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62" r:id="rId4"/>
    <p:sldId id="263" r:id="rId5"/>
    <p:sldId id="293" r:id="rId6"/>
    <p:sldId id="260" r:id="rId7"/>
    <p:sldId id="261" r:id="rId8"/>
    <p:sldId id="259" r:id="rId9"/>
    <p:sldId id="264" r:id="rId10"/>
    <p:sldId id="282" r:id="rId11"/>
    <p:sldId id="265" r:id="rId12"/>
    <p:sldId id="266" r:id="rId13"/>
    <p:sldId id="267" r:id="rId14"/>
    <p:sldId id="290" r:id="rId15"/>
    <p:sldId id="270" r:id="rId16"/>
    <p:sldId id="283" r:id="rId17"/>
    <p:sldId id="268" r:id="rId18"/>
    <p:sldId id="271" r:id="rId19"/>
    <p:sldId id="273" r:id="rId20"/>
    <p:sldId id="284" r:id="rId21"/>
    <p:sldId id="275" r:id="rId22"/>
    <p:sldId id="285" r:id="rId23"/>
    <p:sldId id="286" r:id="rId24"/>
    <p:sldId id="280" r:id="rId25"/>
    <p:sldId id="288" r:id="rId26"/>
    <p:sldId id="292" r:id="rId27"/>
    <p:sldId id="287" r:id="rId28"/>
    <p:sldId id="289" r:id="rId29"/>
    <p:sldId id="272" r:id="rId30"/>
    <p:sldId id="281" r:id="rId3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52A5AB"/>
    <a:srgbClr val="FFCC00"/>
    <a:srgbClr val="000000"/>
    <a:srgbClr val="25FFFF"/>
    <a:srgbClr val="66FFFF"/>
    <a:srgbClr val="FF0000"/>
    <a:srgbClr val="FF9933"/>
    <a:srgbClr val="FFCC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78F78DD-D893-418B-89D1-F51DAA90CE7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180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66EE9D-1555-4CC2-8E56-57C73D5D6981}" type="slidenum">
              <a:rPr lang="sk-SK" altLang="sk-SK"/>
              <a:pPr eaLnBrk="1" hangingPunct="1">
                <a:spcBef>
                  <a:spcPct val="0"/>
                </a:spcBef>
              </a:pPr>
              <a:t>1</a:t>
            </a:fld>
            <a:endParaRPr lang="sk-SK" altLang="sk-S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0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D4F06-B3A4-4597-9E9A-C4C94EF85E59}" type="slidenum">
              <a:rPr lang="sk-SK" altLang="sk-SK"/>
              <a:pPr eaLnBrk="1" hangingPunct="1">
                <a:spcBef>
                  <a:spcPct val="0"/>
                </a:spcBef>
              </a:pPr>
              <a:t>10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6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F4BCD-D645-485B-AF1B-05F542AD0B14}" type="slidenum">
              <a:rPr lang="sk-SK" altLang="sk-SK"/>
              <a:pPr eaLnBrk="1" hangingPunct="1">
                <a:spcBef>
                  <a:spcPct val="0"/>
                </a:spcBef>
              </a:pPr>
              <a:t>11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3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609350-DF79-4869-815C-507C043FC7D6}" type="slidenum">
              <a:rPr lang="sk-SK" altLang="sk-SK"/>
              <a:pPr eaLnBrk="1" hangingPunct="1">
                <a:spcBef>
                  <a:spcPct val="0"/>
                </a:spcBef>
              </a:pPr>
              <a:t>12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87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D4949A-515F-4256-A357-285289C273C3}" type="slidenum">
              <a:rPr lang="sk-SK" altLang="sk-SK"/>
              <a:pPr eaLnBrk="1" hangingPunct="1"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74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32BF5-BB0E-49E8-87D6-97E3A38382BE}" type="slidenum">
              <a:rPr lang="sk-SK" altLang="sk-SK"/>
              <a:pPr eaLnBrk="1" hangingPunct="1"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5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E9BCC-0085-4319-8B22-241C7246FF8A}" type="slidenum">
              <a:rPr lang="sk-SK" altLang="sk-SK"/>
              <a:pPr eaLnBrk="1" hangingPunct="1">
                <a:spcBef>
                  <a:spcPct val="0"/>
                </a:spcBef>
              </a:pPr>
              <a:t>17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9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9CE56B-F624-463E-B590-2C85AEA23401}" type="slidenum">
              <a:rPr lang="sk-SK" altLang="sk-SK"/>
              <a:pPr eaLnBrk="1" hangingPunct="1">
                <a:spcBef>
                  <a:spcPct val="0"/>
                </a:spcBef>
              </a:pPr>
              <a:t>18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3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3D365-330C-440D-8E86-A2D78638F56B}" type="slidenum">
              <a:rPr lang="sk-SK" altLang="sk-SK"/>
              <a:pPr>
                <a:spcBef>
                  <a:spcPct val="0"/>
                </a:spcBef>
              </a:pPr>
              <a:t>20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3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A65E71-BA19-489E-A898-DF3681676176}" type="slidenum">
              <a:rPr lang="sk-SK" altLang="sk-SK"/>
              <a:pPr eaLnBrk="1" hangingPunct="1">
                <a:spcBef>
                  <a:spcPct val="0"/>
                </a:spcBef>
              </a:pPr>
              <a:t>29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5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FC6104-0A42-4392-940E-45C63254B66D}" type="slidenum">
              <a:rPr lang="sk-SK" altLang="sk-SK"/>
              <a:pPr eaLnBrk="1" hangingPunct="1"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2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E09DF2-ABB9-464B-8CFC-204A46EB8C5B}" type="slidenum">
              <a:rPr lang="sk-SK" altLang="sk-SK"/>
              <a:pPr eaLnBrk="1" hangingPunct="1"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2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A30573-D4DB-492B-A48A-BDFC8BB68EEF}" type="slidenum">
              <a:rPr lang="sk-SK" altLang="sk-SK"/>
              <a:pPr eaLnBrk="1" hangingPunct="1"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8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CEF49A-3BD5-46A9-9D5A-90156D4DB4C6}" type="slidenum">
              <a:rPr lang="sk-SK" altLang="sk-SK"/>
              <a:pPr eaLnBrk="1" hangingPunct="1"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1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459BC-7615-4442-A71F-C3E999B0AF66}" type="slidenum">
              <a:rPr lang="sk-SK" altLang="sk-SK"/>
              <a:pPr eaLnBrk="1" hangingPunct="1">
                <a:spcBef>
                  <a:spcPct val="0"/>
                </a:spcBef>
              </a:pPr>
              <a:t>6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0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B84C6D-BED3-462B-8D90-FC44710ADA3F}" type="slidenum">
              <a:rPr lang="sk-SK" altLang="sk-SK"/>
              <a:pPr eaLnBrk="1" hangingPunct="1"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9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63E0D-D0B1-4A3D-A02F-295A493BBC90}" type="slidenum">
              <a:rPr lang="sk-SK" altLang="sk-SK"/>
              <a:pPr eaLnBrk="1" hangingPunct="1"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885651-0CBB-4D2A-8717-3D85E76BCF32}" type="slidenum">
              <a:rPr lang="sk-SK" altLang="sk-SK"/>
              <a:pPr eaLnBrk="1" hangingPunct="1">
                <a:spcBef>
                  <a:spcPct val="0"/>
                </a:spcBef>
              </a:pPr>
              <a:t>9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0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k-SK" altLang="sk-SK" noProof="0"/>
              <a:t>Kliknite sem a upravte štýl predlohy nadpisov.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altLang="sk-SK" noProof="0"/>
              <a:t>Kliknite sem a upravte štýl predlohy podnadpisov.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DC3760-A978-4E80-AC26-D2E06D5910E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852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1017C-3465-44B6-B381-A29CC23CFD3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659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64B4A-5162-410E-9FA3-37EB1173DE3B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9868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C20DB-00BD-48F6-98AE-5E4640B97D2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911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C2B1-28C7-4C2F-9742-21F9E714A01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8996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9FE73-BDE6-49E0-9E49-C906437C423D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811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52AC2-7B2A-4149-9FA4-C5D32C045B3A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7868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E63EE-F551-4CF4-B60D-90C163450D1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499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1388E-CB62-4516-8AA2-8048EFD202FC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87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B96B-D6EB-49DA-A34D-5624AA2AC61B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329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6D81B-3F7F-409D-B475-4514BEE005AF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689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0A318-7AFA-4172-9F02-E881789399E8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996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2E25E3B-5DF5-4801-AFB1-71E1027F202D}" type="slidenum">
              <a:rPr lang="sk-SK" altLang="sk-SK"/>
              <a:pPr/>
              <a:t>‹#›</a:t>
            </a:fld>
            <a:endParaRPr lang="sk-SK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k-SK">
                  <a:cs typeface="Arial" charset="0"/>
                </a:endParaRPr>
              </a:p>
            </p:txBody>
          </p:sp>
        </p:grp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North-American-Indian-languages#toc7530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ema.com/infographics/yqnxppc/world-population-forecast-201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knoema.com/atlas/topics/Demographics/Population/Rate-of-natural-increase?type=map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su6modj7xaj01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orldbank.org/indicator/sp.urb.totl.in.zs?end=2018&amp;most_recent_value_desc=false&amp;start=1960&amp;view=char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small-cities-population-growth-by-2050-2012-5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uminocity3d.org/WorldCity/#3/10.06/-7.0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ities/2015/nov/23/cities-in-numbers-how-patterns-of-urban-growth-change-the-world" TargetMode="External"/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0888"/>
            <a:ext cx="7772400" cy="1044203"/>
          </a:xfrm>
          <a:solidFill>
            <a:schemeClr val="tx2">
              <a:lumMod val="25000"/>
              <a:alpha val="40000"/>
            </a:schemeClr>
          </a:solidFill>
          <a:ln w="6350">
            <a:solidFill>
              <a:schemeClr val="accent1">
                <a:alpha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k-SK" altLang="sk-SK" dirty="0"/>
              <a:t>Demografia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61048"/>
            <a:ext cx="3563888" cy="2996952"/>
          </a:xfrm>
          <a:solidFill>
            <a:schemeClr val="tx2">
              <a:lumMod val="25000"/>
              <a:alpha val="40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400" i="1" dirty="0">
                <a:latin typeface="Arial" charset="0"/>
              </a:rPr>
              <a:t> počet obyvateľov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400" i="1" dirty="0">
                <a:latin typeface="Arial" charset="0"/>
              </a:rPr>
              <a:t> rozmiestnenie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400" i="1" dirty="0">
                <a:latin typeface="Arial" charset="0"/>
              </a:rPr>
              <a:t> </a:t>
            </a:r>
            <a:r>
              <a:rPr lang="en-GB" altLang="sk-SK" sz="2400" i="1" dirty="0" err="1">
                <a:latin typeface="Arial" charset="0"/>
              </a:rPr>
              <a:t>štruktúra</a:t>
            </a:r>
            <a:endParaRPr lang="en-GB" altLang="sk-SK" sz="2400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000" i="1" dirty="0">
                <a:latin typeface="Arial" charset="0"/>
              </a:rPr>
              <a:t>rasová</a:t>
            </a:r>
            <a:r>
              <a:rPr lang="en-GB" altLang="sk-SK" sz="2000" i="1" dirty="0">
                <a:latin typeface="Arial" charset="0"/>
              </a:rPr>
              <a:t> a </a:t>
            </a:r>
            <a:r>
              <a:rPr lang="en-GB" altLang="sk-SK" sz="2000" i="1" dirty="0" err="1">
                <a:latin typeface="Arial" charset="0"/>
              </a:rPr>
              <a:t>etnická</a:t>
            </a:r>
            <a:endParaRPr lang="sk-SK" altLang="sk-SK" sz="2000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000" i="1" dirty="0" err="1">
                <a:latin typeface="Arial" charset="0"/>
              </a:rPr>
              <a:t>nábožens</a:t>
            </a:r>
            <a:r>
              <a:rPr lang="en-GB" altLang="sk-SK" sz="2000" i="1" dirty="0" err="1">
                <a:latin typeface="Arial" charset="0"/>
              </a:rPr>
              <a:t>ká</a:t>
            </a:r>
            <a:endParaRPr lang="sk-SK" altLang="sk-SK" sz="2000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000" i="1" dirty="0">
                <a:latin typeface="Arial" charset="0"/>
              </a:rPr>
              <a:t>jazyk</a:t>
            </a:r>
            <a:r>
              <a:rPr lang="en-GB" altLang="sk-SK" sz="2000" i="1" dirty="0" err="1">
                <a:latin typeface="Arial" charset="0"/>
              </a:rPr>
              <a:t>ová</a:t>
            </a:r>
            <a:endParaRPr lang="sk-SK" altLang="sk-SK" sz="2000" i="1" dirty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k-SK" altLang="sk-SK" sz="2400" i="1" dirty="0">
                <a:latin typeface="Arial" charset="0"/>
              </a:rPr>
              <a:t> </a:t>
            </a:r>
            <a:r>
              <a:rPr lang="en-GB" altLang="sk-SK" sz="2400" i="1" dirty="0" err="1">
                <a:latin typeface="Arial" charset="0"/>
              </a:rPr>
              <a:t>dynamika</a:t>
            </a:r>
            <a:endParaRPr lang="en-GB" altLang="sk-SK" sz="2400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sk-SK" sz="2000" i="1" dirty="0" err="1">
                <a:latin typeface="Arial" charset="0"/>
              </a:rPr>
              <a:t>prirodzená</a:t>
            </a:r>
            <a:r>
              <a:rPr lang="en-GB" altLang="sk-SK" sz="2000" i="1" dirty="0">
                <a:latin typeface="Arial" charset="0"/>
              </a:rPr>
              <a:t> </a:t>
            </a:r>
            <a:r>
              <a:rPr lang="en-GB" altLang="sk-SK" sz="2000" i="1" dirty="0" err="1">
                <a:latin typeface="Arial" charset="0"/>
              </a:rPr>
              <a:t>reprodukcia</a:t>
            </a:r>
            <a:endParaRPr lang="en-GB" altLang="sk-SK" sz="2000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sk-SK" sz="2000" i="1" dirty="0" err="1">
                <a:latin typeface="Arial" charset="0"/>
              </a:rPr>
              <a:t>migrácia</a:t>
            </a:r>
            <a:endParaRPr lang="sk-SK" altLang="sk-SK" sz="2000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71450"/>
            <a:ext cx="4067175" cy="9366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/>
              <a:t>Rasy a národy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 základné zložky (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mongoloidné</a:t>
            </a:r>
            <a:r>
              <a:rPr lang="sk-SK" altLang="sk-SK" sz="2600" spc="-3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Amerindiáni</a:t>
            </a:r>
            <a:r>
              <a:rPr lang="sk-SK" altLang="sk-SK" sz="2600" spc="-3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), ekvatoriálne, 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europoidné</a:t>
            </a:r>
            <a:r>
              <a:rPr lang="sk-SK" altLang="sk-SK" sz="26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pôvodné obyvateľstvo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Inkovia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Aztékovia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Mayovia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Toltékovia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Olmekovia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...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Inuiti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(Eskimáci)</a:t>
            </a:r>
          </a:p>
          <a:p>
            <a:pPr lvl="3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1600" i="1" dirty="0" err="1">
                <a:solidFill>
                  <a:srgbClr val="FF3300"/>
                </a:solidFill>
                <a:latin typeface="Arial Narrow" panose="020B0606020202030204" pitchFamily="34" charset="0"/>
              </a:rPr>
              <a:t>Amerindiáni</a:t>
            </a:r>
            <a:r>
              <a:rPr lang="sk-SK" altLang="sk-SK" sz="1600" i="1" dirty="0">
                <a:solidFill>
                  <a:srgbClr val="FF3300"/>
                </a:solidFill>
                <a:latin typeface="Arial Narrow" panose="020B0606020202030204" pitchFamily="34" charset="0"/>
              </a:rPr>
              <a:t>* </a:t>
            </a:r>
            <a:r>
              <a:rPr lang="sk-SK" altLang="sk-SK" sz="1600" dirty="0">
                <a:latin typeface="Arial Narrow" panose="020B0606020202030204" pitchFamily="34" charset="0"/>
              </a:rPr>
              <a:t>sformovali vyše 1000 jazykov (12 j. rodín)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prisťahovalci (cca ostatných 500 rokov):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členovia takmer všetkých európskych národov (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europoidné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obyv.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otroci násilne privlečení z Afriky (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ekvatoriálne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  <a:r>
              <a:rPr lang="en-GB" altLang="sk-SK" sz="2000" dirty="0">
                <a:latin typeface="Arial Narrow" panose="020B0606020202030204" pitchFamily="34" charset="0"/>
              </a:rPr>
              <a:t> (+ </a:t>
            </a:r>
            <a:r>
              <a:rPr lang="en-GB" altLang="sk-SK" sz="2000" dirty="0" err="1">
                <a:latin typeface="Arial Narrow" panose="020B0606020202030204" pitchFamily="34" charset="0"/>
              </a:rPr>
              <a:t>Indovia</a:t>
            </a:r>
            <a:r>
              <a:rPr lang="sk-SK" altLang="sk-SK" sz="2000" dirty="0">
                <a:latin typeface="Arial Narrow" panose="020B0606020202030204" pitchFamily="34" charset="0"/>
              </a:rPr>
              <a:t> – prevažne </a:t>
            </a:r>
            <a:r>
              <a:rPr lang="sk-SK" altLang="sk-SK" sz="2000" dirty="0" err="1">
                <a:latin typeface="Arial Narrow" panose="020B0606020202030204" pitchFamily="34" charset="0"/>
              </a:rPr>
              <a:t>europoidné</a:t>
            </a:r>
            <a:r>
              <a:rPr lang="en-GB" altLang="sk-SK" sz="2000" dirty="0">
                <a:latin typeface="Arial Narrow" panose="020B0606020202030204" pitchFamily="34" charset="0"/>
              </a:rPr>
              <a:t>)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neskôr imigračné vlny z východnej Ázie (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mongoloidné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  <a:p>
            <a:pPr lvl="3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1600" dirty="0" err="1">
                <a:latin typeface="Arial Narrow" panose="020B0606020202030204" pitchFamily="34" charset="0"/>
              </a:rPr>
              <a:t>europoidná</a:t>
            </a:r>
            <a:r>
              <a:rPr lang="sk-SK" altLang="sk-SK" sz="1600" dirty="0">
                <a:latin typeface="Arial Narrow" panose="020B0606020202030204" pitchFamily="34" charset="0"/>
              </a:rPr>
              <a:t> a ekvatoriálna – vidiek aj mestá, východoázijskí imigranti – prevažne mestá</a:t>
            </a:r>
          </a:p>
          <a:p>
            <a:pPr lvl="3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1600" dirty="0" err="1">
                <a:latin typeface="Arial Narrow" panose="020B0606020202030204" pitchFamily="34" charset="0"/>
              </a:rPr>
              <a:t>Amerindiáni</a:t>
            </a:r>
            <a:r>
              <a:rPr lang="sk-SK" altLang="sk-SK" sz="1600" dirty="0">
                <a:latin typeface="Arial Narrow" panose="020B0606020202030204" pitchFamily="34" charset="0"/>
              </a:rPr>
              <a:t> – vidiek aj mestá (prevažne vidiek)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endParaRPr lang="en-GB" altLang="sk-SK" sz="26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formuje sa veľmi </a:t>
            </a:r>
            <a:r>
              <a:rPr lang="sk-SK" altLang="sk-SK" sz="2600" dirty="0">
                <a:solidFill>
                  <a:srgbClr val="66CCFF"/>
                </a:solidFill>
                <a:latin typeface="Arial Narrow" panose="020B0606020202030204" pitchFamily="34" charset="0"/>
              </a:rPr>
              <a:t>pestrá mozaika </a:t>
            </a:r>
            <a:r>
              <a:rPr lang="sk-SK" altLang="sk-SK" sz="2600" i="1" dirty="0">
                <a:solidFill>
                  <a:srgbClr val="66CCFF"/>
                </a:solidFill>
                <a:latin typeface="Arial Narrow" panose="020B0606020202030204" pitchFamily="34" charset="0"/>
              </a:rPr>
              <a:t>národov</a:t>
            </a:r>
            <a:r>
              <a:rPr lang="sk-SK" altLang="sk-SK" sz="2600" dirty="0">
                <a:latin typeface="Arial Narrow" panose="020B0606020202030204" pitchFamily="34" charset="0"/>
              </a:rPr>
              <a:t>, hoci mnohé z nich používajú </a:t>
            </a:r>
            <a:r>
              <a:rPr lang="sk-SK" altLang="sk-SK" sz="2600" dirty="0">
                <a:solidFill>
                  <a:srgbClr val="66CCFF"/>
                </a:solidFill>
                <a:latin typeface="Arial Narrow" panose="020B0606020202030204" pitchFamily="34" charset="0"/>
              </a:rPr>
              <a:t>rovnaký jazyk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solidFill>
                  <a:srgbClr val="CC3399"/>
                </a:solidFill>
                <a:latin typeface="Arial Narrow" panose="020B0606020202030204" pitchFamily="34" charset="0"/>
              </a:rPr>
              <a:t>miešanie rás</a:t>
            </a:r>
            <a:r>
              <a:rPr lang="sk-SK" altLang="sk-SK" sz="2600" dirty="0">
                <a:latin typeface="Arial Narrow" panose="020B0606020202030204" pitchFamily="34" charset="0"/>
              </a:rPr>
              <a:t> je obzvlášť intenzívne v Latinskej Amerike, kde miešanci tvoria väčšinu obyvateľstva     </a:t>
            </a:r>
            <a:r>
              <a:rPr lang="sk-SK" altLang="sk-SK" sz="3000" dirty="0">
                <a:latin typeface="Arial Narrow" panose="020B0606020202030204" pitchFamily="34" charset="0"/>
              </a:rPr>
              <a:t>=&gt; =&gt; =&gt;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2296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/>
              <a:t>    rasy a miešanci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545138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700" b="1" spc="-30" dirty="0">
                <a:latin typeface="Arial Narrow" panose="020B0606020202030204" pitchFamily="34" charset="0"/>
              </a:rPr>
              <a:t>miešanci sú veľmi rôznorodí, ale rozlišujeme 3 základné skupiny:</a:t>
            </a:r>
          </a:p>
          <a:p>
            <a:pPr lvl="1" eaLnBrk="1" hangingPunct="1">
              <a:defRPr/>
            </a:pPr>
            <a:r>
              <a:rPr lang="sk-SK" altLang="sk-SK" sz="2500" dirty="0">
                <a:latin typeface="Arial Narrow" panose="020B0606020202030204" pitchFamily="34" charset="0"/>
              </a:rPr>
              <a:t>mulat:  </a:t>
            </a:r>
            <a:r>
              <a:rPr lang="sk-SK" altLang="sk-SK" sz="2500" dirty="0" err="1">
                <a:latin typeface="Arial Narrow" panose="020B0606020202030204" pitchFamily="34" charset="0"/>
              </a:rPr>
              <a:t>europoidná</a:t>
            </a:r>
            <a:r>
              <a:rPr lang="sk-SK" altLang="sk-SK" sz="2500" dirty="0">
                <a:latin typeface="Arial Narrow" panose="020B0606020202030204" pitchFamily="34" charset="0"/>
              </a:rPr>
              <a:t> + </a:t>
            </a:r>
            <a:r>
              <a:rPr lang="en-GB" altLang="sk-SK" sz="2500" dirty="0" err="1">
                <a:latin typeface="Arial Narrow" panose="020B0606020202030204" pitchFamily="34" charset="0"/>
              </a:rPr>
              <a:t>ekvatoriálna</a:t>
            </a:r>
            <a:r>
              <a:rPr lang="sk-SK" altLang="sk-SK" sz="2500" dirty="0">
                <a:latin typeface="Arial Narrow" panose="020B0606020202030204" pitchFamily="34" charset="0"/>
              </a:rPr>
              <a:t> rasa</a:t>
            </a:r>
          </a:p>
          <a:p>
            <a:pPr lvl="1" eaLnBrk="1" hangingPunct="1">
              <a:defRPr/>
            </a:pPr>
            <a:r>
              <a:rPr lang="sk-SK" altLang="sk-SK" sz="2500" dirty="0">
                <a:latin typeface="Arial Narrow" panose="020B0606020202030204" pitchFamily="34" charset="0"/>
              </a:rPr>
              <a:t>mestic: </a:t>
            </a:r>
            <a:r>
              <a:rPr lang="sk-SK" altLang="sk-SK" sz="2500" dirty="0" err="1">
                <a:latin typeface="Arial Narrow" panose="020B0606020202030204" pitchFamily="34" charset="0"/>
              </a:rPr>
              <a:t>europoidná</a:t>
            </a:r>
            <a:r>
              <a:rPr lang="sk-SK" altLang="sk-SK" sz="2500" dirty="0">
                <a:latin typeface="Arial Narrow" panose="020B0606020202030204" pitchFamily="34" charset="0"/>
              </a:rPr>
              <a:t> + </a:t>
            </a:r>
            <a:r>
              <a:rPr lang="sk-SK" altLang="sk-SK" sz="2500" dirty="0" err="1">
                <a:latin typeface="Arial Narrow" panose="020B0606020202030204" pitchFamily="34" charset="0"/>
              </a:rPr>
              <a:t>mongoloidná</a:t>
            </a:r>
            <a:r>
              <a:rPr lang="sk-SK" altLang="sk-SK" sz="2500" dirty="0">
                <a:latin typeface="Arial Narrow" panose="020B0606020202030204" pitchFamily="34" charset="0"/>
              </a:rPr>
              <a:t> rasa</a:t>
            </a:r>
          </a:p>
          <a:p>
            <a:pPr lvl="1" eaLnBrk="1" hangingPunct="1">
              <a:defRPr/>
            </a:pPr>
            <a:r>
              <a:rPr lang="sk-SK" altLang="sk-SK" sz="2500" dirty="0" err="1">
                <a:latin typeface="Arial Narrow" panose="020B0606020202030204" pitchFamily="34" charset="0"/>
              </a:rPr>
              <a:t>zambovia</a:t>
            </a:r>
            <a:r>
              <a:rPr lang="sk-SK" altLang="sk-SK" sz="2500" dirty="0">
                <a:latin typeface="Arial Narrow" panose="020B0606020202030204" pitchFamily="34" charset="0"/>
              </a:rPr>
              <a:t>: </a:t>
            </a:r>
            <a:r>
              <a:rPr lang="en-GB" altLang="sk-SK" sz="2500" dirty="0" err="1">
                <a:latin typeface="Arial Narrow" panose="020B0606020202030204" pitchFamily="34" charset="0"/>
              </a:rPr>
              <a:t>ekvatoriálna</a:t>
            </a:r>
            <a:r>
              <a:rPr lang="sk-SK" altLang="sk-SK" sz="2500" dirty="0">
                <a:latin typeface="Arial Narrow" panose="020B0606020202030204" pitchFamily="34" charset="0"/>
              </a:rPr>
              <a:t> + </a:t>
            </a:r>
            <a:r>
              <a:rPr lang="sk-SK" altLang="sk-SK" sz="2500" dirty="0" err="1">
                <a:latin typeface="Arial Narrow" panose="020B0606020202030204" pitchFamily="34" charset="0"/>
              </a:rPr>
              <a:t>mongoloidná</a:t>
            </a:r>
            <a:r>
              <a:rPr lang="sk-SK" altLang="sk-SK" sz="2500" dirty="0">
                <a:latin typeface="Arial Narrow" panose="020B0606020202030204" pitchFamily="34" charset="0"/>
              </a:rPr>
              <a:t> rasa</a:t>
            </a:r>
            <a:endParaRPr lang="en-GB" altLang="sk-SK" sz="2500" dirty="0">
              <a:latin typeface="Arial Narrow" panose="020B0606020202030204" pitchFamily="34" charset="0"/>
            </a:endParaRPr>
          </a:p>
          <a:p>
            <a:pPr lvl="2" eaLnBrk="1" hangingPunct="1"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zriedkavá, výskyt len na severe JA</a:t>
            </a:r>
          </a:p>
          <a:p>
            <a:pPr eaLnBrk="1" hangingPunct="1">
              <a:defRPr/>
            </a:pPr>
            <a:endParaRPr lang="en-GB" altLang="sk-SK" sz="3000" b="1" i="1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3000" b="1" i="1" dirty="0">
                <a:latin typeface="Arial Narrow" panose="020B0606020202030204" pitchFamily="34" charset="0"/>
              </a:rPr>
              <a:t>kreoli:</a:t>
            </a:r>
            <a:r>
              <a:rPr lang="sk-SK" altLang="sk-SK" sz="3000" i="1" dirty="0">
                <a:latin typeface="Arial Narrow" panose="020B0606020202030204" pitchFamily="34" charset="0"/>
              </a:rPr>
              <a:t> označenie pre belocha </a:t>
            </a:r>
            <a:r>
              <a:rPr lang="en-GB" altLang="sk-SK" sz="3000" i="1" dirty="0">
                <a:latin typeface="Arial Narrow" panose="020B0606020202030204" pitchFamily="34" charset="0"/>
              </a:rPr>
              <a:t>s </a:t>
            </a:r>
            <a:r>
              <a:rPr lang="sk-SK" altLang="sk-SK" sz="3000" i="1" dirty="0">
                <a:latin typeface="Arial Narrow" panose="020B0606020202030204" pitchFamily="34" charset="0"/>
              </a:rPr>
              <a:t>juhoeurópskymi koreňmi, ktorý sa už narodil v Latinskej Amerike </a:t>
            </a:r>
            <a:r>
              <a:rPr lang="sk-SK" altLang="sk-SK" sz="2500" i="1" dirty="0">
                <a:latin typeface="Arial Narrow" panose="020B0606020202030204" pitchFamily="34" charset="0"/>
              </a:rPr>
              <a:t>(pojem má aj širší význam)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600"/>
            <a:ext cx="2771775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700338" y="494188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alt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&lt;= H. </a:t>
            </a:r>
            <a:r>
              <a:rPr lang="sk-SK" altLang="sk-SK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Chavéz</a:t>
            </a:r>
            <a:r>
              <a:rPr lang="sk-SK" alt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je polovičný mestic a polovičný </a:t>
            </a:r>
            <a:r>
              <a:rPr lang="sk-SK" altLang="sk-SK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zambo</a:t>
            </a:r>
            <a:endParaRPr lang="sk-SK" altLang="sk-SK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67263"/>
            <a:ext cx="2987675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843213" y="5949950"/>
            <a:ext cx="3241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alt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Barack Obama je mulat, otca má z Kene, matka má </a:t>
            </a:r>
            <a:r>
              <a:rPr lang="sk-SK" altLang="sk-SK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írsko</a:t>
            </a:r>
            <a:r>
              <a:rPr lang="sk-SK" alt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</a:t>
            </a:r>
            <a:r>
              <a:rPr lang="sk-SK" altLang="sk-SK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anglicko</a:t>
            </a:r>
            <a:r>
              <a:rPr lang="sk-SK" alt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nemecký pôvod =&gt;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3400" dirty="0">
                <a:latin typeface="Arial" charset="0"/>
              </a:rPr>
              <a:t>oblasti podľa prevažujúceho rasovo-etnického zloženia populácie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241425"/>
            <a:ext cx="46577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486276" cy="5516562"/>
          </a:xfrm>
        </p:spPr>
        <p:txBody>
          <a:bodyPr/>
          <a:lstStyle/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a) belošská</a:t>
            </a:r>
            <a:r>
              <a:rPr lang="sk-SK" altLang="sk-SK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: </a:t>
            </a:r>
            <a:r>
              <a:rPr lang="sk-SK" altLang="sk-SK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Kanada, sever USA, Argentína, Uruguaj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600" b="1" dirty="0">
                <a:solidFill>
                  <a:srgbClr val="E3DE00"/>
                </a:solidFill>
                <a:latin typeface="Arial Narrow" panose="020B0606020202030204" pitchFamily="34" charset="0"/>
              </a:rPr>
              <a:t>b) </a:t>
            </a:r>
            <a:r>
              <a:rPr lang="sk-SK" altLang="sk-SK" sz="1800" b="1" dirty="0" err="1">
                <a:solidFill>
                  <a:srgbClr val="E3DE00"/>
                </a:solidFill>
                <a:latin typeface="Arial Narrow" panose="020B0606020202030204" pitchFamily="34" charset="0"/>
              </a:rPr>
              <a:t>belošsko-mulatská</a:t>
            </a:r>
            <a:r>
              <a:rPr lang="sk-SK" altLang="sk-SK" sz="1800" dirty="0">
                <a:solidFill>
                  <a:srgbClr val="E3DE00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E3DE00"/>
                </a:solidFill>
                <a:latin typeface="Arial Narrow" panose="020B0606020202030204" pitchFamily="34" charset="0"/>
              </a:rPr>
              <a:t> Kuba, Portoriko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CCCC00"/>
                </a:solidFill>
                <a:latin typeface="Arial Narrow" panose="020B0606020202030204" pitchFamily="34" charset="0"/>
              </a:rPr>
              <a:t>c) </a:t>
            </a:r>
            <a:r>
              <a:rPr lang="sk-SK" altLang="sk-SK" sz="1800" b="1" dirty="0" err="1">
                <a:solidFill>
                  <a:srgbClr val="CCCC00"/>
                </a:solidFill>
                <a:latin typeface="Arial Narrow" panose="020B0606020202030204" pitchFamily="34" charset="0"/>
              </a:rPr>
              <a:t>mulatská</a:t>
            </a:r>
            <a:r>
              <a:rPr lang="sk-SK" altLang="sk-SK" sz="1800" dirty="0">
                <a:solidFill>
                  <a:srgbClr val="CCCC00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CCCC00"/>
                </a:solidFill>
                <a:latin typeface="Arial Narrow" panose="020B0606020202030204" pitchFamily="34" charset="0"/>
              </a:rPr>
              <a:t> Dominikánska republika (v oblasti Karibiku aj s </a:t>
            </a:r>
            <a:r>
              <a:rPr lang="sk-SK" altLang="sk-SK" sz="1400" dirty="0" err="1">
                <a:solidFill>
                  <a:srgbClr val="CCCC00"/>
                </a:solidFill>
                <a:latin typeface="Arial Narrow" panose="020B0606020202030204" pitchFamily="34" charset="0"/>
              </a:rPr>
              <a:t>čersnošským</a:t>
            </a:r>
            <a:r>
              <a:rPr lang="sk-SK" altLang="sk-SK" sz="1400" dirty="0">
                <a:solidFill>
                  <a:srgbClr val="CCCC00"/>
                </a:solidFill>
                <a:latin typeface="Arial Narrow" panose="020B0606020202030204" pitchFamily="34" charset="0"/>
              </a:rPr>
              <a:t> obyvateľstvom)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chemeClr val="bg2"/>
                </a:solidFill>
                <a:latin typeface="Arial Narrow" panose="020B0606020202030204" pitchFamily="34" charset="0"/>
              </a:rPr>
              <a:t>d) černošská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chemeClr val="bg2"/>
                </a:solidFill>
                <a:latin typeface="Arial Narrow" panose="020B0606020202030204" pitchFamily="34" charset="0"/>
              </a:rPr>
              <a:t> Haiti, Francúzska </a:t>
            </a:r>
            <a:r>
              <a:rPr lang="sk-SK" altLang="sk-SK" sz="1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Guayana</a:t>
            </a:r>
            <a:endParaRPr lang="sk-SK" altLang="sk-SK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808000"/>
                </a:solidFill>
                <a:latin typeface="Arial Narrow" panose="020B0606020202030204" pitchFamily="34" charset="0"/>
              </a:rPr>
              <a:t>e) </a:t>
            </a:r>
            <a:r>
              <a:rPr lang="sk-SK" altLang="sk-SK" sz="1800" b="1" dirty="0" err="1">
                <a:solidFill>
                  <a:srgbClr val="808000"/>
                </a:solidFill>
                <a:latin typeface="Arial Narrow" panose="020B0606020202030204" pitchFamily="34" charset="0"/>
              </a:rPr>
              <a:t>černošsko-mulatská</a:t>
            </a:r>
            <a:r>
              <a:rPr lang="sk-SK" altLang="sk-SK" sz="1800" dirty="0">
                <a:solidFill>
                  <a:srgbClr val="808000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808000"/>
                </a:solidFill>
                <a:latin typeface="Arial Narrow" panose="020B0606020202030204" pitchFamily="34" charset="0"/>
              </a:rPr>
              <a:t> Malé Antily, Jamajka, Belize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996633"/>
                </a:solidFill>
                <a:latin typeface="Arial Narrow" panose="020B0606020202030204" pitchFamily="34" charset="0"/>
              </a:rPr>
              <a:t>f) belošsko-černošská</a:t>
            </a:r>
            <a:r>
              <a:rPr lang="sk-SK" altLang="sk-SK" sz="1800" dirty="0">
                <a:solidFill>
                  <a:srgbClr val="996633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996633"/>
                </a:solidFill>
                <a:latin typeface="Arial Narrow" panose="020B0606020202030204" pitchFamily="34" charset="0"/>
              </a:rPr>
              <a:t> juhovýchod USA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CC9900"/>
                </a:solidFill>
                <a:latin typeface="Arial Narrow" panose="020B0606020202030204" pitchFamily="34" charset="0"/>
              </a:rPr>
              <a:t>g) </a:t>
            </a:r>
            <a:r>
              <a:rPr lang="sk-SK" altLang="sk-SK" sz="1800" b="1" dirty="0" err="1">
                <a:solidFill>
                  <a:srgbClr val="CC9900"/>
                </a:solidFill>
                <a:latin typeface="Arial Narrow" panose="020B0606020202030204" pitchFamily="34" charset="0"/>
              </a:rPr>
              <a:t>belošsko-mestická</a:t>
            </a:r>
            <a:r>
              <a:rPr lang="sk-SK" altLang="sk-SK" sz="1800" dirty="0">
                <a:solidFill>
                  <a:srgbClr val="CC9900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CC9900"/>
                </a:solidFill>
                <a:latin typeface="Arial Narrow" panose="020B0606020202030204" pitchFamily="34" charset="0"/>
              </a:rPr>
              <a:t> Brazília, Kostarika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FFCC00"/>
                </a:solidFill>
                <a:latin typeface="Arial Narrow" panose="020B0606020202030204" pitchFamily="34" charset="0"/>
              </a:rPr>
              <a:t>h) </a:t>
            </a:r>
            <a:r>
              <a:rPr lang="sk-SK" altLang="sk-SK" sz="1800" b="1" dirty="0" err="1">
                <a:solidFill>
                  <a:srgbClr val="FFCC00"/>
                </a:solidFill>
                <a:latin typeface="Arial Narrow" panose="020B0606020202030204" pitchFamily="34" charset="0"/>
              </a:rPr>
              <a:t>mesticko-belošská</a:t>
            </a:r>
            <a:r>
              <a:rPr lang="sk-SK" altLang="sk-SK" sz="1800" dirty="0">
                <a:solidFill>
                  <a:srgbClr val="FFCC00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FFCC00"/>
                </a:solidFill>
                <a:latin typeface="Arial Narrow" panose="020B0606020202030204" pitchFamily="34" charset="0"/>
              </a:rPr>
              <a:t> Chile, Kolumbia, Venezuela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FF9966"/>
                </a:solidFill>
                <a:latin typeface="Arial Narrow" panose="020B0606020202030204" pitchFamily="34" charset="0"/>
              </a:rPr>
              <a:t>i) </a:t>
            </a:r>
            <a:r>
              <a:rPr lang="sk-SK" altLang="sk-SK" sz="1800" b="1" dirty="0" err="1">
                <a:solidFill>
                  <a:srgbClr val="FF9966"/>
                </a:solidFill>
                <a:latin typeface="Arial Narrow" panose="020B0606020202030204" pitchFamily="34" charset="0"/>
              </a:rPr>
              <a:t>mesticko-amerindiánska</a:t>
            </a:r>
            <a:r>
              <a:rPr lang="sk-SK" altLang="sk-SK" sz="1800" dirty="0">
                <a:solidFill>
                  <a:srgbClr val="FF9966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FF9966"/>
                </a:solidFill>
                <a:latin typeface="Arial Narrow" panose="020B0606020202030204" pitchFamily="34" charset="0"/>
              </a:rPr>
              <a:t> Nikaragua, Salvador, Honduras, Panama, Mexiko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FF9966"/>
                </a:solidFill>
                <a:latin typeface="Arial Narrow" panose="020B0606020202030204" pitchFamily="34" charset="0"/>
              </a:rPr>
              <a:t>j) </a:t>
            </a:r>
            <a:r>
              <a:rPr lang="sk-SK" altLang="sk-SK" sz="1800" b="1" dirty="0" err="1">
                <a:solidFill>
                  <a:srgbClr val="FF9966"/>
                </a:solidFill>
                <a:latin typeface="Arial Narrow" panose="020B0606020202030204" pitchFamily="34" charset="0"/>
              </a:rPr>
              <a:t>amerindiánsko-mestická</a:t>
            </a:r>
            <a:r>
              <a:rPr lang="sk-SK" altLang="sk-SK" sz="1400" dirty="0">
                <a:solidFill>
                  <a:srgbClr val="FF9966"/>
                </a:solidFill>
                <a:latin typeface="Arial Narrow" panose="020B0606020202030204" pitchFamily="34" charset="0"/>
              </a:rPr>
              <a:t>: Guatemala, Ekvádor, Peru, Bolívia, Paraguaj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dirty="0">
                <a:solidFill>
                  <a:srgbClr val="FFCCCC"/>
                </a:solidFill>
                <a:latin typeface="Arial Narrow" panose="020B0606020202030204" pitchFamily="34" charset="0"/>
              </a:rPr>
              <a:t>k) eskimácka</a:t>
            </a:r>
            <a:r>
              <a:rPr lang="sk-SK" altLang="sk-SK" sz="1800" dirty="0">
                <a:solidFill>
                  <a:srgbClr val="FFCCCC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dirty="0">
                <a:solidFill>
                  <a:srgbClr val="FFCCCC"/>
                </a:solidFill>
                <a:latin typeface="Arial Narrow" panose="020B0606020202030204" pitchFamily="34" charset="0"/>
              </a:rPr>
              <a:t> Grónsko</a:t>
            </a:r>
          </a:p>
          <a:p>
            <a:pPr marL="609600" indent="-609600" eaLnBrk="1" hangingPunct="1">
              <a:spcBef>
                <a:spcPts val="8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800" b="1" spc="-40" dirty="0">
                <a:solidFill>
                  <a:srgbClr val="FF9933"/>
                </a:solidFill>
                <a:latin typeface="Arial Narrow" panose="020B0606020202030204" pitchFamily="34" charset="0"/>
              </a:rPr>
              <a:t>l) výrazný podiel Indov</a:t>
            </a:r>
            <a:r>
              <a:rPr lang="sk-SK" altLang="sk-SK" sz="1800" spc="-40" dirty="0">
                <a:solidFill>
                  <a:srgbClr val="FF9933"/>
                </a:solidFill>
                <a:latin typeface="Arial Narrow" panose="020B0606020202030204" pitchFamily="34" charset="0"/>
              </a:rPr>
              <a:t>:</a:t>
            </a:r>
            <a:r>
              <a:rPr lang="sk-SK" altLang="sk-SK" sz="1400" spc="-40" dirty="0">
                <a:solidFill>
                  <a:srgbClr val="FF9933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1400" spc="-40" dirty="0" err="1">
                <a:solidFill>
                  <a:srgbClr val="FF9933"/>
                </a:solidFill>
                <a:latin typeface="Arial Narrow" panose="020B0606020202030204" pitchFamily="34" charset="0"/>
              </a:rPr>
              <a:t>Guayana</a:t>
            </a:r>
            <a:r>
              <a:rPr lang="sk-SK" altLang="sk-SK" sz="1400" spc="-40" dirty="0">
                <a:solidFill>
                  <a:srgbClr val="FF9933"/>
                </a:solidFill>
                <a:latin typeface="Arial Narrow" panose="020B0606020202030204" pitchFamily="34" charset="0"/>
              </a:rPr>
              <a:t>, Surinam, Trinidad a Tobago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/>
              <a:t>Jazyková štruktúra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sk-SK" altLang="sk-SK" sz="2400" dirty="0">
                <a:effectLst/>
                <a:latin typeface="Arial Narrow" panose="020B0606020202030204" pitchFamily="34" charset="0"/>
              </a:rPr>
              <a:t>do istej miery sa odvíja od rasovej štruktúry obyvateľstva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sk-SK" altLang="sk-SK" sz="2400" spc="-20" dirty="0">
                <a:effectLst/>
                <a:latin typeface="Arial Narrow" panose="020B0606020202030204" pitchFamily="34" charset="0"/>
              </a:rPr>
              <a:t>na rozsiahlych ťažko dostupných oblastiach Strednej Ameriky, na Yucatáne, Andskej oblasti, v Paraguaji či amazonskej oblasti Brazílie sa používajú </a:t>
            </a:r>
            <a:r>
              <a:rPr lang="sk-SK" altLang="sk-SK" sz="2400" b="1" i="1" spc="-20" dirty="0">
                <a:solidFill>
                  <a:srgbClr val="FF9966"/>
                </a:solidFill>
                <a:latin typeface="Arial Narrow" panose="020B0606020202030204" pitchFamily="34" charset="0"/>
              </a:rPr>
              <a:t>pôvodné jazyky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sk-SK" altLang="sk-SK" sz="2400" dirty="0">
                <a:effectLst/>
                <a:latin typeface="Arial Narrow" panose="020B0606020202030204" pitchFamily="34" charset="0"/>
              </a:rPr>
              <a:t>v Anglosaskej Amerike sa pôvodné jazyky zachovali len </a:t>
            </a:r>
            <a:r>
              <a:rPr lang="en-GB" altLang="sk-SK" sz="2400" dirty="0">
                <a:effectLst/>
                <a:latin typeface="Arial Narrow" panose="020B0606020202030204" pitchFamily="34" charset="0"/>
                <a:hlinkClick r:id="rId3"/>
              </a:rPr>
              <a:t>veľmi </a:t>
            </a:r>
            <a:r>
              <a:rPr lang="en-GB" altLang="sk-SK" sz="2400" dirty="0" err="1">
                <a:effectLst/>
                <a:latin typeface="Arial Narrow" panose="020B0606020202030204" pitchFamily="34" charset="0"/>
                <a:hlinkClick r:id="rId3"/>
              </a:rPr>
              <a:t>obmedzene</a:t>
            </a:r>
            <a:r>
              <a:rPr lang="en-GB" altLang="sk-SK" sz="2400" dirty="0">
                <a:effectLst/>
                <a:latin typeface="Arial Narrow" panose="020B0606020202030204" pitchFamily="34" charset="0"/>
              </a:rPr>
              <a:t>, </a:t>
            </a:r>
            <a:r>
              <a:rPr lang="en-GB" altLang="sk-SK" sz="2400" dirty="0" err="1">
                <a:effectLst/>
                <a:latin typeface="Arial Narrow" panose="020B0606020202030204" pitchFamily="34" charset="0"/>
              </a:rPr>
              <a:t>najviac</a:t>
            </a:r>
            <a:r>
              <a:rPr lang="en-GB" altLang="sk-SK" sz="24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effectLst/>
                <a:latin typeface="Arial Narrow" panose="020B0606020202030204" pitchFamily="34" charset="0"/>
              </a:rPr>
              <a:t>eskimo-aleutské</a:t>
            </a:r>
            <a:r>
              <a:rPr lang="en-GB" altLang="sk-SK" sz="24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effectLst/>
                <a:latin typeface="Arial Narrow" panose="020B0606020202030204" pitchFamily="34" charset="0"/>
              </a:rPr>
              <a:t>jazyky</a:t>
            </a:r>
            <a:endParaRPr lang="en-GB" altLang="sk-SK" sz="2400" dirty="0">
              <a:effectLst/>
              <a:latin typeface="Arial Narrow" panose="020B0606020202030204" pitchFamily="34" charset="0"/>
            </a:endParaRP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en-GB" altLang="sk-SK" sz="2000" dirty="0">
                <a:effectLst/>
                <a:latin typeface="Arial Narrow" panose="020B0606020202030204" pitchFamily="34" charset="0"/>
              </a:rPr>
              <a:t>-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obohatili</a:t>
            </a:r>
            <a:r>
              <a:rPr lang="en-GB" altLang="sk-SK" sz="20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však</a:t>
            </a:r>
            <a:r>
              <a:rPr lang="en-GB" altLang="sk-SK" sz="20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slovnú</a:t>
            </a:r>
            <a:r>
              <a:rPr lang="en-GB" altLang="sk-SK" sz="20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zásobu</a:t>
            </a:r>
            <a:r>
              <a:rPr lang="en-GB" altLang="sk-SK" sz="20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jazykov</a:t>
            </a:r>
            <a:r>
              <a:rPr lang="en-GB" altLang="sk-SK" sz="2000" dirty="0"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effectLst/>
                <a:latin typeface="Arial Narrow" panose="020B0606020202030204" pitchFamily="34" charset="0"/>
              </a:rPr>
              <a:t>kolonizátorov</a:t>
            </a:r>
            <a:endParaRPr lang="sk-SK" altLang="sk-SK" sz="2000" dirty="0">
              <a:effectLst/>
              <a:latin typeface="Arial Narrow" panose="020B0606020202030204" pitchFamily="34" charset="0"/>
            </a:endParaRPr>
          </a:p>
          <a:p>
            <a:pPr eaLnBrk="1" hangingPunct="1">
              <a:spcBef>
                <a:spcPct val="40000"/>
              </a:spcBef>
              <a:defRPr/>
            </a:pPr>
            <a:r>
              <a:rPr lang="sk-SK" altLang="sk-SK" sz="2400" b="1" i="1" dirty="0">
                <a:solidFill>
                  <a:srgbClr val="FF9966"/>
                </a:solidFill>
                <a:latin typeface="Arial Narrow" panose="020B0606020202030204" pitchFamily="34" charset="0"/>
              </a:rPr>
              <a:t>černošské jazyky</a:t>
            </a:r>
            <a:r>
              <a:rPr lang="sk-SK" altLang="sk-SK" sz="2400" dirty="0">
                <a:effectLst/>
                <a:latin typeface="Arial Narrow" panose="020B0606020202030204" pitchFamily="34" charset="0"/>
              </a:rPr>
              <a:t> v Amerike </a:t>
            </a:r>
            <a:r>
              <a:rPr lang="sk-SK" altLang="sk-SK" sz="2400" i="1" dirty="0" err="1">
                <a:effectLst/>
                <a:latin typeface="Arial Narrow" panose="020B0606020202030204" pitchFamily="34" charset="0"/>
              </a:rPr>
              <a:t>zanikl</a:t>
            </a:r>
            <a:r>
              <a:rPr lang="en-GB" altLang="sk-SK" sz="2400" i="1" dirty="0" err="1">
                <a:effectLst/>
                <a:latin typeface="Arial Narrow" panose="020B0606020202030204" pitchFamily="34" charset="0"/>
              </a:rPr>
              <a:t>i</a:t>
            </a:r>
            <a:br>
              <a:rPr lang="en-GB" altLang="sk-SK" sz="2400" dirty="0">
                <a:effectLst/>
                <a:latin typeface="Arial Narrow" panose="020B0606020202030204" pitchFamily="34" charset="0"/>
              </a:rPr>
            </a:br>
            <a:r>
              <a:rPr lang="en-GB" altLang="sk-SK" sz="2000" dirty="0">
                <a:effectLst/>
                <a:latin typeface="Arial Narrow" panose="020B0606020202030204" pitchFamily="34" charset="0"/>
              </a:rPr>
              <a:t>- </a:t>
            </a:r>
            <a:r>
              <a:rPr lang="sk-SK" altLang="sk-SK" sz="2000" dirty="0">
                <a:effectLst/>
                <a:latin typeface="Arial Narrow" panose="020B0606020202030204" pitchFamily="34" charset="0"/>
              </a:rPr>
              <a:t>černosi boli nútení používať jazyky otrokárov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sk-SK" altLang="sk-SK" sz="2400" b="1" i="1" dirty="0">
                <a:solidFill>
                  <a:srgbClr val="FF9966"/>
                </a:solidFill>
                <a:latin typeface="Arial Narrow" panose="020B0606020202030204" pitchFamily="34" charset="0"/>
              </a:rPr>
              <a:t>jazyky európskych dobyvateľov</a:t>
            </a:r>
            <a:r>
              <a:rPr lang="sk-SK" altLang="sk-SK" sz="2400" dirty="0">
                <a:effectLst/>
                <a:latin typeface="Arial Narrow" panose="020B0606020202030204" pitchFamily="34" charset="0"/>
              </a:rPr>
              <a:t> získali status úradného jazyka a prijala ich aj väčšina autochtónneho obyvateľstva, pod vplyvom </a:t>
            </a:r>
            <a:r>
              <a:rPr lang="sk-SK" altLang="sk-SK" sz="2400" dirty="0" err="1">
                <a:effectLst/>
                <a:latin typeface="Arial Narrow" panose="020B0606020202030204" pitchFamily="34" charset="0"/>
              </a:rPr>
              <a:t>amerindiánskych</a:t>
            </a:r>
            <a:r>
              <a:rPr lang="sk-SK" altLang="sk-SK" sz="2400" dirty="0">
                <a:effectLst/>
                <a:latin typeface="Arial Narrow" panose="020B0606020202030204" pitchFamily="34" charset="0"/>
              </a:rPr>
              <a:t> i černošských jazykov sa však európske jazyky zmenili po stránke fonetickej, gramatickej i lexikálnej =&gt; kreolské jazyky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kreolské jazyky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i="1" dirty="0">
                <a:latin typeface="Arial Narrow" panose="020B0606020202030204" pitchFamily="34" charset="0"/>
              </a:rPr>
              <a:t>Príklady kreolských jazykov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Sranan </a:t>
            </a:r>
            <a:r>
              <a:rPr lang="sk-SK" sz="2000" dirty="0" err="1">
                <a:latin typeface="Arial Narrow" panose="020B0606020202030204" pitchFamily="34" charset="0"/>
              </a:rPr>
              <a:t>Tongo</a:t>
            </a:r>
            <a:r>
              <a:rPr lang="sk-SK" sz="2000" dirty="0">
                <a:latin typeface="Arial Narrow" panose="020B0606020202030204" pitchFamily="34" charset="0"/>
              </a:rPr>
              <a:t>		Surinam		na báze holandčiny (+angličtina)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Papiamento 		ostrovy ABC	portugalčina (+</a:t>
            </a:r>
            <a:r>
              <a:rPr lang="sk-SK" sz="2000" dirty="0" err="1">
                <a:latin typeface="Arial Narrow" panose="020B0606020202030204" pitchFamily="34" charset="0"/>
              </a:rPr>
              <a:t>špan</a:t>
            </a:r>
            <a:r>
              <a:rPr lang="sk-SK" sz="2000" dirty="0">
                <a:latin typeface="Arial Narrow" panose="020B0606020202030204" pitchFamily="34" charset="0"/>
              </a:rPr>
              <a:t>., </a:t>
            </a:r>
            <a:r>
              <a:rPr lang="sk-SK" sz="2000" dirty="0" err="1">
                <a:latin typeface="Arial Narrow" panose="020B0606020202030204" pitchFamily="34" charset="0"/>
              </a:rPr>
              <a:t>holand</a:t>
            </a:r>
            <a:r>
              <a:rPr lang="sk-SK" sz="2000" dirty="0">
                <a:latin typeface="Arial Narrow" panose="020B0606020202030204" pitchFamily="34" charset="0"/>
              </a:rPr>
              <a:t>., angl.)</a:t>
            </a:r>
          </a:p>
          <a:p>
            <a:r>
              <a:rPr lang="sk-SK" sz="2000" dirty="0" err="1">
                <a:latin typeface="Arial Narrow" panose="020B0606020202030204" pitchFamily="34" charset="0"/>
              </a:rPr>
              <a:t>Patois</a:t>
            </a:r>
            <a:r>
              <a:rPr lang="sk-SK" sz="2000" dirty="0">
                <a:latin typeface="Arial Narrow" panose="020B0606020202030204" pitchFamily="34" charset="0"/>
              </a:rPr>
              <a:t>		Jamajka		angličtina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Havajská angličtina	Havaj		angličtina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Belizská kreolčina	Belize		angličtina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Guyanská kreolčina	</a:t>
            </a:r>
            <a:r>
              <a:rPr lang="sk-SK" sz="2000" dirty="0" err="1">
                <a:latin typeface="Arial Narrow" panose="020B0606020202030204" pitchFamily="34" charset="0"/>
              </a:rPr>
              <a:t>Fr</a:t>
            </a:r>
            <a:r>
              <a:rPr lang="sk-SK" sz="2000" dirty="0">
                <a:latin typeface="Arial Narrow" panose="020B0606020202030204" pitchFamily="34" charset="0"/>
              </a:rPr>
              <a:t>. Guyana	francúzština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Haitská kreolčina	Haiti		francúzština</a:t>
            </a:r>
          </a:p>
          <a:p>
            <a:r>
              <a:rPr lang="sk-SK" sz="2000" dirty="0" err="1">
                <a:latin typeface="Arial Narrow" panose="020B0606020202030204" pitchFamily="34" charset="0"/>
              </a:rPr>
              <a:t>Louisianská</a:t>
            </a:r>
            <a:r>
              <a:rPr lang="sk-SK" sz="2000" dirty="0">
                <a:latin typeface="Arial Narrow" panose="020B0606020202030204" pitchFamily="34" charset="0"/>
              </a:rPr>
              <a:t> kreolčina	Louisiana (USA)	francúzština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Antilská </a:t>
            </a:r>
            <a:r>
              <a:rPr lang="sk-SK" sz="2000" dirty="0" err="1">
                <a:latin typeface="Arial Narrow" panose="020B0606020202030204" pitchFamily="34" charset="0"/>
              </a:rPr>
              <a:t>kr.</a:t>
            </a:r>
            <a:r>
              <a:rPr lang="sk-SK" sz="2000" dirty="0">
                <a:latin typeface="Arial Narrow" panose="020B0606020202030204" pitchFamily="34" charset="0"/>
              </a:rPr>
              <a:t> (skupina)	Malé Antily	francúzština</a:t>
            </a:r>
          </a:p>
          <a:p>
            <a:endParaRPr lang="sk-SK" sz="2000" dirty="0">
              <a:latin typeface="Arial Narrow" panose="020B0606020202030204" pitchFamily="34" charset="0"/>
            </a:endParaRPr>
          </a:p>
          <a:p>
            <a:pPr lvl="1"/>
            <a:r>
              <a:rPr lang="sk-SK" sz="1600" i="1" dirty="0">
                <a:latin typeface="Arial Narrow" panose="020B0606020202030204" pitchFamily="34" charset="0"/>
              </a:rPr>
              <a:t>premiešavanie s </a:t>
            </a:r>
            <a:r>
              <a:rPr lang="sk-SK" sz="1600" i="1" dirty="0" err="1">
                <a:latin typeface="Arial Narrow" panose="020B0606020202030204" pitchFamily="34" charset="0"/>
              </a:rPr>
              <a:t>amerindiánskymi</a:t>
            </a:r>
            <a:r>
              <a:rPr lang="sk-SK" sz="1600" i="1" dirty="0">
                <a:latin typeface="Arial Narrow" panose="020B0606020202030204" pitchFamily="34" charset="0"/>
              </a:rPr>
              <a:t> jazykmi i jazykmi otrokov privlečených z Afriky</a:t>
            </a:r>
            <a:br>
              <a:rPr lang="sk-SK" sz="1600" dirty="0">
                <a:latin typeface="Arial Narrow" panose="020B0606020202030204" pitchFamily="34" charset="0"/>
              </a:rPr>
            </a:br>
            <a:r>
              <a:rPr lang="sk-SK" sz="1600" dirty="0">
                <a:latin typeface="Arial Narrow" panose="020B0606020202030204" pitchFamily="34" charset="0"/>
              </a:rPr>
              <a:t>		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1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716463" cy="6858000"/>
          </a:xfrm>
        </p:spPr>
        <p:txBody>
          <a:bodyPr tIns="0" bIns="0"/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en-US" altLang="sk-SK" sz="2400" dirty="0">
                <a:latin typeface="Arial Narrow" panose="020B0606020202030204" pitchFamily="34" charset="0"/>
              </a:rPr>
              <a:t>Ú</a:t>
            </a:r>
            <a:r>
              <a:rPr lang="sk-SK" altLang="sk-SK" sz="2400" dirty="0">
                <a:latin typeface="Arial Narrow" panose="020B0606020202030204" pitchFamily="34" charset="0"/>
              </a:rPr>
              <a:t>RADN</a:t>
            </a:r>
            <a:r>
              <a:rPr lang="en-US" altLang="sk-SK" sz="2400" dirty="0">
                <a:latin typeface="Arial Narrow" panose="020B0606020202030204" pitchFamily="34" charset="0"/>
              </a:rPr>
              <a:t>É</a:t>
            </a:r>
            <a:r>
              <a:rPr lang="sk-SK" altLang="sk-SK" sz="2400" dirty="0">
                <a:latin typeface="Arial Narrow" panose="020B0606020202030204" pitchFamily="34" charset="0"/>
              </a:rPr>
              <a:t> JAZYKY: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Angličtina</a:t>
            </a:r>
            <a:r>
              <a:rPr lang="sk-SK" altLang="sk-SK" sz="2100" dirty="0">
                <a:latin typeface="Arial Narrow" panose="020B0606020202030204" pitchFamily="34" charset="0"/>
              </a:rPr>
              <a:t>: Kanada, USA</a:t>
            </a: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*</a:t>
            </a:r>
            <a:r>
              <a:rPr lang="sk-SK" altLang="sk-SK" sz="2100" dirty="0">
                <a:latin typeface="Arial Narrow" panose="020B0606020202030204" pitchFamily="34" charset="0"/>
              </a:rPr>
              <a:t>, Belize, </a:t>
            </a:r>
            <a:r>
              <a:rPr lang="sk-SK" altLang="sk-SK" sz="2100" dirty="0" err="1">
                <a:latin typeface="Arial Narrow" panose="020B0606020202030204" pitchFamily="34" charset="0"/>
              </a:rPr>
              <a:t>Guayana</a:t>
            </a:r>
            <a:r>
              <a:rPr lang="sk-SK" altLang="sk-SK" sz="2100" dirty="0">
                <a:latin typeface="Arial Narrow" panose="020B0606020202030204" pitchFamily="34" charset="0"/>
              </a:rPr>
              <a:t>, Falklandy, britské </a:t>
            </a:r>
            <a:r>
              <a:rPr lang="sk-SK" altLang="sk-SK" sz="2100" dirty="0" err="1">
                <a:latin typeface="Arial Narrow" panose="020B0606020202030204" pitchFamily="34" charset="0"/>
              </a:rPr>
              <a:t>kol</a:t>
            </a:r>
            <a:r>
              <a:rPr lang="en-US" altLang="sk-SK" sz="2100" dirty="0">
                <a:latin typeface="Arial Narrow" panose="020B0606020202030204" pitchFamily="34" charset="0"/>
              </a:rPr>
              <a:t>ó</a:t>
            </a:r>
            <a:r>
              <a:rPr lang="sk-SK" altLang="sk-SK" sz="2100" dirty="0">
                <a:latin typeface="Arial Narrow" panose="020B0606020202030204" pitchFamily="34" charset="0"/>
              </a:rPr>
              <a:t>nie v Karibskom mori;</a:t>
            </a:r>
            <a:endParaRPr lang="en-US" altLang="sk-SK" sz="21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Francúzština</a:t>
            </a:r>
            <a:r>
              <a:rPr lang="sk-SK" altLang="sk-SK" sz="2100" dirty="0">
                <a:latin typeface="Arial Narrow" panose="020B0606020202030204" pitchFamily="34" charset="0"/>
              </a:rPr>
              <a:t>: Kanada, Haiti, francúzske zámorské departmenty;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Holandčina</a:t>
            </a:r>
            <a:r>
              <a:rPr lang="sk-SK" altLang="sk-SK" sz="2100" dirty="0">
                <a:latin typeface="Arial Narrow" panose="020B0606020202030204" pitchFamily="34" charset="0"/>
              </a:rPr>
              <a:t>: Surinam, Holandské Antily, Aruba;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Portugalčina</a:t>
            </a:r>
            <a:r>
              <a:rPr lang="sk-SK" altLang="sk-SK" sz="2100" dirty="0">
                <a:latin typeface="Arial Narrow" panose="020B0606020202030204" pitchFamily="34" charset="0"/>
              </a:rPr>
              <a:t>: Brazília;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Španielčina</a:t>
            </a:r>
            <a:r>
              <a:rPr lang="sk-SK" altLang="sk-SK" sz="2100" dirty="0">
                <a:latin typeface="Arial Narrow" panose="020B0606020202030204" pitchFamily="34" charset="0"/>
              </a:rPr>
              <a:t>: zvyšok JA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Dánčina</a:t>
            </a:r>
            <a:r>
              <a:rPr lang="sk-SK" altLang="sk-SK" sz="2100" dirty="0">
                <a:latin typeface="Arial Narrow" panose="020B0606020202030204" pitchFamily="34" charset="0"/>
              </a:rPr>
              <a:t>: Grónsko</a:t>
            </a:r>
          </a:p>
          <a:p>
            <a:pPr eaLnBrk="1" hangingPunct="1">
              <a:spcBef>
                <a:spcPct val="30000"/>
              </a:spcBef>
              <a:buNone/>
              <a:defRPr/>
            </a:pPr>
            <a:r>
              <a:rPr lang="sk-SK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*</a:t>
            </a:r>
            <a:r>
              <a:rPr lang="en-GB" altLang="sk-SK" sz="2100" b="1" dirty="0">
                <a:solidFill>
                  <a:srgbClr val="FF3300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USA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úradný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jazyk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na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federálnej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úrovni</a:t>
            </a:r>
            <a:r>
              <a:rPr lang="en-GB" altLang="sk-SK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nemajú</a:t>
            </a:r>
            <a:endParaRPr lang="en-GB" altLang="sk-SK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 pôvodných jazykov v Grónsku </a:t>
            </a:r>
            <a:r>
              <a:rPr lang="sk-SK" altLang="sk-SK" sz="2100" b="1" spc="-2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Grónčina</a:t>
            </a: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</a:t>
            </a:r>
            <a:br>
              <a:rPr lang="en-GB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 Peru a Bolívii </a:t>
            </a:r>
            <a:r>
              <a:rPr lang="sk-SK" altLang="sk-SK" sz="2100" b="1" spc="-2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Kečuánčina</a:t>
            </a: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v Bolívii aj </a:t>
            </a:r>
            <a:r>
              <a:rPr lang="sk-SK" altLang="sk-SK" sz="2100" b="1" spc="-2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Ajmarčina</a:t>
            </a: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v Paraguaji </a:t>
            </a:r>
            <a:r>
              <a:rPr lang="sk-SK" altLang="sk-SK" sz="2100" b="1" spc="-2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Guaraní</a:t>
            </a: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</a:t>
            </a:r>
            <a:r>
              <a:rPr lang="sk-SK" altLang="sk-SK" sz="2100" b="1" spc="-2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Mayské jazyky</a:t>
            </a:r>
            <a:r>
              <a:rPr lang="sk-SK" altLang="sk-SK" sz="2100" spc="-20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altLang="sk-SK" sz="21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 Guatemale a na </a:t>
            </a:r>
            <a:r>
              <a:rPr lang="sk-SK" altLang="sk-SK" sz="2100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Yucatane</a:t>
            </a:r>
            <a:endParaRPr lang="sk-SK" altLang="sk-SK" sz="21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100" b="1" dirty="0">
                <a:latin typeface="Arial Narrow" panose="020B0606020202030204" pitchFamily="34" charset="0"/>
              </a:rPr>
              <a:t>zmiešané</a:t>
            </a:r>
            <a:r>
              <a:rPr lang="sk-SK" altLang="sk-SK" sz="2100" dirty="0">
                <a:latin typeface="Arial Narrow" panose="020B0606020202030204" pitchFamily="34" charset="0"/>
              </a:rPr>
              <a:t>: </a:t>
            </a:r>
            <a:r>
              <a:rPr lang="sk-SK" altLang="sk-SK" sz="2100" dirty="0">
                <a:solidFill>
                  <a:srgbClr val="FF9933"/>
                </a:solidFill>
                <a:latin typeface="Arial Narrow" panose="020B0606020202030204" pitchFamily="34" charset="0"/>
              </a:rPr>
              <a:t>kreolská angličtina, kreolská francúzština, papiamento, inuktitut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0"/>
            <a:ext cx="5262116" cy="5895398"/>
          </a:xfrm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572000" y="-26988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altLang="sk-SK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Mapa používaných jazykov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572000" y="5895398"/>
            <a:ext cx="4643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- v</a:t>
            </a:r>
            <a: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 </a:t>
            </a: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USA</a:t>
            </a:r>
            <a: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 je </a:t>
            </a:r>
            <a:r>
              <a:rPr lang="en-GB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výrazný</a:t>
            </a:r>
            <a: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GB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podiel</a:t>
            </a:r>
            <a: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GB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španielsky</a:t>
            </a:r>
            <a: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GB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hovoriacich</a:t>
            </a: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, ktorí nehovoria po anglicky </a:t>
            </a:r>
            <a:br>
              <a:rPr lang="en-GB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</a:b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– vzniká nový hovorový jazyk, tzv. </a:t>
            </a:r>
            <a:r>
              <a:rPr lang="sk-SK" altLang="sk-SK" b="1" i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charset="0"/>
              </a:rPr>
              <a:t>spanglish</a:t>
            </a:r>
            <a:endParaRPr lang="sk-SK" altLang="sk-SK" b="1" i="1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čo zobrazujú dané mapy?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k-SK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41438"/>
            <a:ext cx="43624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4173538" cy="52959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6696075" cy="85090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4000">
                <a:latin typeface="Arial" charset="0"/>
              </a:rPr>
              <a:t>Náboženská štruktúra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764704"/>
            <a:ext cx="5646738" cy="576064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súčasný stav odráža náboženské štruktúry kolonizátorov (</a:t>
            </a:r>
            <a:r>
              <a:rPr lang="sk-SK" altLang="sk-SK" sz="2000" b="1" dirty="0">
                <a:latin typeface="Arial Narrow" panose="020B0606020202030204" pitchFamily="34" charset="0"/>
              </a:rPr>
              <a:t>kresťanstvo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b="1" dirty="0">
                <a:latin typeface="Arial Narrow" panose="020B0606020202030204" pitchFamily="34" charset="0"/>
              </a:rPr>
              <a:t>animistické kulty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 err="1">
                <a:latin typeface="Arial Narrow" panose="020B0606020202030204" pitchFamily="34" charset="0"/>
              </a:rPr>
              <a:t>Amerindiánov</a:t>
            </a:r>
            <a:r>
              <a:rPr lang="sk-SK" altLang="sk-SK" sz="2000" dirty="0">
                <a:latin typeface="Arial Narrow" panose="020B0606020202030204" pitchFamily="34" charset="0"/>
              </a:rPr>
              <a:t> sa udržali len sporadicky na severe kontinentu a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v Amazonskom pralese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miestami sa udržali </a:t>
            </a:r>
            <a:r>
              <a:rPr lang="sk-SK" altLang="sk-SK" sz="2000" b="1" dirty="0">
                <a:latin typeface="Arial Narrow" panose="020B0606020202030204" pitchFamily="34" charset="0"/>
              </a:rPr>
              <a:t>africké kulty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en-GB" altLang="sk-SK" sz="2000" dirty="0">
                <a:latin typeface="Arial Narrow" panose="020B0606020202030204" pitchFamily="34" charset="0"/>
              </a:rPr>
              <a:t>-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vúdú</a:t>
            </a:r>
            <a:r>
              <a:rPr lang="sk-SK" altLang="sk-SK" sz="2000" dirty="0">
                <a:latin typeface="Arial Narrow" panose="020B0606020202030204" pitchFamily="34" charset="0"/>
              </a:rPr>
              <a:t> na Haiti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sk-SK" sz="2000" dirty="0">
                <a:latin typeface="Arial Narrow" panose="020B0606020202030204" pitchFamily="34" charset="0"/>
              </a:rPr>
              <a:t>resp. </a:t>
            </a:r>
            <a:r>
              <a:rPr lang="en-GB" altLang="sk-SK" sz="2000" dirty="0" err="1">
                <a:latin typeface="Arial Narrow" panose="020B0606020202030204" pitchFamily="34" charset="0"/>
              </a:rPr>
              <a:t>vznikli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nové</a:t>
            </a:r>
            <a:r>
              <a:rPr lang="en-GB" altLang="sk-SK" sz="2000" dirty="0">
                <a:latin typeface="Arial Narrow" panose="020B0606020202030204" pitchFamily="34" charset="0"/>
              </a:rPr>
              <a:t>: </a:t>
            </a:r>
            <a:r>
              <a:rPr lang="en-GB" altLang="sk-SK" sz="2000" b="1" dirty="0" err="1">
                <a:latin typeface="Arial Narrow" panose="020B0606020202030204" pitchFamily="34" charset="0"/>
              </a:rPr>
              <a:t>Rastafariánstvo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600"/>
              </a:spcBef>
              <a:defRPr/>
            </a:pPr>
            <a:r>
              <a:rPr lang="fi-FI" altLang="sk-SK" sz="1600" dirty="0">
                <a:latin typeface="Arial Narrow" panose="020B0606020202030204" pitchFamily="34" charset="0"/>
              </a:rPr>
              <a:t>c</a:t>
            </a:r>
            <a:r>
              <a:rPr lang="sk-SK" altLang="sk-SK" sz="1600" dirty="0" err="1">
                <a:latin typeface="Arial Narrow" panose="020B0606020202030204" pitchFamily="34" charset="0"/>
              </a:rPr>
              <a:t>isár</a:t>
            </a:r>
            <a:r>
              <a:rPr lang="fi-FI" altLang="sk-SK" sz="1600" dirty="0">
                <a:latin typeface="Arial Narrow" panose="020B0606020202030204" pitchFamily="34" charset="0"/>
              </a:rPr>
              <a:t> Haile Selassie </a:t>
            </a:r>
            <a:r>
              <a:rPr lang="sk-SK" altLang="sk-SK" sz="1600" dirty="0">
                <a:latin typeface="Arial Narrow" panose="020B0606020202030204" pitchFamily="34" charset="0"/>
              </a:rPr>
              <a:t> - </a:t>
            </a:r>
            <a:r>
              <a:rPr lang="fi-FI" altLang="sk-SK" sz="1600" dirty="0">
                <a:latin typeface="Arial Narrow" panose="020B0606020202030204" pitchFamily="34" charset="0"/>
              </a:rPr>
              <a:t>rás Tafari Makonnen</a:t>
            </a:r>
            <a:br>
              <a:rPr lang="sk-SK" altLang="sk-SK" sz="1600" dirty="0">
                <a:latin typeface="Arial Narrow" panose="020B0606020202030204" pitchFamily="34" charset="0"/>
              </a:rPr>
            </a:br>
            <a:r>
              <a:rPr lang="sk-SK" altLang="sk-SK" sz="1600" spc="-30" dirty="0">
                <a:latin typeface="Arial Narrow" panose="020B0606020202030204" pitchFamily="34" charset="0"/>
              </a:rPr>
              <a:t>vyznávači – stratený izraelský kmeň – potomkovia </a:t>
            </a:r>
            <a:r>
              <a:rPr lang="sk-SK" altLang="sk-SK" sz="1600" spc="-30" dirty="0" err="1">
                <a:latin typeface="Arial Narrow" panose="020B0606020202030204" pitchFamily="34" charset="0"/>
              </a:rPr>
              <a:t>Šalamuna</a:t>
            </a:r>
            <a:endParaRPr lang="sk-SK" altLang="sk-SK" sz="1600" spc="-3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vlastné náboženstvo si zachovávajú prisťahovalci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z Ázie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sk-SK" altLang="sk-SK" sz="1800" dirty="0">
                <a:latin typeface="Arial Narrow" panose="020B0606020202030204" pitchFamily="34" charset="0"/>
              </a:rPr>
              <a:t>v oblastiach s prevahou prisťahovalcov </a:t>
            </a:r>
            <a:br>
              <a:rPr lang="en-GB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z JV a V Ázie sa praktizuje </a:t>
            </a:r>
            <a:r>
              <a:rPr lang="sk-SK" altLang="sk-SK" sz="1800" b="1" dirty="0">
                <a:latin typeface="Arial Narrow" panose="020B0606020202030204" pitchFamily="34" charset="0"/>
              </a:rPr>
              <a:t>budhizmus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sk-SK" altLang="sk-SK" sz="1800" dirty="0">
                <a:latin typeface="Arial Narrow" panose="020B0606020202030204" pitchFamily="34" charset="0"/>
              </a:rPr>
              <a:t>Indovia si priniesli </a:t>
            </a:r>
            <a:r>
              <a:rPr lang="sk-SK" altLang="sk-SK" sz="1800" b="1" dirty="0">
                <a:latin typeface="Arial Narrow" panose="020B0606020202030204" pitchFamily="34" charset="0"/>
              </a:rPr>
              <a:t>hinduizmus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sk-SK" sz="1800" dirty="0" err="1">
                <a:latin typeface="Arial Narrow" panose="020B0606020202030204" pitchFamily="34" charset="0"/>
              </a:rPr>
              <a:t>blízkovýchodní</a:t>
            </a:r>
            <a:r>
              <a:rPr lang="en-GB" altLang="sk-SK" sz="1800" dirty="0">
                <a:latin typeface="Arial Narrow" panose="020B0606020202030204" pitchFamily="34" charset="0"/>
              </a:rPr>
              <a:t> </a:t>
            </a:r>
            <a:r>
              <a:rPr lang="en-GB" altLang="sk-SK" sz="1800" dirty="0" err="1">
                <a:latin typeface="Arial Narrow" panose="020B0606020202030204" pitchFamily="34" charset="0"/>
              </a:rPr>
              <a:t>imigranti</a:t>
            </a:r>
            <a:r>
              <a:rPr lang="sk-SK" altLang="sk-SK" sz="1800" dirty="0">
                <a:latin typeface="Arial Narrow" panose="020B0606020202030204" pitchFamily="34" charset="0"/>
              </a:rPr>
              <a:t> </a:t>
            </a:r>
            <a:r>
              <a:rPr lang="sk-SK" altLang="sk-SK" sz="1800" b="1" dirty="0">
                <a:latin typeface="Arial Narrow" panose="020B0606020202030204" pitchFamily="34" charset="0"/>
              </a:rPr>
              <a:t>islam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vďaka </a:t>
            </a:r>
            <a:r>
              <a:rPr lang="sk-SK" altLang="sk-SK" sz="2000" dirty="0" err="1">
                <a:latin typeface="Arial Narrow" panose="020B0606020202030204" pitchFamily="34" charset="0"/>
              </a:rPr>
              <a:t>exodu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Židov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>
                <a:latin typeface="Arial Narrow" panose="020B0606020202030204" pitchFamily="34" charset="0"/>
              </a:rPr>
              <a:t>je </a:t>
            </a:r>
            <a:r>
              <a:rPr lang="sk-SK" altLang="sk-SK" sz="2000" dirty="0">
                <a:latin typeface="Arial Narrow" panose="020B0606020202030204" pitchFamily="34" charset="0"/>
              </a:rPr>
              <a:t>dnes v USA najväčšia diaspóra </a:t>
            </a:r>
            <a:r>
              <a:rPr lang="en-GB" altLang="sk-SK" sz="2000" dirty="0">
                <a:latin typeface="Arial Narrow" panose="020B0606020202030204" pitchFamily="34" charset="0"/>
              </a:rPr>
              <a:t>ž</a:t>
            </a:r>
            <a:r>
              <a:rPr lang="sk-SK" altLang="sk-SK" sz="2000" dirty="0" err="1">
                <a:latin typeface="Arial Narrow" panose="020B0606020202030204" pitchFamily="34" charset="0"/>
              </a:rPr>
              <a:t>idov</a:t>
            </a:r>
            <a:r>
              <a:rPr lang="en-GB" altLang="sk-SK" sz="2000" dirty="0">
                <a:latin typeface="Arial Narrow" panose="020B0606020202030204" pitchFamily="34" charset="0"/>
              </a:rPr>
              <a:t> (</a:t>
            </a:r>
            <a:r>
              <a:rPr lang="sk-SK" altLang="sk-SK" sz="2000" dirty="0">
                <a:latin typeface="Arial Narrow" panose="020B0606020202030204" pitchFamily="34" charset="0"/>
              </a:rPr>
              <a:t>vyznávačov judaizmu</a:t>
            </a:r>
            <a:r>
              <a:rPr lang="en-GB" altLang="sk-SK" sz="2000" dirty="0">
                <a:latin typeface="Arial Narrow" panose="020B0606020202030204" pitchFamily="34" charset="0"/>
              </a:rPr>
              <a:t>)</a:t>
            </a:r>
            <a:r>
              <a:rPr lang="sk-SK" altLang="sk-SK" sz="2000" dirty="0">
                <a:latin typeface="Arial Narrow" panose="020B0606020202030204" pitchFamily="34" charset="0"/>
              </a:rPr>
              <a:t> na svete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060575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1628775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221163"/>
            <a:ext cx="2035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190023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589588"/>
            <a:ext cx="1727200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211638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sk-SK" sz="2200" dirty="0">
                <a:latin typeface="Arial Narrow" panose="020B0606020202030204" pitchFamily="34" charset="0"/>
              </a:rPr>
              <a:t>celkovo vysoká miera religiozity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200" b="1" dirty="0">
                <a:latin typeface="Arial Narrow" panose="020B0606020202030204" pitchFamily="34" charset="0"/>
              </a:rPr>
              <a:t>kresťanstvo</a:t>
            </a:r>
            <a:r>
              <a:rPr lang="sk-SK" altLang="sk-SK" sz="2200" dirty="0">
                <a:latin typeface="Arial Narrow" panose="020B0606020202030204" pitchFamily="34" charset="0"/>
              </a:rPr>
              <a:t>: (SA: 85 %, JA: 93 %)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800" b="1" dirty="0">
                <a:latin typeface="Arial Narrow" panose="020B0606020202030204" pitchFamily="34" charset="0"/>
              </a:rPr>
              <a:t>RK</a:t>
            </a:r>
            <a:r>
              <a:rPr lang="sk-SK" altLang="sk-SK" sz="1800" dirty="0">
                <a:latin typeface="Arial Narrow" panose="020B0606020202030204" pitchFamily="34" charset="0"/>
              </a:rPr>
              <a:t>: dominujú v JA, v Brazílii žije najviac katolíkov na svete; asi 85 % Mexičanov; v Kanade 40 % a 24 % </a:t>
            </a:r>
            <a:br>
              <a:rPr lang="en-GB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v USA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800" b="1" dirty="0">
                <a:latin typeface="Arial Narrow" panose="020B0606020202030204" pitchFamily="34" charset="0"/>
              </a:rPr>
              <a:t>protestanti</a:t>
            </a:r>
            <a:r>
              <a:rPr lang="sk-SK" altLang="sk-SK" sz="1800" dirty="0">
                <a:latin typeface="Arial Narrow" panose="020B0606020202030204" pitchFamily="34" charset="0"/>
              </a:rPr>
              <a:t>: asi 50 % obyvateľstva USA a v Kanade vyše 25 %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800" b="1" dirty="0">
                <a:latin typeface="Arial Narrow" panose="020B0606020202030204" pitchFamily="34" charset="0"/>
              </a:rPr>
              <a:t>pravoslávni</a:t>
            </a:r>
            <a:r>
              <a:rPr lang="sk-SK" altLang="sk-SK" sz="1800" dirty="0">
                <a:latin typeface="Arial Narrow" panose="020B0606020202030204" pitchFamily="34" charset="0"/>
              </a:rPr>
              <a:t>: v Kanade 3 % a v USA 0,5 %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800" b="1" dirty="0">
                <a:latin typeface="Arial Narrow" panose="020B0606020202030204" pitchFamily="34" charset="0"/>
              </a:rPr>
              <a:t>ostatní</a:t>
            </a:r>
            <a:r>
              <a:rPr lang="sk-SK" altLang="sk-SK" sz="1800" dirty="0">
                <a:latin typeface="Arial Narrow" panose="020B0606020202030204" pitchFamily="34" charset="0"/>
              </a:rPr>
              <a:t>: v USA je vyše 1000 kresťanských vyznaní a siekt</a:t>
            </a:r>
            <a:endParaRPr lang="en-GB" altLang="sk-SK" sz="1800" dirty="0">
              <a:latin typeface="Arial Narrow" panose="020B060602020203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sk-SK" sz="1400" dirty="0" err="1">
                <a:latin typeface="Arial Narrow" panose="020B0606020202030204" pitchFamily="34" charset="0"/>
              </a:rPr>
              <a:t>Mormóni</a:t>
            </a:r>
            <a:r>
              <a:rPr lang="en-GB" altLang="sk-SK" sz="1400" dirty="0">
                <a:latin typeface="Arial Narrow" panose="020B0606020202030204" pitchFamily="34" charset="0"/>
              </a:rPr>
              <a:t>, </a:t>
            </a:r>
            <a:r>
              <a:rPr lang="en-GB" altLang="sk-SK" sz="1400" dirty="0" err="1">
                <a:latin typeface="Arial Narrow" panose="020B0606020202030204" pitchFamily="34" charset="0"/>
              </a:rPr>
              <a:t>Amiši</a:t>
            </a:r>
            <a:endParaRPr lang="sk-SK" altLang="sk-SK" sz="1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sk-SK" sz="22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k-SK" sz="2200" b="1" dirty="0">
                <a:latin typeface="Arial Narrow" panose="020B0606020202030204" pitchFamily="34" charset="0"/>
              </a:rPr>
              <a:t>bez </a:t>
            </a:r>
            <a:r>
              <a:rPr lang="en-GB" altLang="sk-SK" sz="2200" b="1" dirty="0" err="1">
                <a:latin typeface="Arial Narrow" panose="020B0606020202030204" pitchFamily="34" charset="0"/>
              </a:rPr>
              <a:t>vyznania</a:t>
            </a:r>
            <a:r>
              <a:rPr lang="sk-SK" altLang="sk-SK" sz="2200" dirty="0">
                <a:latin typeface="Arial Narrow" panose="020B0606020202030204" pitchFamily="34" charset="0"/>
              </a:rPr>
              <a:t>: najmä v SA, Kanada 16 %, USA 12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%, Latinská A. 4 %;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sk-SK" sz="22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200" b="1" dirty="0">
                <a:latin typeface="Arial Narrow" panose="020B0606020202030204" pitchFamily="34" charset="0"/>
              </a:rPr>
              <a:t>judaizmus</a:t>
            </a:r>
            <a:r>
              <a:rPr lang="sk-SK" altLang="sk-SK" sz="2200" dirty="0">
                <a:latin typeface="Arial Narrow" panose="020B0606020202030204" pitchFamily="34" charset="0"/>
              </a:rPr>
              <a:t>: 2 % v</a:t>
            </a:r>
            <a:r>
              <a:rPr lang="sk-SK" altLang="sk-SK" sz="16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SA,</a:t>
            </a:r>
            <a:r>
              <a:rPr lang="sk-SK" altLang="sk-SK" sz="16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0,23 % v JA, najviac v USA: 2,5 %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sk-SK" sz="22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200" b="1" dirty="0">
                <a:latin typeface="Arial Narrow" panose="020B0606020202030204" pitchFamily="34" charset="0"/>
              </a:rPr>
              <a:t>islam</a:t>
            </a:r>
            <a:r>
              <a:rPr lang="sk-SK" altLang="sk-SK" sz="2200" dirty="0">
                <a:latin typeface="Arial Narrow" panose="020B0606020202030204" pitchFamily="34" charset="0"/>
              </a:rPr>
              <a:t>: 0,5 % SA, 0,3 % JA, najviac Kanada: 1,6 %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0"/>
            <a:ext cx="488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sk-SK">
                <a:latin typeface="Arial" charset="0"/>
              </a:rPr>
              <a:t>Pohyb obyvateľstva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 sz="4000" dirty="0">
                <a:latin typeface="Arial" charset="0"/>
              </a:rPr>
              <a:t>počet obyvateľov </a:t>
            </a:r>
            <a:r>
              <a:rPr lang="sk-SK" altLang="sk-SK" sz="2400" i="1">
                <a:latin typeface="Arial" charset="0"/>
              </a:rPr>
              <a:t>(2023)</a:t>
            </a:r>
            <a:endParaRPr lang="sk-SK" altLang="sk-SK" sz="2400" i="1" dirty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86800" cy="5256213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Amerika pokrýva asi </a:t>
            </a:r>
            <a:r>
              <a:rPr lang="sk-SK" altLang="sk-SK" b="1" dirty="0">
                <a:latin typeface="Arial Narrow" panose="020B0606020202030204" pitchFamily="34" charset="0"/>
              </a:rPr>
              <a:t>2</a:t>
            </a:r>
            <a:r>
              <a:rPr lang="en-GB" altLang="sk-SK" b="1" dirty="0">
                <a:latin typeface="Arial Narrow" panose="020B0606020202030204" pitchFamily="34" charset="0"/>
              </a:rPr>
              <a:t>9</a:t>
            </a:r>
            <a:r>
              <a:rPr lang="sk-SK" altLang="sk-SK" b="1" dirty="0">
                <a:latin typeface="Arial Narrow" panose="020B0606020202030204" pitchFamily="34" charset="0"/>
              </a:rPr>
              <a:t> %</a:t>
            </a:r>
            <a:r>
              <a:rPr lang="sk-SK" altLang="sk-SK" dirty="0">
                <a:latin typeface="Arial Narrow" panose="020B0606020202030204" pitchFamily="34" charset="0"/>
              </a:rPr>
              <a:t> povrchu zemskej súše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Populácia tvorí asi </a:t>
            </a:r>
            <a:r>
              <a:rPr lang="sk-SK" altLang="sk-SK" b="1" dirty="0">
                <a:latin typeface="Arial Narrow" panose="020B0606020202030204" pitchFamily="34" charset="0"/>
              </a:rPr>
              <a:t>1</a:t>
            </a:r>
            <a:r>
              <a:rPr lang="en-GB" altLang="sk-SK" b="1" dirty="0">
                <a:latin typeface="Arial Narrow" panose="020B0606020202030204" pitchFamily="34" charset="0"/>
              </a:rPr>
              <a:t>3</a:t>
            </a:r>
            <a:r>
              <a:rPr lang="sk-SK" altLang="sk-SK" b="1" dirty="0">
                <a:latin typeface="Arial Narrow" panose="020B0606020202030204" pitchFamily="34" charset="0"/>
              </a:rPr>
              <a:t> % </a:t>
            </a:r>
            <a:r>
              <a:rPr lang="sk-SK" altLang="sk-SK" dirty="0">
                <a:latin typeface="Arial Narrow" panose="020B0606020202030204" pitchFamily="34" charset="0"/>
              </a:rPr>
              <a:t>svetovej populácie</a:t>
            </a:r>
          </a:p>
          <a:p>
            <a:pPr eaLnBrk="1" hangingPunct="1">
              <a:spcBef>
                <a:spcPct val="10000"/>
              </a:spcBef>
              <a:defRPr/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10000"/>
              </a:spcBef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spolu:	</a:t>
            </a:r>
            <a:r>
              <a:rPr lang="en-GB" altLang="sk-SK" dirty="0">
                <a:latin typeface="Arial Narrow" panose="020B0606020202030204" pitchFamily="34" charset="0"/>
              </a:rPr>
              <a:t>1 0</a:t>
            </a:r>
            <a:r>
              <a:rPr lang="sk-SK" altLang="sk-SK" dirty="0">
                <a:latin typeface="Arial Narrow" panose="020B0606020202030204" pitchFamily="34" charset="0"/>
              </a:rPr>
              <a:t>50 000 000 obyv.</a:t>
            </a:r>
          </a:p>
          <a:p>
            <a:pPr lvl="1" eaLnBrk="1" hangingPunct="1">
              <a:spcBef>
                <a:spcPct val="10000"/>
              </a:spcBef>
              <a:defRPr/>
            </a:pPr>
            <a:endParaRPr lang="sk-SK" altLang="sk-SK" sz="2200" i="1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i="1">
                <a:latin typeface="Arial Narrow" panose="020B0606020202030204" pitchFamily="34" charset="0"/>
              </a:rPr>
              <a:t>Severná</a:t>
            </a:r>
            <a:r>
              <a:rPr lang="sk-SK" altLang="sk-SK" sz="2200" i="1" dirty="0">
                <a:latin typeface="Arial Narrow" panose="020B0606020202030204" pitchFamily="34" charset="0"/>
              </a:rPr>
              <a:t>: 		505 000 000 obyv.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i="1" dirty="0">
                <a:latin typeface="Arial Narrow" panose="020B0606020202030204" pitchFamily="34" charset="0"/>
              </a:rPr>
              <a:t>Stredná pevnina: 	  </a:t>
            </a:r>
            <a:r>
              <a:rPr lang="en-GB" altLang="sk-SK" sz="2200" i="1" dirty="0">
                <a:latin typeface="Arial Narrow" panose="020B0606020202030204" pitchFamily="34" charset="0"/>
              </a:rPr>
              <a:t>6</a:t>
            </a:r>
            <a:r>
              <a:rPr lang="sk-SK" altLang="sk-SK" sz="2200" i="1" dirty="0">
                <a:latin typeface="Arial Narrow" panose="020B0606020202030204" pitchFamily="34" charset="0"/>
              </a:rPr>
              <a:t>0 000 000 obyv.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i="1" dirty="0">
                <a:latin typeface="Arial Narrow" panose="020B0606020202030204" pitchFamily="34" charset="0"/>
              </a:rPr>
              <a:t>Karibik:		</a:t>
            </a:r>
            <a:r>
              <a:rPr lang="en-GB" altLang="sk-SK" sz="2200" i="1" dirty="0">
                <a:latin typeface="Arial Narrow" panose="020B0606020202030204" pitchFamily="34" charset="0"/>
              </a:rPr>
              <a:t> </a:t>
            </a:r>
            <a:r>
              <a:rPr lang="sk-SK" altLang="sk-SK" sz="2200" i="1" dirty="0">
                <a:latin typeface="Arial Narrow" panose="020B0606020202030204" pitchFamily="34" charset="0"/>
              </a:rPr>
              <a:t> 45 000 000 obyv.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i="1" dirty="0">
                <a:latin typeface="Arial Narrow" panose="020B0606020202030204" pitchFamily="34" charset="0"/>
              </a:rPr>
              <a:t>Južná:		440 000 000 obyv.</a:t>
            </a:r>
          </a:p>
          <a:p>
            <a:pPr lvl="1" eaLnBrk="1" hangingPunct="1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dirty="0">
                <a:latin typeface="Arial Narrow" panose="020B0606020202030204" pitchFamily="34" charset="0"/>
              </a:rPr>
              <a:t>.............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dirty="0">
                <a:latin typeface="Arial Narrow" panose="020B0606020202030204" pitchFamily="34" charset="0"/>
              </a:rPr>
              <a:t>Anglosaská:	380 000 000 obyv.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sk-SK" altLang="sk-SK" sz="2200" dirty="0">
                <a:latin typeface="Arial Narrow" panose="020B0606020202030204" pitchFamily="34" charset="0"/>
              </a:rPr>
              <a:t>Latinská :	</a:t>
            </a:r>
            <a:r>
              <a:rPr lang="en-GB" altLang="sk-SK" sz="2200" dirty="0">
                <a:latin typeface="Arial Narrow" panose="020B0606020202030204" pitchFamily="34" charset="0"/>
              </a:rPr>
              <a:t>	6</a:t>
            </a:r>
            <a:r>
              <a:rPr lang="sk-SK" altLang="sk-SK" sz="2200" dirty="0">
                <a:latin typeface="Arial Narrow" panose="020B0606020202030204" pitchFamily="34" charset="0"/>
              </a:rPr>
              <a:t>7</a:t>
            </a:r>
            <a:r>
              <a:rPr lang="en-GB" altLang="sk-SK" sz="2200" dirty="0">
                <a:latin typeface="Arial Narrow" panose="020B0606020202030204" pitchFamily="34" charset="0"/>
              </a:rPr>
              <a:t>0 </a:t>
            </a:r>
            <a:r>
              <a:rPr lang="sk-SK" altLang="sk-SK" sz="2200" dirty="0">
                <a:latin typeface="Arial Narrow" panose="020B0606020202030204" pitchFamily="34" charset="0"/>
              </a:rPr>
              <a:t>000 000 obyv.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4200" b="0" dirty="0">
                <a:solidFill>
                  <a:schemeClr val="tx1"/>
                </a:solidFill>
                <a:effectLst/>
              </a:rPr>
              <a:t>Celkový prírastok (2015)</a:t>
            </a:r>
          </a:p>
        </p:txBody>
      </p:sp>
      <p:pic>
        <p:nvPicPr>
          <p:cNvPr id="4" name="Picture 4" descr="http://pages.uwc.edu/keith.montgomery/Demotrans/demtra18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510" r="13843" b="9629"/>
          <a:stretch/>
        </p:blipFill>
        <p:spPr bwMode="auto">
          <a:xfrm>
            <a:off x="-1017" y="1124744"/>
            <a:ext cx="914501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987824" y="630845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pravdepodobný vývoj v budúcnosti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9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4032250" cy="468029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61. Belize		17,2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62. Guatemala		16,8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75. Bolívia		14,4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85. Honduras		12,7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87. Haiti		12,3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89. Ekvádor		12,0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90. Panama		12,0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93. Paraguaj		11,6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99. Kostarika		10,2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400" dirty="0">
                <a:solidFill>
                  <a:srgbClr val="FF0000"/>
                </a:solidFill>
              </a:rPr>
              <a:t>102. Mexiko		10,0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sk-SK" altLang="sk-SK" sz="3800" dirty="0">
                <a:solidFill>
                  <a:srgbClr val="FFFFFF"/>
                </a:solidFill>
                <a:latin typeface="Arial" charset="0"/>
              </a:rPr>
              <a:t>Celkový prírastok v  ‰</a:t>
            </a:r>
            <a:br>
              <a:rPr lang="sk-SK" altLang="sk-SK" sz="3800" dirty="0">
                <a:solidFill>
                  <a:srgbClr val="FFFFFF"/>
                </a:solidFill>
                <a:latin typeface="Arial" charset="0"/>
              </a:rPr>
            </a:br>
            <a:r>
              <a:rPr lang="sk-SK" altLang="sk-SK" sz="3000" dirty="0">
                <a:solidFill>
                  <a:srgbClr val="FFFFFF"/>
                </a:solidFill>
                <a:latin typeface="Arial" charset="0"/>
              </a:rPr>
              <a:t>prírastok						úbytok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59113" y="692150"/>
            <a:ext cx="316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CIA </a:t>
            </a:r>
            <a:r>
              <a:rPr lang="sk-SK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World</a:t>
            </a: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k-SK" alt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Factbook</a:t>
            </a:r>
            <a:r>
              <a:rPr lang="sk-SK" alt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odhad 2019/2020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643438" y="1268760"/>
            <a:ext cx="4249737" cy="24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235. Portoriko		-15,9</a:t>
            </a:r>
          </a:p>
          <a:p>
            <a:pPr>
              <a:buFont typeface="Wingdings" pitchFamily="2" charset="2"/>
              <a:buNone/>
              <a:defRPr/>
            </a:pP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219. </a:t>
            </a:r>
            <a:r>
              <a:rPr lang="sk-SK" altLang="sk-SK" sz="2400" spc="-30" dirty="0">
                <a:solidFill>
                  <a:srgbClr val="FFCC00"/>
                </a:solidFill>
                <a:latin typeface="+mn-lt"/>
              </a:rPr>
              <a:t>Trinidad a Tobago</a:t>
            </a: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	  -3,7</a:t>
            </a:r>
          </a:p>
          <a:p>
            <a:pPr>
              <a:buFont typeface="Wingdings" pitchFamily="2" charset="2"/>
              <a:buNone/>
              <a:defRPr/>
            </a:pP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212. Kuba		  -2,5</a:t>
            </a:r>
          </a:p>
          <a:p>
            <a:pPr>
              <a:buFont typeface="Wingdings" pitchFamily="2" charset="2"/>
              <a:buNone/>
              <a:defRPr/>
            </a:pP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207. Venezuela		  -1,8</a:t>
            </a:r>
          </a:p>
          <a:p>
            <a:pPr>
              <a:buFont typeface="Wingdings" pitchFamily="2" charset="2"/>
              <a:buNone/>
              <a:defRPr/>
            </a:pPr>
            <a:r>
              <a:rPr lang="sk-SK" altLang="sk-SK" sz="2400" dirty="0">
                <a:solidFill>
                  <a:srgbClr val="FFCC00"/>
                </a:solidFill>
                <a:latin typeface="+mn-lt"/>
              </a:rPr>
              <a:t>201. Jamajka		  -0,7</a:t>
            </a:r>
            <a:endParaRPr lang="sk-SK" altLang="sk-SK" sz="24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15668" y="3933056"/>
            <a:ext cx="3888779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121. Argentína		8,6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127. Kanada		8,1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137. USA		7,2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140. Brazília		6,7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199. Slovensko		-0,5</a:t>
            </a:r>
          </a:p>
          <a:p>
            <a:pPr>
              <a:spcBef>
                <a:spcPts val="600"/>
              </a:spcBef>
              <a:defRPr/>
            </a:pPr>
            <a:r>
              <a:rPr lang="sk-SK" altLang="sk-SK" sz="21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170. Čína		3,2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24744"/>
          </a:xfrm>
        </p:spPr>
        <p:txBody>
          <a:bodyPr/>
          <a:lstStyle/>
          <a:p>
            <a:pPr eaLnBrk="1" hangingPunct="1"/>
            <a:r>
              <a:rPr lang="sk-SK" altLang="sk-SK" sz="4200" b="0" dirty="0">
                <a:solidFill>
                  <a:srgbClr val="FFFFFF"/>
                </a:solidFill>
                <a:effectLst/>
              </a:rPr>
              <a:t>Prirodzený prírastok v ‰ (201</a:t>
            </a:r>
            <a:r>
              <a:rPr lang="en-GB" altLang="sk-SK" sz="4200" b="0" dirty="0">
                <a:solidFill>
                  <a:srgbClr val="FFFFFF"/>
                </a:solidFill>
                <a:effectLst/>
              </a:rPr>
              <a:t>5</a:t>
            </a:r>
            <a:r>
              <a:rPr lang="sk-SK" altLang="sk-SK" sz="4200" b="0" dirty="0">
                <a:solidFill>
                  <a:srgbClr val="FFFFFF"/>
                </a:solidFill>
                <a:effectLst/>
              </a:rPr>
              <a:t>)</a:t>
            </a:r>
            <a:br>
              <a:rPr lang="en-GB" altLang="sk-SK" sz="4200" b="0" dirty="0">
                <a:solidFill>
                  <a:srgbClr val="FFFFFF"/>
                </a:solidFill>
                <a:effectLst/>
              </a:rPr>
            </a:br>
            <a:r>
              <a:rPr lang="en-GB" altLang="sk-SK" sz="1200" b="0" dirty="0">
                <a:solidFill>
                  <a:srgbClr val="FFFFFF"/>
                </a:solidFill>
                <a:effectLst/>
              </a:rPr>
              <a:t>					</a:t>
            </a:r>
            <a:br>
              <a:rPr lang="en-GB" altLang="sk-SK" sz="1200" b="0" dirty="0">
                <a:solidFill>
                  <a:srgbClr val="FFFFFF"/>
                </a:solidFill>
                <a:effectLst/>
              </a:rPr>
            </a:br>
            <a:r>
              <a:rPr lang="en-GB" altLang="sk-SK" sz="1200" b="0" dirty="0">
                <a:solidFill>
                  <a:srgbClr val="FFFFFF"/>
                </a:solidFill>
                <a:effectLst/>
              </a:rPr>
              <a:t>						</a:t>
            </a:r>
            <a:r>
              <a:rPr lang="en-GB" altLang="sk-SK" sz="1200" dirty="0">
                <a:solidFill>
                  <a:srgbClr val="FFFFFF"/>
                </a:solidFill>
                <a:effectLst/>
                <a:hlinkClick r:id="rId2"/>
              </a:rPr>
              <a:t>(pozri </a:t>
            </a:r>
            <a:r>
              <a:rPr lang="en-GB" altLang="sk-SK" sz="1200" dirty="0" err="1">
                <a:solidFill>
                  <a:srgbClr val="FFFFFF"/>
                </a:solidFill>
                <a:effectLst/>
                <a:hlinkClick r:id="rId2"/>
              </a:rPr>
              <a:t>interaktívnu</a:t>
            </a:r>
            <a:r>
              <a:rPr lang="en-GB" altLang="sk-SK" sz="1200" dirty="0">
                <a:solidFill>
                  <a:srgbClr val="FFFFFF"/>
                </a:solidFill>
                <a:effectLst/>
                <a:hlinkClick r:id="rId2"/>
              </a:rPr>
              <a:t> </a:t>
            </a:r>
            <a:r>
              <a:rPr lang="en-GB" altLang="sk-SK" sz="1200" dirty="0" err="1">
                <a:solidFill>
                  <a:srgbClr val="FFFFFF"/>
                </a:solidFill>
                <a:effectLst/>
                <a:hlinkClick r:id="rId2"/>
              </a:rPr>
              <a:t>mapu</a:t>
            </a:r>
            <a:r>
              <a:rPr lang="en-GB" altLang="sk-SK" sz="1200" dirty="0">
                <a:solidFill>
                  <a:srgbClr val="FFFFFF"/>
                </a:solidFill>
                <a:effectLst/>
                <a:hlinkClick r:id="rId2"/>
              </a:rPr>
              <a:t>)</a:t>
            </a:r>
            <a:endParaRPr lang="sk-SK" altLang="sk-SK" sz="1200" b="0" dirty="0">
              <a:solidFill>
                <a:srgbClr val="FFFFFF"/>
              </a:solidFill>
              <a:effectLst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7538" t="13089" r="15031" b="14457"/>
          <a:stretch/>
        </p:blipFill>
        <p:spPr>
          <a:xfrm>
            <a:off x="107504" y="1268760"/>
            <a:ext cx="8971110" cy="51125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66405" r="85801" b="785"/>
          <a:stretch/>
        </p:blipFill>
        <p:spPr>
          <a:xfrm>
            <a:off x="107504" y="4653136"/>
            <a:ext cx="122800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25588" t="31100" r="26376" b="17801"/>
          <a:stretch/>
        </p:blipFill>
        <p:spPr>
          <a:xfrm>
            <a:off x="107504" y="1484784"/>
            <a:ext cx="8784976" cy="5256584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67544" y="260648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sk-SK" sz="4200" b="0" kern="0" dirty="0" err="1">
                <a:solidFill>
                  <a:srgbClr val="FFFFFF"/>
                </a:solidFill>
                <a:effectLst/>
              </a:rPr>
              <a:t>Migračný</a:t>
            </a:r>
            <a:r>
              <a:rPr lang="sk-SK" altLang="sk-SK" sz="4200" b="0" kern="0" dirty="0">
                <a:solidFill>
                  <a:srgbClr val="FFFFFF"/>
                </a:solidFill>
                <a:effectLst/>
              </a:rPr>
              <a:t> prírastok v ‰ (201</a:t>
            </a:r>
            <a:r>
              <a:rPr lang="en-GB" altLang="sk-SK" sz="4200" b="0" kern="0" dirty="0">
                <a:solidFill>
                  <a:srgbClr val="FFFFFF"/>
                </a:solidFill>
                <a:effectLst/>
              </a:rPr>
              <a:t>0*</a:t>
            </a:r>
            <a:r>
              <a:rPr lang="sk-SK" altLang="sk-SK" sz="4200" b="0" kern="0" dirty="0">
                <a:solidFill>
                  <a:srgbClr val="FFFFFF"/>
                </a:solidFill>
                <a:effectLst/>
              </a:rPr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004048" y="980728"/>
            <a:ext cx="3888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700" dirty="0"/>
              <a:t>* lepšie vystihuje dlhodobé trendy</a:t>
            </a:r>
          </a:p>
        </p:txBody>
      </p:sp>
    </p:spTree>
    <p:extLst>
      <p:ext uri="{BB962C8B-B14F-4D97-AF65-F5344CB8AC3E}">
        <p14:creationId xmlns:p14="http://schemas.microsoft.com/office/powerpoint/2010/main" val="215763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807"/>
            <a:ext cx="9144000" cy="4693444"/>
          </a:xfrm>
          <a:prstGeom prst="rect">
            <a:avLst/>
          </a:prstGeom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sk-SK" sz="4000">
                <a:latin typeface="Arial" charset="0"/>
              </a:rPr>
              <a:t>krajiny podľa podielu imigrantov na celkovej populácii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altLang="sk-SK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hlinkClick r:id="rId3"/>
              </a:rPr>
              <a:t>zdroj</a:t>
            </a:r>
            <a:r>
              <a:rPr lang="sk-SK" altLang="sk-SK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– dáta za 2017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miera urbanizácie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/>
          <a:lstStyle/>
          <a:p>
            <a:r>
              <a:rPr lang="sk-SK" sz="2200" dirty="0">
                <a:latin typeface="Arial Narrow" panose="020B0606020202030204" pitchFamily="34" charset="0"/>
              </a:rPr>
              <a:t>spolu s Austráliou ide o kontinenty s najvyššou mierou urbanizácie</a:t>
            </a:r>
          </a:p>
          <a:p>
            <a:r>
              <a:rPr lang="sk-SK" sz="2200" dirty="0">
                <a:latin typeface="Arial Narrow" panose="020B0606020202030204" pitchFamily="34" charset="0"/>
              </a:rPr>
              <a:t>severná (vrátane Mexika) a južná v priemere cez 80 %, stredná cca 70 %</a:t>
            </a:r>
          </a:p>
          <a:p>
            <a:r>
              <a:rPr lang="sk-SK" sz="2200" dirty="0">
                <a:latin typeface="Arial Narrow" panose="020B0606020202030204" pitchFamily="34" charset="0"/>
              </a:rPr>
              <a:t>stále stúpajúce hodnoty najmä v Latinskej Amerike</a:t>
            </a:r>
          </a:p>
          <a:p>
            <a:endParaRPr lang="sk-SK" sz="2200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5113" t="15351" r="9051" b="5292"/>
          <a:stretch/>
        </p:blipFill>
        <p:spPr>
          <a:xfrm>
            <a:off x="0" y="1340768"/>
            <a:ext cx="6347048" cy="413431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45405" y="5136530"/>
            <a:ext cx="345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FFCC00"/>
                </a:solidFill>
                <a:latin typeface="Arial Narrow" panose="020B0606020202030204" pitchFamily="34" charset="0"/>
                <a:hlinkClick r:id="rId3"/>
              </a:rPr>
              <a:t>zdroj (vyskúšajte si online aj zmeny v čase) </a:t>
            </a:r>
            <a:endParaRPr lang="sk-SK" sz="1600" dirty="0">
              <a:solidFill>
                <a:srgbClr val="FFCC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588224" y="1137685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Uruguaj		95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Portoriko 	94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Argentína	92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Venezuela	88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Chile		88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Brazília		87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Bahamy		83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USA		82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Kanada		81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Dominikánska </a:t>
            </a:r>
            <a:r>
              <a:rPr lang="sk-SK" sz="1600" dirty="0" err="1">
                <a:latin typeface="Arial Narrow" panose="020B0606020202030204" pitchFamily="34" charset="0"/>
              </a:rPr>
              <a:t>rep</a:t>
            </a:r>
            <a:r>
              <a:rPr lang="sk-SK" sz="1600" dirty="0">
                <a:latin typeface="Arial Narrow" panose="020B0606020202030204" pitchFamily="34" charset="0"/>
              </a:rPr>
              <a:t>.	81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Kolumbia	81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Mexiko		80</a:t>
            </a:r>
          </a:p>
          <a:p>
            <a:pPr marL="285750" indent="-285750">
              <a:buFontTx/>
              <a:buChar char="-"/>
            </a:pPr>
            <a:endParaRPr lang="sk-SK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Guatemala	51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Belize		46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Barbados	31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Arial Narrow" panose="020B0606020202030204" pitchFamily="34" charset="0"/>
              </a:rPr>
              <a:t>Guyana		27</a:t>
            </a:r>
          </a:p>
          <a:p>
            <a:r>
              <a:rPr lang="sk-SK" sz="1600" dirty="0">
                <a:latin typeface="Arial Narrow" panose="020B0606020202030204" pitchFamily="34" charset="0"/>
              </a:rPr>
              <a:t>	         </a:t>
            </a:r>
            <a:r>
              <a:rPr lang="sk-SK" sz="1600" dirty="0">
                <a:latin typeface="Arial Narrow" panose="020B0606020202030204" pitchFamily="34" charset="0"/>
                <a:hlinkClick r:id="rId4"/>
              </a:rPr>
              <a:t>zdroj</a:t>
            </a:r>
            <a:endParaRPr lang="sk-SK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Mestská</a:t>
            </a:r>
            <a:r>
              <a:rPr lang="en-GB" dirty="0"/>
              <a:t> </a:t>
            </a:r>
            <a:r>
              <a:rPr lang="en-GB" dirty="0" err="1"/>
              <a:t>populácia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Výsledok vyh&amp;lcaron;adávania obráz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37901" cy="43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78802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Business insider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24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Populačný vývoj veľkomiest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3775" t="12206" r="388"/>
          <a:stretch/>
        </p:blipFill>
        <p:spPr>
          <a:xfrm>
            <a:off x="0" y="1750287"/>
            <a:ext cx="9255046" cy="4536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2931" t="1596" r="74231" b="88544"/>
          <a:stretch/>
        </p:blipFill>
        <p:spPr>
          <a:xfrm>
            <a:off x="1547664" y="1781767"/>
            <a:ext cx="2088232" cy="43204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940152" y="631827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 (vyskúšajte si online)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95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prírastok obyvateľstva za hodinu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2214" r="8000"/>
          <a:stretch/>
        </p:blipFill>
        <p:spPr>
          <a:xfrm>
            <a:off x="2338" y="1700808"/>
            <a:ext cx="9163953" cy="481426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6" r="92524"/>
          <a:stretch/>
        </p:blipFill>
        <p:spPr>
          <a:xfrm>
            <a:off x="323528" y="5069176"/>
            <a:ext cx="847671" cy="142149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444208" y="6490667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linkClick r:id="rId3"/>
              </a:rPr>
              <a:t>The</a:t>
            </a:r>
            <a:r>
              <a:rPr lang="sk-SK" dirty="0">
                <a:hlinkClick r:id="rId3"/>
              </a:rPr>
              <a:t> </a:t>
            </a:r>
            <a:r>
              <a:rPr lang="sk-SK" dirty="0" err="1">
                <a:hlinkClick r:id="rId3"/>
              </a:rPr>
              <a:t>Guardian</a:t>
            </a:r>
            <a:r>
              <a:rPr lang="sk-SK" dirty="0">
                <a:hlinkClick r:id="rId3"/>
              </a:rPr>
              <a:t> 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486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4000">
                <a:latin typeface="Arial" charset="0"/>
              </a:rPr>
              <a:t>najvýznamnejšie metropoly</a:t>
            </a:r>
            <a:br>
              <a:rPr lang="sk-SK" altLang="sk-SK" sz="4000">
                <a:latin typeface="Arial" charset="0"/>
              </a:rPr>
            </a:br>
            <a:r>
              <a:rPr lang="sk-SK" altLang="sk-SK" sz="2400">
                <a:latin typeface="Arial" charset="0"/>
              </a:rPr>
              <a:t>A. T. Kearney Global Cities Index, 2010; The Urban Elite 2010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sk-SK" altLang="sk-SK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Alfa ++              </a:t>
            </a:r>
            <a:r>
              <a:rPr lang="sk-SK" altLang="sk-SK" sz="1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obyvateľstvo jadro/metropolitná oblasť</a:t>
            </a: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New York		(8 500 000/20 000 000)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k-SK" altLang="sk-SK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Alfa +</a:t>
            </a: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Chicago			(2 700 000/10 000 000)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k-SK" altLang="sk-SK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Alfa</a:t>
            </a: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Buenos Aires		(2 800 000/13 000 000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)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Los Angeles		(3 800 000/10 000 000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)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 err="1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Mexico</a:t>
            </a: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City		(9 000 000/22 – 28 </a:t>
            </a:r>
            <a:r>
              <a:rPr lang="sk-SK" altLang="sk-SK" sz="2400" b="1" dirty="0" err="1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mil</a:t>
            </a: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San Francisco		   (800 000/4 500 000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)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São Paulo		(1 500 000/20 000 000)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Toronto		</a:t>
            </a:r>
            <a:r>
              <a:rPr lang="en-GB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	</a:t>
            </a: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(2 500 000/6 000 000)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Washington D. C.	   (600 000/5 500 000)</a:t>
            </a:r>
            <a:r>
              <a:rPr lang="sk-SK" altLang="sk-SK" sz="24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k-SK" altLang="sk-SK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Alfa –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Atlanta</a:t>
            </a:r>
            <a:r>
              <a:rPr lang="sk-SK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altLang="sk-SK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anose="020B0606020202030204" pitchFamily="34" charset="0"/>
              </a:rPr>
              <a:t>Boston, Dallas, Miami, Philadelphia, Santiago</a:t>
            </a:r>
            <a:endParaRPr lang="sk-SK" altLang="sk-SK" sz="2400" b="1" dirty="0">
              <a:solidFill>
                <a:schemeClr val="accent4">
                  <a:lumMod val="1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/>
              <a:t>historický exkurz</a:t>
            </a:r>
            <a:endParaRPr lang="en-US" altLang="sk-SK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sk-SK" altLang="sk-SK" sz="2600" dirty="0">
                <a:effectLst/>
                <a:latin typeface="Arial Narrow" panose="020B0606020202030204" pitchFamily="34" charset="0"/>
              </a:rPr>
              <a:t>počet pôvodných obyvateľov pri príchode Európanov:</a:t>
            </a:r>
            <a:r>
              <a:rPr lang="en-GB" altLang="sk-SK" sz="2600" dirty="0">
                <a:effectLst/>
                <a:latin typeface="Arial Narrow" panose="020B0606020202030204" pitchFamily="34" charset="0"/>
              </a:rPr>
              <a:t> </a:t>
            </a:r>
            <a:r>
              <a:rPr lang="sk-SK" altLang="sk-SK" sz="2600" dirty="0">
                <a:effectLst/>
                <a:latin typeface="Arial Narrow" panose="020B0606020202030204" pitchFamily="34" charset="0"/>
              </a:rPr>
              <a:t>60 – 150 mil.</a:t>
            </a:r>
            <a:endParaRPr lang="en-US" altLang="sk-SK" sz="2600" dirty="0">
              <a:effectLst/>
              <a:latin typeface="Arial Narrow" panose="020B0606020202030204" pitchFamily="34" charset="0"/>
            </a:endParaRPr>
          </a:p>
          <a:p>
            <a:pPr eaLnBrk="1" hangingPunct="1">
              <a:spcBef>
                <a:spcPct val="60000"/>
              </a:spcBef>
            </a:pPr>
            <a:r>
              <a:rPr lang="sk-SK" altLang="sk-SK" sz="2600" dirty="0">
                <a:effectLst/>
                <a:latin typeface="Arial Narrow" panose="020B0606020202030204" pitchFamily="34" charset="0"/>
              </a:rPr>
              <a:t>po príchode Eur</a:t>
            </a:r>
            <a:r>
              <a:rPr lang="en-US" altLang="sk-SK" sz="2600" dirty="0">
                <a:effectLst/>
                <a:latin typeface="Arial Narrow" panose="020B0606020202030204" pitchFamily="34" charset="0"/>
              </a:rPr>
              <a:t>ó</a:t>
            </a:r>
            <a:r>
              <a:rPr lang="sk-SK" altLang="sk-SK" sz="2600" dirty="0" err="1">
                <a:effectLst/>
                <a:latin typeface="Arial Narrow" panose="020B0606020202030204" pitchFamily="34" charset="0"/>
              </a:rPr>
              <a:t>panov</a:t>
            </a:r>
            <a:r>
              <a:rPr lang="sk-SK" altLang="sk-SK" sz="2600" dirty="0">
                <a:effectLst/>
                <a:latin typeface="Arial Narrow" panose="020B0606020202030204" pitchFamily="34" charset="0"/>
              </a:rPr>
              <a:t> dochádza k tzv. demografickému kolapsu</a:t>
            </a:r>
          </a:p>
          <a:p>
            <a:pPr lvl="1" eaLnBrk="1" hangingPunct="1">
              <a:spcBef>
                <a:spcPct val="60000"/>
              </a:spcBef>
            </a:pPr>
            <a:r>
              <a:rPr lang="sk-SK" altLang="sk-SK" sz="2200" dirty="0">
                <a:effectLst/>
                <a:latin typeface="Arial Narrow" panose="020B0606020202030204" pitchFamily="34" charset="0"/>
              </a:rPr>
              <a:t>v oblasti Antíl dochádza k </a:t>
            </a:r>
            <a:r>
              <a:rPr lang="sk-SK" altLang="sk-SK" sz="2200" b="1" dirty="0">
                <a:effectLst/>
                <a:latin typeface="Arial Narrow" panose="020B0606020202030204" pitchFamily="34" charset="0"/>
              </a:rPr>
              <a:t>úplnému vyhubeniu pôvodného obyvateľstva</a:t>
            </a:r>
            <a:r>
              <a:rPr lang="sk-SK" altLang="sk-SK" sz="2200" dirty="0">
                <a:effectLst/>
                <a:latin typeface="Arial Narrow" panose="020B0606020202030204" pitchFamily="34" charset="0"/>
              </a:rPr>
              <a:t> a jeho nahradeniu, často otrokmi dovezenými z </a:t>
            </a:r>
            <a:r>
              <a:rPr lang="sk-SK" altLang="sk-SK" sz="2200" b="1" dirty="0">
                <a:effectLst/>
                <a:latin typeface="Arial Narrow" panose="020B0606020202030204" pitchFamily="34" charset="0"/>
              </a:rPr>
              <a:t>Afriky</a:t>
            </a:r>
          </a:p>
          <a:p>
            <a:pPr lvl="1" eaLnBrk="1" hangingPunct="1">
              <a:spcBef>
                <a:spcPct val="60000"/>
              </a:spcBef>
            </a:pPr>
            <a:r>
              <a:rPr lang="sk-SK" altLang="sk-SK" sz="2200" dirty="0">
                <a:effectLst/>
                <a:latin typeface="Arial Narrow" panose="020B0606020202030204" pitchFamily="34" charset="0"/>
              </a:rPr>
              <a:t>v oblasti pevninskej Strednej Ameriky prežili asi 2 % </a:t>
            </a:r>
          </a:p>
          <a:p>
            <a:pPr lvl="1" eaLnBrk="1" hangingPunct="1">
              <a:spcBef>
                <a:spcPct val="60000"/>
              </a:spcBef>
            </a:pPr>
            <a:r>
              <a:rPr lang="sk-SK" altLang="sk-SK" sz="2200" dirty="0">
                <a:effectLst/>
                <a:latin typeface="Arial Narrow" panose="020B0606020202030204" pitchFamily="34" charset="0"/>
              </a:rPr>
              <a:t>v horských oblastiach prežilo asi 30 %</a:t>
            </a:r>
          </a:p>
          <a:p>
            <a:pPr lvl="1" eaLnBrk="1" hangingPunct="1">
              <a:spcBef>
                <a:spcPct val="60000"/>
              </a:spcBef>
            </a:pPr>
            <a:r>
              <a:rPr lang="sk-SK" altLang="sk-SK" sz="2200" dirty="0">
                <a:effectLst/>
                <a:latin typeface="Arial Narrow" panose="020B0606020202030204" pitchFamily="34" charset="0"/>
              </a:rPr>
              <a:t>príčinou úbytku </a:t>
            </a:r>
            <a:r>
              <a:rPr lang="sk-SK" altLang="sk-SK" sz="2200" dirty="0" err="1">
                <a:effectLst/>
                <a:latin typeface="Arial Narrow" panose="020B0606020202030204" pitchFamily="34" charset="0"/>
              </a:rPr>
              <a:t>autocht</a:t>
            </a:r>
            <a:r>
              <a:rPr lang="en-US" altLang="sk-SK" sz="2200" dirty="0">
                <a:effectLst/>
                <a:latin typeface="Arial Narrow" panose="020B0606020202030204" pitchFamily="34" charset="0"/>
              </a:rPr>
              <a:t>ó</a:t>
            </a:r>
            <a:r>
              <a:rPr lang="sk-SK" altLang="sk-SK" sz="2200" dirty="0" err="1">
                <a:effectLst/>
                <a:latin typeface="Arial Narrow" panose="020B0606020202030204" pitchFamily="34" charset="0"/>
              </a:rPr>
              <a:t>nneho</a:t>
            </a:r>
            <a:r>
              <a:rPr lang="sk-SK" altLang="sk-SK" sz="2200" dirty="0">
                <a:effectLst/>
                <a:latin typeface="Arial Narrow" panose="020B0606020202030204" pitchFamily="34" charset="0"/>
              </a:rPr>
              <a:t> obyvateľstva bolo najmä zavlečenie </a:t>
            </a:r>
            <a:r>
              <a:rPr lang="sk-SK" altLang="sk-SK" sz="2200" b="1" dirty="0">
                <a:effectLst/>
                <a:latin typeface="Arial Narrow" panose="020B0606020202030204" pitchFamily="34" charset="0"/>
              </a:rPr>
              <a:t>európskych chorôb</a:t>
            </a:r>
            <a:r>
              <a:rPr lang="sk-SK" altLang="sk-SK" sz="2200" dirty="0">
                <a:effectLst/>
                <a:latin typeface="Arial Narrow" panose="020B0606020202030204" pitchFamily="34" charset="0"/>
              </a:rPr>
              <a:t> (osýpky, kiahne, mor), </a:t>
            </a:r>
            <a:r>
              <a:rPr lang="sk-SK" altLang="sk-SK" sz="2200" b="1" dirty="0">
                <a:effectLst/>
                <a:latin typeface="Arial Narrow" panose="020B0606020202030204" pitchFamily="34" charset="0"/>
              </a:rPr>
              <a:t>alkohol</a:t>
            </a:r>
            <a:r>
              <a:rPr lang="sk-SK" altLang="sk-SK" sz="2200" dirty="0">
                <a:effectLst/>
                <a:latin typeface="Arial Narrow" panose="020B0606020202030204" pitchFamily="34" charset="0"/>
              </a:rPr>
              <a:t> a prudká zmena sociálneho a kultúrneho prostredia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sk-SK"/>
              <a:t>Svetové metropoly na mape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228138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9144000" cy="403225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v nasledujúcom období nárast populácie nastáva najmä vďaka veľkým migračným vlnám do </a:t>
            </a:r>
            <a:r>
              <a:rPr lang="sk-SK" altLang="sk-SK" sz="2400">
                <a:latin typeface="Arial Narrow" panose="020B0606020202030204" pitchFamily="34" charset="0"/>
              </a:rPr>
              <a:t>Anglosaskej Ameriky, </a:t>
            </a:r>
            <a:r>
              <a:rPr lang="sk-SK" altLang="sk-SK" sz="2400" dirty="0">
                <a:latin typeface="Arial Narrow" panose="020B0606020202030204" pitchFamily="34" charset="0"/>
              </a:rPr>
              <a:t>ale napr. aj do oblasti La Platy</a:t>
            </a:r>
          </a:p>
          <a:p>
            <a:pPr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prírastky obyvateľstva v Latinskej Amerike dnes zabezpečuje najmä prirodzený prírastok</a:t>
            </a:r>
          </a:p>
          <a:p>
            <a:pPr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v Anglosaskej Amerike ide stále o migračné prírastky, a to najmä z Latinskej Ameriky a Ázie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" y="2687711"/>
            <a:ext cx="8532493" cy="41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525134" y="6156325"/>
            <a:ext cx="3313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altLang="sk-SK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Anamorf</a:t>
            </a:r>
            <a:r>
              <a:rPr lang="en-US" altLang="sk-SK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ó</a:t>
            </a:r>
            <a:r>
              <a:rPr lang="sk-SK" altLang="sk-SK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zna</a:t>
            </a:r>
            <a:r>
              <a:rPr lang="sk-SK" altLang="sk-SK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– </a:t>
            </a:r>
            <a:r>
              <a:rPr lang="sk-SK" altLang="sk-SK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ekvidemická</a:t>
            </a:r>
            <a:r>
              <a:rPr lang="sk-SK" altLang="sk-SK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mapa sveta</a:t>
            </a:r>
            <a:endParaRPr lang="en-US" altLang="sk-SK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4288"/>
            <a:ext cx="9144000" cy="850901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3800" dirty="0">
                <a:latin typeface="Arial" charset="0"/>
              </a:rPr>
              <a:t>Krajiny podľa počtu obyvateľov (2023)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1075"/>
            <a:ext cx="8712968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  3.  (3.)  USA			340 000 000	</a:t>
            </a:r>
            <a:r>
              <a:rPr lang="sk-SK" altLang="sk-SK" sz="1500" dirty="0"/>
              <a:t>(v zátvorke)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  7.  (5.)  Brazília			220 000 000	</a:t>
            </a:r>
            <a:r>
              <a:rPr lang="sk-SK" altLang="sk-SK" sz="1500" dirty="0"/>
              <a:t>(poradie v 2018)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10. (11.) Mexiko			130 000 000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29. (2</a:t>
            </a:r>
            <a:r>
              <a:rPr lang="en-GB" altLang="sk-SK" dirty="0"/>
              <a:t>9</a:t>
            </a:r>
            <a:r>
              <a:rPr lang="sk-SK" altLang="sk-SK" dirty="0"/>
              <a:t>.) Kolumbia		</a:t>
            </a:r>
            <a:r>
              <a:rPr lang="sk-SK" altLang="sk-SK" sz="1800" dirty="0"/>
              <a:t>   </a:t>
            </a:r>
            <a:r>
              <a:rPr lang="en-GB" altLang="sk-SK" dirty="0"/>
              <a:t>50</a:t>
            </a:r>
            <a:r>
              <a:rPr lang="sk-SK" altLang="sk-SK" dirty="0"/>
              <a:t>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33. (32.) Argentína		</a:t>
            </a:r>
            <a:r>
              <a:rPr lang="sk-SK" altLang="sk-SK" sz="1800" dirty="0"/>
              <a:t>   </a:t>
            </a:r>
            <a:r>
              <a:rPr lang="sk-SK" altLang="sk-SK" dirty="0"/>
              <a:t>47 000 000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38. (3</a:t>
            </a:r>
            <a:r>
              <a:rPr lang="en-GB" altLang="sk-SK" dirty="0"/>
              <a:t>8</a:t>
            </a:r>
            <a:r>
              <a:rPr lang="sk-SK" altLang="sk-SK" dirty="0"/>
              <a:t>.) Kanada			 </a:t>
            </a:r>
            <a:r>
              <a:rPr lang="sk-SK" altLang="sk-SK" sz="1800" dirty="0"/>
              <a:t> </a:t>
            </a:r>
            <a:r>
              <a:rPr lang="sk-SK" altLang="sk-SK" dirty="0"/>
              <a:t>39 000 000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sk-SK" altLang="sk-SK" dirty="0"/>
              <a:t>46. (4</a:t>
            </a:r>
            <a:r>
              <a:rPr lang="en-GB" altLang="sk-SK" dirty="0"/>
              <a:t>3</a:t>
            </a:r>
            <a:r>
              <a:rPr lang="sk-SK" altLang="sk-SK" dirty="0"/>
              <a:t>.) </a:t>
            </a:r>
            <a:r>
              <a:rPr lang="en-GB" altLang="sk-SK" dirty="0"/>
              <a:t>Peru	</a:t>
            </a:r>
            <a:r>
              <a:rPr lang="sk-SK" altLang="sk-SK" dirty="0"/>
              <a:t>		</a:t>
            </a:r>
            <a:r>
              <a:rPr lang="sk-SK" altLang="sk-SK" sz="1800" dirty="0"/>
              <a:t>   </a:t>
            </a:r>
            <a:r>
              <a:rPr lang="sk-SK" altLang="sk-SK" dirty="0"/>
              <a:t>33 000 000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sk-SK" altLang="sk-SK" dirty="0"/>
              <a:t>50. (4</a:t>
            </a:r>
            <a:r>
              <a:rPr lang="en-GB" altLang="sk-SK" dirty="0"/>
              <a:t>4</a:t>
            </a:r>
            <a:r>
              <a:rPr lang="sk-SK" altLang="sk-SK" dirty="0"/>
              <a:t>). </a:t>
            </a:r>
            <a:r>
              <a:rPr lang="en-GB" altLang="sk-SK" dirty="0"/>
              <a:t>Venezuela</a:t>
            </a:r>
            <a:r>
              <a:rPr lang="sk-SK" altLang="sk-SK" dirty="0"/>
              <a:t>		</a:t>
            </a:r>
            <a:r>
              <a:rPr lang="sk-SK" altLang="sk-SK" sz="1800" dirty="0"/>
              <a:t>   </a:t>
            </a:r>
            <a:r>
              <a:rPr lang="sk-SK" altLang="sk-SK" dirty="0"/>
              <a:t>30 000 000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altLang="sk-SK" dirty="0"/>
              <a:t>... ... ... ... ... ... ... ... ... ... ... ... ... ...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k-SK" dirty="0"/>
              <a:t>	Antigua a Barbuda    		</a:t>
            </a:r>
            <a:r>
              <a:rPr lang="en-GB" dirty="0"/>
              <a:t>94</a:t>
            </a:r>
            <a:r>
              <a:rPr lang="sk-SK" dirty="0"/>
              <a:t>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k-SK" dirty="0"/>
              <a:t>	Dominika		        		7</a:t>
            </a:r>
            <a:r>
              <a:rPr lang="en-GB" dirty="0"/>
              <a:t>4</a:t>
            </a:r>
            <a:r>
              <a:rPr lang="sk-SK" dirty="0"/>
              <a:t> 000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k-SK" dirty="0"/>
              <a:t>	Svätý Krištof a Nevis 		</a:t>
            </a:r>
            <a:r>
              <a:rPr lang="en-GB" dirty="0"/>
              <a:t>52</a:t>
            </a:r>
            <a:r>
              <a:rPr lang="sk-SK" dirty="0"/>
              <a:t> 000</a:t>
            </a:r>
            <a:endParaRPr lang="en-GB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sz="12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sz="1200" dirty="0"/>
              <a:t>							</a:t>
            </a:r>
            <a:r>
              <a:rPr lang="sk-SK" sz="1200" dirty="0"/>
              <a:t>	</a:t>
            </a:r>
            <a:r>
              <a:rPr lang="en-GB" sz="1200" dirty="0"/>
              <a:t>(CIA </a:t>
            </a:r>
            <a:r>
              <a:rPr lang="en-GB" sz="1200" dirty="0" err="1"/>
              <a:t>Worldfactbook</a:t>
            </a:r>
            <a:r>
              <a:rPr lang="en-GB" sz="1200" dirty="0"/>
              <a:t>, 20</a:t>
            </a:r>
            <a:r>
              <a:rPr lang="sk-SK" sz="1200" dirty="0"/>
              <a:t>23</a:t>
            </a:r>
            <a:r>
              <a:rPr lang="en-GB" sz="1200" dirty="0"/>
              <a:t>)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44809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 sz="3600">
                <a:latin typeface="Arial" charset="0"/>
              </a:rPr>
              <a:t> Hustota zaľudnenia (na úrovni krajín)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1441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priemerná hustota zaľudnenia: 22 obyv./km</a:t>
            </a:r>
            <a:r>
              <a:rPr lang="sk-SK" altLang="sk-SK" sz="2400" baseline="30000" dirty="0">
                <a:latin typeface="Arial Narrow" panose="020B0606020202030204" pitchFamily="34" charset="0"/>
              </a:rPr>
              <a:t>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najvyššie hodnoty majú stredoamerické krajiny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sk-SK" sz="1800" dirty="0">
                <a:latin typeface="Arial Narrow" panose="020B0606020202030204" pitchFamily="34" charset="0"/>
              </a:rPr>
              <a:t>na pevnine i v ostrovnej časti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po Antarktíde a Austrálii najredšie zaľudnený svetadiel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r="3628"/>
          <a:stretch/>
        </p:blipFill>
        <p:spPr bwMode="auto">
          <a:xfrm>
            <a:off x="-36512" y="2043113"/>
            <a:ext cx="9180512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4176712" cy="4464050"/>
          </a:xfrm>
        </p:spPr>
        <p:txBody>
          <a:bodyPr/>
          <a:lstStyle/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8. Barbados		        650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23. Salvador 		        320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26. Sv. Vincent a </a:t>
            </a:r>
            <a:r>
              <a:rPr lang="sk-SK" altLang="sk-SK" sz="2200" b="1" dirty="0" err="1"/>
              <a:t>Gren</a:t>
            </a:r>
            <a:r>
              <a:rPr lang="sk-SK" altLang="sk-SK" sz="2200" b="1" dirty="0"/>
              <a:t>.         300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28. Haiti		        290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29. Svätá Lucia	        	        270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32. Jamajka		        250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36. Trinidad a Tobago	        210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43. Dominikánska </a:t>
            </a:r>
            <a:r>
              <a:rPr lang="sk-SK" altLang="sk-SK" sz="2200" b="1" dirty="0" err="1"/>
              <a:t>rep</a:t>
            </a:r>
            <a:r>
              <a:rPr lang="sk-SK" altLang="sk-SK" sz="2200" b="1" dirty="0"/>
              <a:t>.         190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47. Antigua a Barbuda          160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51. Sv. </a:t>
            </a:r>
            <a:r>
              <a:rPr lang="sk-SK" altLang="sk-SK" sz="2200" b="1" dirty="0" err="1"/>
              <a:t>Krišof</a:t>
            </a:r>
            <a:r>
              <a:rPr lang="sk-SK" altLang="sk-SK" sz="2200" b="1" dirty="0"/>
              <a:t> a Nevis	        150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55. Guatemala		        135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200" b="1" dirty="0"/>
              <a:t>73. Kuba		        105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sk-SK" altLang="sk-SK" sz="3200" dirty="0">
                <a:latin typeface="Arial" charset="0"/>
              </a:rPr>
              <a:t>najvyššia hustota</a:t>
            </a:r>
            <a:r>
              <a:rPr lang="sk-SK" altLang="sk-SK" sz="3400" dirty="0">
                <a:latin typeface="Arial" charset="0"/>
              </a:rPr>
              <a:t>	   </a:t>
            </a:r>
            <a:r>
              <a:rPr lang="sk-SK" altLang="sk-SK" sz="2300" dirty="0">
                <a:latin typeface="Arial" charset="0"/>
              </a:rPr>
              <a:t>obyv./km</a:t>
            </a:r>
            <a:r>
              <a:rPr lang="sk-SK" altLang="sk-SK" sz="2300" baseline="30000" dirty="0">
                <a:latin typeface="Arial" charset="0"/>
              </a:rPr>
              <a:t>2</a:t>
            </a:r>
            <a:r>
              <a:rPr lang="sk-SK" altLang="sk-SK" sz="3400" dirty="0">
                <a:latin typeface="Arial" charset="0"/>
              </a:rPr>
              <a:t>	 </a:t>
            </a:r>
            <a:r>
              <a:rPr lang="sk-SK" altLang="sk-SK" sz="3200" dirty="0">
                <a:latin typeface="Arial" charset="0"/>
              </a:rPr>
              <a:t>najnižšia hustota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9338" y="765175"/>
            <a:ext cx="41767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- Grónsko		        0,03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- Falklandy		        0,3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201. Surinam		        3,0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- Francúzska Guayana	        3,1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189. Guayana		        3,5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185. Kanada		        3,8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176. Bolívia		        9,2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171. Belize		      12,0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164. Argentína		      15,0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162. Paraguaj		      16,0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sk-SK" altLang="sk-SK" sz="2200" b="1"/>
              <a:t>157. Uruguaj		      19,0</a:t>
            </a:r>
          </a:p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endParaRPr lang="sk-SK" altLang="sk-SK" sz="2200" b="1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23528" y="5571331"/>
            <a:ext cx="784855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sk-SK" altLang="sk-SK" sz="2200" b="1" i="1" dirty="0">
                <a:solidFill>
                  <a:srgbClr val="FF9933"/>
                </a:solidFill>
              </a:rPr>
              <a:t>Brazília: 25;      USA: 35;      Bermudy (UK): 1200;      Mexiko: 65;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sk-SK" altLang="sk-SK" sz="2200" b="1" i="1" dirty="0">
                <a:solidFill>
                  <a:srgbClr val="FF9933"/>
                </a:solidFill>
              </a:rPr>
              <a:t>Slovensko: 111;      Európa: 75;      Ázia: 100;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-100013"/>
            <a:ext cx="8229600" cy="720726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 sz="4000">
                <a:latin typeface="Arial" charset="0"/>
              </a:rPr>
              <a:t>Hustota zaľudnenia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85225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b="1" dirty="0">
                <a:latin typeface="Arial Narrow" panose="020B0606020202030204" pitchFamily="34" charset="0"/>
              </a:rPr>
              <a:t>v porovnaní so svetom veľmi nízka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b="1" dirty="0">
                <a:latin typeface="Arial Narrow" panose="020B0606020202030204" pitchFamily="34" charset="0"/>
              </a:rPr>
              <a:t>najhustejšie zaľudnené sú: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východné pobrežie Severnej Ameriky a oblasť Veľkých jazier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Stredná Amerika vrátane ostrovov Karibiku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oblasť severných Ánd a južných Kordiller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východné pobrežie Južnej Ameriky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71450"/>
            <a:ext cx="4067175" cy="9366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/>
              <a:t>Rasy a národy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44656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 základné zložky (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mongoloidné</a:t>
            </a:r>
            <a:r>
              <a:rPr lang="sk-SK" altLang="sk-SK" sz="2600" spc="-3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Amerindiáni</a:t>
            </a:r>
            <a:r>
              <a:rPr lang="sk-SK" altLang="sk-SK" sz="2600" spc="-3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), ekvatoriálne, </a:t>
            </a:r>
            <a:r>
              <a:rPr lang="sk-SK" altLang="sk-SK" sz="2600" spc="-3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europoidné</a:t>
            </a:r>
            <a:r>
              <a:rPr lang="sk-SK" altLang="sk-SK" sz="26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pôvodné obyvateľstvo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Inkovia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Aztékovia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Mayovia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Toltékovia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Olmekovia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...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Inuiti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(Eskimáci)</a:t>
            </a:r>
          </a:p>
          <a:p>
            <a:pPr lvl="3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1600" i="1" dirty="0" err="1">
                <a:solidFill>
                  <a:srgbClr val="FF3300"/>
                </a:solidFill>
                <a:latin typeface="Arial Narrow" panose="020B0606020202030204" pitchFamily="34" charset="0"/>
              </a:rPr>
              <a:t>Amerindiáni</a:t>
            </a:r>
            <a:r>
              <a:rPr lang="sk-SK" altLang="sk-SK" sz="1600" i="1" dirty="0">
                <a:solidFill>
                  <a:srgbClr val="FF3300"/>
                </a:solidFill>
                <a:latin typeface="Arial Narrow" panose="020B0606020202030204" pitchFamily="34" charset="0"/>
              </a:rPr>
              <a:t>* </a:t>
            </a:r>
            <a:r>
              <a:rPr lang="sk-SK" altLang="sk-SK" sz="1600" dirty="0">
                <a:latin typeface="Arial Narrow" panose="020B0606020202030204" pitchFamily="34" charset="0"/>
              </a:rPr>
              <a:t>sformovali vyše 1000 jazykov (12 j. rodín)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prisťahovalci (cca ostatných 500 rokov):</a:t>
            </a:r>
          </a:p>
          <a:p>
            <a:pPr lvl="2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členovia takmer všetkých európskych národov (</a:t>
            </a:r>
            <a:r>
              <a:rPr lang="sk-SK" altLang="sk-SK" sz="2000" dirty="0" err="1">
                <a:solidFill>
                  <a:srgbClr val="FF3300"/>
                </a:solidFill>
                <a:latin typeface="Arial Narrow" panose="020B0606020202030204" pitchFamily="34" charset="0"/>
              </a:rPr>
              <a:t>europoidné</a:t>
            </a:r>
            <a:r>
              <a:rPr lang="sk-SK" altLang="sk-SK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 obyv.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1268" name="Picture 10" descr="File:FortRoss-chapel-reconstruc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00438"/>
            <a:ext cx="49323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116013" y="6453188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/>
              <a:t>Pravoslávna kaplnka vo Fort Ross (CA)</a:t>
            </a:r>
          </a:p>
        </p:txBody>
      </p:sp>
      <p:sp>
        <p:nvSpPr>
          <p:cNvPr id="11270" name="AutoShape 15" descr="Location_of_Alaska_%28Russian_America%29"/>
          <p:cNvSpPr>
            <a:spLocks noChangeAspect="1" noChangeArrowheads="1"/>
          </p:cNvSpPr>
          <p:nvPr/>
        </p:nvSpPr>
        <p:spPr bwMode="auto">
          <a:xfrm>
            <a:off x="1995488" y="852488"/>
            <a:ext cx="51530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1271" name="AutoShape 17" descr="Location_of_Alaska_%28Russian_America%29"/>
          <p:cNvSpPr>
            <a:spLocks noChangeAspect="1" noChangeArrowheads="1"/>
          </p:cNvSpPr>
          <p:nvPr/>
        </p:nvSpPr>
        <p:spPr bwMode="auto">
          <a:xfrm>
            <a:off x="827088" y="692150"/>
            <a:ext cx="51530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pic>
        <p:nvPicPr>
          <p:cNvPr id="11272" name="Picture 19" descr="File:Location of Alaska (Russian America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375695"/>
            <a:ext cx="214153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0" descr="20110607191555%21Governorates_of_Alaska_%28Russian_America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98938"/>
            <a:ext cx="3851275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1997</TotalTime>
  <Words>2219</Words>
  <Application>Microsoft Office PowerPoint</Application>
  <PresentationFormat>Prezentácia na obrazovke (4:3)</PresentationFormat>
  <Paragraphs>286</Paragraphs>
  <Slides>30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Garamond</vt:lpstr>
      <vt:lpstr>Wingdings</vt:lpstr>
      <vt:lpstr>Prúd</vt:lpstr>
      <vt:lpstr>Demografia</vt:lpstr>
      <vt:lpstr>počet obyvateľov (2023)</vt:lpstr>
      <vt:lpstr>historický exkurz</vt:lpstr>
      <vt:lpstr>Prezentácia programu PowerPoint</vt:lpstr>
      <vt:lpstr>Krajiny podľa počtu obyvateľov (2023)</vt:lpstr>
      <vt:lpstr> Hustota zaľudnenia (na úrovni krajín)</vt:lpstr>
      <vt:lpstr>Prezentácia programu PowerPoint</vt:lpstr>
      <vt:lpstr>Hustota zaľudnenia</vt:lpstr>
      <vt:lpstr>Rasy a národy</vt:lpstr>
      <vt:lpstr>Rasy a národy</vt:lpstr>
      <vt:lpstr>    rasy a miešanci</vt:lpstr>
      <vt:lpstr>oblasti podľa prevažujúceho rasovo-etnického zloženia populácie</vt:lpstr>
      <vt:lpstr>Jazyková štruktúra</vt:lpstr>
      <vt:lpstr>kreolské jazyky</vt:lpstr>
      <vt:lpstr>Prezentácia programu PowerPoint</vt:lpstr>
      <vt:lpstr>čo zobrazujú dané mapy?</vt:lpstr>
      <vt:lpstr>Náboženská štruktúra</vt:lpstr>
      <vt:lpstr>Prezentácia programu PowerPoint</vt:lpstr>
      <vt:lpstr>Pohyb obyvateľstva</vt:lpstr>
      <vt:lpstr>Celkový prírastok (2015)</vt:lpstr>
      <vt:lpstr>Celkový prírastok v  ‰ prírastok      úbytok</vt:lpstr>
      <vt:lpstr>Prirodzený prírastok v ‰ (2015)             (pozri interaktívnu mapu)</vt:lpstr>
      <vt:lpstr>Prezentácia programu PowerPoint</vt:lpstr>
      <vt:lpstr>krajiny podľa podielu imigrantov na celkovej populácii</vt:lpstr>
      <vt:lpstr>miera urbanizácie</vt:lpstr>
      <vt:lpstr>Mestská populácia</vt:lpstr>
      <vt:lpstr>Populačný vývoj veľkomiest</vt:lpstr>
      <vt:lpstr>prírastok obyvateľstva za hodinu</vt:lpstr>
      <vt:lpstr>najvýznamnejšie metropoly A. T. Kearney Global Cities Index, 2010; The Urban Elite 2010</vt:lpstr>
      <vt:lpstr>Svetové metropoly na mape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Laco</dc:creator>
  <cp:lastModifiedBy>doc. Mgr. Ladislav Novotný PhD.</cp:lastModifiedBy>
  <cp:revision>62</cp:revision>
  <dcterms:created xsi:type="dcterms:W3CDTF">2011-11-08T18:39:06Z</dcterms:created>
  <dcterms:modified xsi:type="dcterms:W3CDTF">2024-10-14T15:06:23Z</dcterms:modified>
</cp:coreProperties>
</file>