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769" r:id="rId3"/>
    <p:sldMasterId id="2147483781" r:id="rId4"/>
  </p:sldMasterIdLst>
  <p:notesMasterIdLst>
    <p:notesMasterId r:id="rId71"/>
  </p:notesMasterIdLst>
  <p:sldIdLst>
    <p:sldId id="343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8" r:id="rId15"/>
    <p:sldId id="267" r:id="rId16"/>
    <p:sldId id="269" r:id="rId17"/>
    <p:sldId id="271" r:id="rId18"/>
    <p:sldId id="270" r:id="rId19"/>
    <p:sldId id="272" r:id="rId20"/>
    <p:sldId id="273" r:id="rId21"/>
    <p:sldId id="336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  <p:sldId id="295" r:id="rId45"/>
    <p:sldId id="297" r:id="rId46"/>
    <p:sldId id="298" r:id="rId47"/>
    <p:sldId id="300" r:id="rId48"/>
    <p:sldId id="301" r:id="rId49"/>
    <p:sldId id="303" r:id="rId50"/>
    <p:sldId id="302" r:id="rId51"/>
    <p:sldId id="304" r:id="rId52"/>
    <p:sldId id="337" r:id="rId53"/>
    <p:sldId id="338" r:id="rId54"/>
    <p:sldId id="317" r:id="rId55"/>
    <p:sldId id="318" r:id="rId56"/>
    <p:sldId id="316" r:id="rId57"/>
    <p:sldId id="339" r:id="rId58"/>
    <p:sldId id="340" r:id="rId59"/>
    <p:sldId id="305" r:id="rId60"/>
    <p:sldId id="341" r:id="rId61"/>
    <p:sldId id="319" r:id="rId62"/>
    <p:sldId id="321" r:id="rId63"/>
    <p:sldId id="322" r:id="rId64"/>
    <p:sldId id="325" r:id="rId65"/>
    <p:sldId id="328" r:id="rId66"/>
    <p:sldId id="330" r:id="rId67"/>
    <p:sldId id="331" r:id="rId68"/>
    <p:sldId id="335" r:id="rId69"/>
    <p:sldId id="342" r:id="rId70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5EBCE7-589E-4109-A971-66ABB9C2C21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65667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7F55B1-2436-4596-9515-69FE4B886728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3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E71F09-AECF-4E8A-9D7B-C03D7DEC5A91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7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5DAF2F-DF55-461F-B55D-42C83CE639A1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60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C9C484-6DDC-4C10-B871-DF88032F5436}" type="slidenum">
              <a:rPr lang="sk-SK" altLang="sk-SK"/>
              <a:pPr eaLnBrk="1" hangingPunct="1">
                <a:spcBef>
                  <a:spcPct val="0"/>
                </a:spcBef>
              </a:pPr>
              <a:t>13</a:t>
            </a:fld>
            <a:endParaRPr lang="sk-SK" altLang="sk-SK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0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441EB2-9439-40B8-A295-79B97E13F229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55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BAF2AD-993D-406D-9B37-7940439C4795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1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0F2568-6046-402F-8A1B-C7CEE6673208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04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2E8043-98E2-4226-9D41-8F5D0DDA5D82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58472F-B9CD-43A2-888E-E257ED0C21EE}" type="slidenum">
              <a:rPr lang="sk-SK" altLang="sk-SK"/>
              <a:pPr eaLnBrk="1" hangingPunct="1">
                <a:spcBef>
                  <a:spcPct val="0"/>
                </a:spcBef>
              </a:pPr>
              <a:t>19</a:t>
            </a:fld>
            <a:endParaRPr lang="sk-SK" altLang="sk-SK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3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54E8B1-995D-452D-9041-63746F2650A5}" type="slidenum">
              <a:rPr lang="sk-SK" altLang="sk-SK"/>
              <a:pPr eaLnBrk="1" hangingPunct="1">
                <a:spcBef>
                  <a:spcPct val="0"/>
                </a:spcBef>
              </a:pPr>
              <a:t>20</a:t>
            </a:fld>
            <a:endParaRPr lang="sk-SK" altLang="sk-SK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14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74FFB1-26F6-42C7-ACBF-A77436C73163}" type="slidenum">
              <a:rPr lang="sk-SK" altLang="sk-SK"/>
              <a:pPr eaLnBrk="1" hangingPunct="1">
                <a:spcBef>
                  <a:spcPct val="0"/>
                </a:spcBef>
              </a:pPr>
              <a:t>21</a:t>
            </a:fld>
            <a:endParaRPr lang="sk-SK" altLang="sk-SK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2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80231E-3952-4087-B936-A38D3B2AF3D3}" type="slidenum">
              <a:rPr lang="sk-SK" altLang="sk-SK"/>
              <a:pPr eaLnBrk="1" hangingPunct="1">
                <a:spcBef>
                  <a:spcPct val="0"/>
                </a:spcBef>
              </a:pPr>
              <a:t>3</a:t>
            </a:fld>
            <a:endParaRPr lang="sk-SK" altLang="sk-SK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90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A35EFB-C8FC-4B11-B198-C3E9D297278B}" type="slidenum">
              <a:rPr lang="sk-SK" altLang="sk-SK"/>
              <a:pPr eaLnBrk="1" hangingPunct="1">
                <a:spcBef>
                  <a:spcPct val="0"/>
                </a:spcBef>
              </a:pPr>
              <a:t>22</a:t>
            </a:fld>
            <a:endParaRPr lang="sk-SK" altLang="sk-SK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8FD468-E4A4-48D6-A930-C94F3FB185E5}" type="slidenum">
              <a:rPr lang="sk-SK" altLang="sk-SK"/>
              <a:pPr eaLnBrk="1" hangingPunct="1">
                <a:spcBef>
                  <a:spcPct val="0"/>
                </a:spcBef>
              </a:pPr>
              <a:t>23</a:t>
            </a:fld>
            <a:endParaRPr lang="sk-SK" altLang="sk-SK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05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B822B-1182-4E7F-A888-F2FB99001C82}" type="slidenum">
              <a:rPr lang="sk-SK" altLang="sk-SK"/>
              <a:pPr eaLnBrk="1" hangingPunct="1">
                <a:spcBef>
                  <a:spcPct val="0"/>
                </a:spcBef>
              </a:pPr>
              <a:t>24</a:t>
            </a:fld>
            <a:endParaRPr lang="sk-SK" altLang="sk-SK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39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846A26-1CC0-40FE-8220-FAF67D34BA28}" type="slidenum">
              <a:rPr lang="sk-SK" altLang="sk-SK"/>
              <a:pPr eaLnBrk="1" hangingPunct="1">
                <a:spcBef>
                  <a:spcPct val="0"/>
                </a:spcBef>
              </a:pPr>
              <a:t>25</a:t>
            </a:fld>
            <a:endParaRPr lang="sk-SK" altLang="sk-SK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3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9C89FF-F51D-4CD5-B44B-442010BE477A}" type="slidenum">
              <a:rPr lang="sk-SK" altLang="sk-SK"/>
              <a:pPr eaLnBrk="1" hangingPunct="1">
                <a:spcBef>
                  <a:spcPct val="0"/>
                </a:spcBef>
              </a:pPr>
              <a:t>26</a:t>
            </a:fld>
            <a:endParaRPr lang="sk-SK" altLang="sk-SK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33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D8D162-C8C2-4656-9EFC-C91949FF58BC}" type="slidenum">
              <a:rPr lang="sk-SK" altLang="sk-SK"/>
              <a:pPr eaLnBrk="1" hangingPunct="1">
                <a:spcBef>
                  <a:spcPct val="0"/>
                </a:spcBef>
              </a:pPr>
              <a:t>27</a:t>
            </a:fld>
            <a:endParaRPr lang="sk-SK" altLang="sk-SK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1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7BC129-A1E2-4949-A33F-A01CDE14E434}" type="slidenum">
              <a:rPr lang="sk-SK" altLang="sk-SK"/>
              <a:pPr eaLnBrk="1" hangingPunct="1">
                <a:spcBef>
                  <a:spcPct val="0"/>
                </a:spcBef>
              </a:pPr>
              <a:t>28</a:t>
            </a:fld>
            <a:endParaRPr lang="sk-SK" altLang="sk-SK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6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3AA835-16F8-4101-8A7E-033C3E33CF69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79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8E8A70-A940-4120-B9A9-C30BE8CD8663}" type="slidenum">
              <a:rPr lang="sk-SK" altLang="sk-SK"/>
              <a:pPr eaLnBrk="1" hangingPunct="1"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36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AD3595-1054-417F-ABE8-65D6387BD774}" type="slidenum">
              <a:rPr lang="sk-SK" altLang="sk-SK"/>
              <a:pPr eaLnBrk="1" hangingPunct="1">
                <a:spcBef>
                  <a:spcPct val="0"/>
                </a:spcBef>
              </a:pPr>
              <a:t>31</a:t>
            </a:fld>
            <a:endParaRPr lang="sk-SK" altLang="sk-SK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1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06B94C-C0A8-4AD1-89B4-9F15CCA8FC48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48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CF9053-3CFC-47CD-BCA6-669643BEE1A3}" type="slidenum">
              <a:rPr lang="sk-SK" altLang="sk-SK"/>
              <a:pPr eaLnBrk="1" hangingPunct="1">
                <a:spcBef>
                  <a:spcPct val="0"/>
                </a:spcBef>
              </a:pPr>
              <a:t>32</a:t>
            </a:fld>
            <a:endParaRPr lang="sk-SK" altLang="sk-SK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51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B8D68B-CD64-453D-BDAD-D2EA6968A550}" type="slidenum">
              <a:rPr lang="sk-SK" altLang="sk-SK"/>
              <a:pPr eaLnBrk="1" hangingPunct="1">
                <a:spcBef>
                  <a:spcPct val="0"/>
                </a:spcBef>
              </a:pPr>
              <a:t>33</a:t>
            </a:fld>
            <a:endParaRPr lang="sk-SK" altLang="sk-SK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80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43268-7333-4257-82BE-8A28EC192FF9}" type="slidenum">
              <a:rPr lang="sk-SK" altLang="sk-SK"/>
              <a:pPr eaLnBrk="1" hangingPunct="1">
                <a:spcBef>
                  <a:spcPct val="0"/>
                </a:spcBef>
              </a:pPr>
              <a:t>34</a:t>
            </a:fld>
            <a:endParaRPr lang="sk-SK" altLang="sk-SK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6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6D60B5-614D-4726-84FB-C734CB195FDA}" type="slidenum">
              <a:rPr lang="sk-SK" altLang="sk-SK"/>
              <a:pPr eaLnBrk="1" hangingPunct="1"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57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FBC55A-BFD3-4909-AB79-2F09598DEB26}" type="slidenum">
              <a:rPr lang="sk-SK" altLang="sk-SK"/>
              <a:pPr eaLnBrk="1" hangingPunct="1">
                <a:spcBef>
                  <a:spcPct val="0"/>
                </a:spcBef>
              </a:pPr>
              <a:t>36</a:t>
            </a:fld>
            <a:endParaRPr lang="sk-SK" altLang="sk-SK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52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D6B279-D6F6-4043-AC27-3B9C60B06AD5}" type="slidenum">
              <a:rPr lang="sk-SK" altLang="sk-SK"/>
              <a:pPr eaLnBrk="1" hangingPunct="1">
                <a:spcBef>
                  <a:spcPct val="0"/>
                </a:spcBef>
              </a:pPr>
              <a:t>37</a:t>
            </a:fld>
            <a:endParaRPr lang="sk-SK" altLang="sk-SK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784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B9BE83-41CD-4C73-9F00-9DB39F42D8D8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82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C73025-E428-4D44-8F68-556903526BD0}" type="slidenum">
              <a:rPr lang="sk-SK" altLang="sk-SK"/>
              <a:pPr eaLnBrk="1" hangingPunct="1">
                <a:spcBef>
                  <a:spcPct val="0"/>
                </a:spcBef>
              </a:pPr>
              <a:t>39</a:t>
            </a:fld>
            <a:endParaRPr lang="sk-SK" altLang="sk-SK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16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6AFA50-EF9E-4333-A43D-9CB272104E29}" type="slidenum">
              <a:rPr lang="sk-SK" altLang="sk-SK"/>
              <a:pPr eaLnBrk="1" hangingPunct="1">
                <a:spcBef>
                  <a:spcPct val="0"/>
                </a:spcBef>
              </a:pPr>
              <a:t>40</a:t>
            </a:fld>
            <a:endParaRPr lang="sk-SK" altLang="sk-SK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138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724936-B287-4205-A978-9BC7305E758D}" type="slidenum">
              <a:rPr lang="sk-SK" altLang="sk-SK"/>
              <a:pPr eaLnBrk="1" hangingPunct="1">
                <a:spcBef>
                  <a:spcPct val="0"/>
                </a:spcBef>
              </a:pPr>
              <a:t>41</a:t>
            </a:fld>
            <a:endParaRPr lang="sk-SK" altLang="sk-SK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830D79-79AE-4A9F-A526-4065CD8A0643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4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ED39A-216A-400F-9FE8-09837103281A}" type="slidenum">
              <a:rPr lang="sk-SK" altLang="sk-SK"/>
              <a:pPr eaLnBrk="1" hangingPunct="1">
                <a:spcBef>
                  <a:spcPct val="0"/>
                </a:spcBef>
              </a:pPr>
              <a:t>42</a:t>
            </a:fld>
            <a:endParaRPr lang="sk-SK" altLang="sk-SK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40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009296-B33B-4B69-8050-238AACDC7CD8}" type="slidenum">
              <a:rPr lang="sk-SK" altLang="sk-SK"/>
              <a:pPr eaLnBrk="1" hangingPunct="1">
                <a:spcBef>
                  <a:spcPct val="0"/>
                </a:spcBef>
              </a:pPr>
              <a:t>43</a:t>
            </a:fld>
            <a:endParaRPr lang="sk-SK" altLang="sk-SK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657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F56C02-3B2F-4C7A-8B41-526624830F58}" type="slidenum">
              <a:rPr lang="sk-SK" altLang="sk-SK"/>
              <a:pPr eaLnBrk="1" hangingPunct="1">
                <a:spcBef>
                  <a:spcPct val="0"/>
                </a:spcBef>
              </a:pPr>
              <a:t>44</a:t>
            </a:fld>
            <a:endParaRPr lang="sk-SK" altLang="sk-SK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54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2C49D9-E319-4207-BEAE-76D7117475A0}" type="slidenum">
              <a:rPr lang="sk-SK" altLang="sk-SK"/>
              <a:pPr eaLnBrk="1" hangingPunct="1">
                <a:spcBef>
                  <a:spcPct val="0"/>
                </a:spcBef>
              </a:pPr>
              <a:t>45</a:t>
            </a:fld>
            <a:endParaRPr lang="sk-SK" altLang="sk-SK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775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83C9E4-EBF3-4128-A974-47199A66DD56}" type="slidenum">
              <a:rPr lang="sk-SK" altLang="sk-SK"/>
              <a:pPr eaLnBrk="1" hangingPunct="1">
                <a:spcBef>
                  <a:spcPct val="0"/>
                </a:spcBef>
              </a:pPr>
              <a:t>46</a:t>
            </a:fld>
            <a:endParaRPr lang="sk-SK" altLang="sk-SK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566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B1367B-D994-45F5-A747-B9F87483CACB}" type="slidenum">
              <a:rPr lang="sk-SK" altLang="sk-SK"/>
              <a:pPr eaLnBrk="1" hangingPunct="1">
                <a:spcBef>
                  <a:spcPct val="0"/>
                </a:spcBef>
              </a:pPr>
              <a:t>47</a:t>
            </a:fld>
            <a:endParaRPr lang="sk-SK" altLang="sk-SK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693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8B9892-696B-4CD8-BD1B-959886EDE512}" type="slidenum">
              <a:rPr lang="sk-SK" altLang="sk-SK"/>
              <a:pPr eaLnBrk="1" hangingPunct="1">
                <a:spcBef>
                  <a:spcPct val="0"/>
                </a:spcBef>
              </a:pPr>
              <a:t>48</a:t>
            </a:fld>
            <a:endParaRPr lang="sk-SK" altLang="sk-SK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481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07D78D-2C81-4EDD-A228-28388A265232}" type="slidenum">
              <a:rPr lang="sk-SK" altLang="sk-SK"/>
              <a:pPr eaLnBrk="1" hangingPunct="1">
                <a:spcBef>
                  <a:spcPct val="0"/>
                </a:spcBef>
              </a:pPr>
              <a:t>51</a:t>
            </a:fld>
            <a:endParaRPr lang="sk-SK" altLang="sk-SK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642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72D33C-FEB0-4599-B94C-7C0F3C038EF5}" type="slidenum">
              <a:rPr lang="sk-SK" altLang="sk-SK"/>
              <a:pPr eaLnBrk="1" hangingPunct="1">
                <a:spcBef>
                  <a:spcPct val="0"/>
                </a:spcBef>
              </a:pPr>
              <a:t>52</a:t>
            </a:fld>
            <a:endParaRPr lang="sk-SK" altLang="sk-SK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026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F7D6B6-0948-444F-BE77-634B2A5C9FFE}" type="slidenum">
              <a:rPr lang="sk-SK" altLang="sk-SK"/>
              <a:pPr eaLnBrk="1" hangingPunct="1">
                <a:spcBef>
                  <a:spcPct val="0"/>
                </a:spcBef>
              </a:pPr>
              <a:t>53</a:t>
            </a:fld>
            <a:endParaRPr lang="sk-SK" altLang="sk-SK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2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0802D4-5682-4B69-89CE-7B8F6550E7B8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555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CA3D8C-DF04-44FB-833C-357F69739484}" type="slidenum">
              <a:rPr lang="sk-SK" altLang="sk-SK"/>
              <a:pPr eaLnBrk="1" hangingPunct="1">
                <a:spcBef>
                  <a:spcPct val="0"/>
                </a:spcBef>
              </a:pPr>
              <a:t>56</a:t>
            </a:fld>
            <a:endParaRPr lang="sk-SK" altLang="sk-SK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750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A8C3C6-2023-4691-A27C-9026E0F2AE07}" type="slidenum">
              <a:rPr lang="sk-SK" altLang="sk-SK"/>
              <a:pPr eaLnBrk="1" hangingPunct="1">
                <a:spcBef>
                  <a:spcPct val="0"/>
                </a:spcBef>
              </a:pPr>
              <a:t>58</a:t>
            </a:fld>
            <a:endParaRPr lang="sk-SK" altLang="sk-SK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31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0005F1-B6D7-40E5-892A-CE7A82A23701}" type="slidenum">
              <a:rPr lang="sk-SK" altLang="sk-SK"/>
              <a:pPr eaLnBrk="1" hangingPunct="1">
                <a:spcBef>
                  <a:spcPct val="0"/>
                </a:spcBef>
              </a:pPr>
              <a:t>59</a:t>
            </a:fld>
            <a:endParaRPr lang="sk-SK" altLang="sk-SK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813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F797E0-C6C8-4C35-BECD-4E483DAF7FC0}" type="slidenum">
              <a:rPr lang="sk-SK" altLang="sk-SK"/>
              <a:pPr eaLnBrk="1" hangingPunct="1">
                <a:spcBef>
                  <a:spcPct val="0"/>
                </a:spcBef>
              </a:pPr>
              <a:t>60</a:t>
            </a:fld>
            <a:endParaRPr lang="sk-SK" altLang="sk-SK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326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46C209-0AF5-4845-B14F-A22503A1748C}" type="slidenum">
              <a:rPr lang="sk-SK" altLang="sk-SK"/>
              <a:pPr eaLnBrk="1" hangingPunct="1">
                <a:spcBef>
                  <a:spcPct val="0"/>
                </a:spcBef>
              </a:pPr>
              <a:t>61</a:t>
            </a:fld>
            <a:endParaRPr lang="sk-SK" altLang="sk-SK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339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9C10B3-86A2-4163-A3F7-921EDC525A02}" type="slidenum">
              <a:rPr lang="sk-SK" altLang="sk-SK"/>
              <a:pPr eaLnBrk="1" hangingPunct="1">
                <a:spcBef>
                  <a:spcPct val="0"/>
                </a:spcBef>
              </a:pPr>
              <a:t>62</a:t>
            </a:fld>
            <a:endParaRPr lang="sk-SK" altLang="sk-SK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38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860330-95FF-47EE-BC41-AA02FC942A58}" type="slidenum">
              <a:rPr lang="sk-SK" altLang="sk-SK"/>
              <a:pPr eaLnBrk="1" hangingPunct="1">
                <a:spcBef>
                  <a:spcPct val="0"/>
                </a:spcBef>
              </a:pPr>
              <a:t>63</a:t>
            </a:fld>
            <a:endParaRPr lang="sk-SK" altLang="sk-SK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347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19300F-798C-4099-9AFF-44936998EB6F}" type="slidenum">
              <a:rPr lang="sk-SK" altLang="sk-SK"/>
              <a:pPr eaLnBrk="1" hangingPunct="1">
                <a:spcBef>
                  <a:spcPct val="0"/>
                </a:spcBef>
              </a:pPr>
              <a:t>64</a:t>
            </a:fld>
            <a:endParaRPr lang="sk-SK" altLang="sk-SK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361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BB810A-BD13-4B17-B9AF-E12E83E26E98}" type="slidenum">
              <a:rPr lang="sk-SK" altLang="sk-SK"/>
              <a:pPr eaLnBrk="1" hangingPunct="1">
                <a:spcBef>
                  <a:spcPct val="0"/>
                </a:spcBef>
              </a:pPr>
              <a:t>65</a:t>
            </a:fld>
            <a:endParaRPr lang="sk-SK" altLang="sk-SK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6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D5D63F-FA41-45A0-B1FF-88C9EDB91E42}" type="slidenum">
              <a:rPr lang="sk-SK" altLang="sk-SK"/>
              <a:pPr eaLnBrk="1" hangingPunct="1">
                <a:spcBef>
                  <a:spcPct val="0"/>
                </a:spcBef>
              </a:pPr>
              <a:t>7</a:t>
            </a:fld>
            <a:endParaRPr lang="sk-SK" altLang="sk-SK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5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FA58E2-6D07-4C6F-9A4F-BEF23C2DA99B}" type="slidenum">
              <a:rPr lang="sk-SK" altLang="sk-SK"/>
              <a:pPr eaLnBrk="1" hangingPunct="1">
                <a:spcBef>
                  <a:spcPct val="0"/>
                </a:spcBef>
              </a:pPr>
              <a:t>8</a:t>
            </a:fld>
            <a:endParaRPr lang="sk-SK" altLang="sk-SK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57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4F947B-A9EE-4499-8BDA-1B5F5A4E2852}" type="slidenum">
              <a:rPr lang="sk-SK" altLang="sk-SK"/>
              <a:pPr eaLnBrk="1" hangingPunct="1">
                <a:spcBef>
                  <a:spcPct val="0"/>
                </a:spcBef>
              </a:pPr>
              <a:t>9</a:t>
            </a:fld>
            <a:endParaRPr lang="sk-SK" altLang="sk-SK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14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5EB9B5-0567-449B-9FF3-47CC4617542A}" type="slidenum">
              <a:rPr lang="sk-SK" altLang="sk-SK"/>
              <a:pPr eaLnBrk="1" hangingPunct="1">
                <a:spcBef>
                  <a:spcPct val="0"/>
                </a:spcBef>
              </a:pPr>
              <a:t>10</a:t>
            </a:fld>
            <a:endParaRPr lang="sk-SK" altLang="sk-SK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0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F6F4C-A709-4335-9D71-C105305F07A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9799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CE546-35B1-4450-B69E-667A482B65F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8657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704E9-0BB1-45A0-BAE5-FC49DB2420A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71605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3688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sk-SK" altLang="sk-SK" noProof="0"/>
              <a:t>Kliknite sem a upravte štýl predlohy nadpisov.</a:t>
            </a:r>
          </a:p>
        </p:txBody>
      </p:sp>
      <p:sp>
        <p:nvSpPr>
          <p:cNvPr id="3688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sk-SK" altLang="sk-SK" noProof="0"/>
              <a:t>Kliknite sem a upravte štýl predlohy podnadpisov.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73D13-A357-409E-BBA8-78B3622A3BD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1362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A196B-D3B5-4216-A012-34C6A204F2AF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982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0B36C-6145-41C5-8C99-DDF3B3D46097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31444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3348D-D096-4776-82BB-2A6E5D210FB2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82434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9A7F6-FF02-4291-BA7E-8165C6BD9476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09615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AB00B-83ED-47D7-B6F2-159495D80418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08733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C6916-C9B9-48E6-9532-6810847E5D7C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64973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E57BF-91F0-466E-9634-9D09478D317A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3049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BADFF-A9A0-4CE0-BAAF-8F78D28E280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13900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5237C-2D51-4B05-9B15-7D978F0CD8A8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703508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FF35A-83A7-4803-90CD-E81E7658FEE2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1619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7EC33-093F-43B3-816E-C2104B9B8449}" type="slidenum">
              <a:rPr lang="sk-SK" altLang="sk-SK"/>
              <a:pPr/>
              <a:t>‹#›</a:t>
            </a:fld>
            <a:endParaRPr lang="sk-SK" altLang="sk-SK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69591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20B73-3C2E-466E-B0A5-3F9139B203D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00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5D5C1-B870-4C91-918D-7C4FE47BD2A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E037E-3D00-45B0-A7F2-F5425FAD7F4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35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93936-6D6C-44C5-940E-35E513E68105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95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54C47-55B5-499D-9501-980880BA90C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80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D727A-1CDA-4F1B-BAFD-702B446AF81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50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28FC9-D1D6-4E4A-AC35-D5F435A3CE7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5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F8A12-4EDD-42A3-ABCA-0C6A35F92A9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67077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E6B08-3D39-4B6C-A3FD-3B5CED346AE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2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8F93F-865B-4FA8-A0AA-A55F5922326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34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C1005-7B91-41F6-8D79-B6D9AD5D027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64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8C394-7B34-4175-AE41-9DDECEB7E1C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2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3A032-F8D7-4D0D-AD08-1171E89E46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60793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B7E10-588B-4944-89C8-BD3FE978ADD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88104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49BF5-D3CB-48FF-844F-0AAB222B828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25819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25760-CB17-4685-99A6-EEEA77A2CE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672396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06C3D-3286-4487-831B-F578833A03C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62132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CBA9D-2FB3-422E-86D2-E67E7E226A6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8105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DD11A-0CC3-404F-A810-61E818A977C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26543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8F885-A9BC-4850-94BD-1D7CDDB418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34311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A3A8D-1684-4D21-83BB-B359679FB7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50197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CEE69-8E1E-4490-A076-E0E49F92102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58302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CE64F-31B8-43EF-BB10-220F1C4A5DE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05900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75F30-2F92-4B17-9368-FE4C366A809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802960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C275E-88AF-4922-A7B2-B1CEB0A097E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1534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726A3-732F-4949-95A6-77E73843540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5677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4936D-D515-4D47-9B44-0658614B85A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59778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5928C-0CCB-432A-86FA-9E8DE7CAFE2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1616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77194-C7DF-4107-A43A-B8F15625E7C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3230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91AAE-ACFC-4DD0-9A25-884CA123D5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2925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06B5408B-C9D9-472F-B7A0-A441CF110221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E6421368-1952-4DD5-AEAF-508456BF5259}" type="slidenum">
              <a:rPr lang="sk-SK" altLang="sk-SK"/>
              <a:pPr/>
              <a:t>‹#›</a:t>
            </a:fld>
            <a:endParaRPr lang="sk-SK" altLang="sk-SK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05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205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205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>
                <a:solidFill>
                  <a:schemeClr val="hlink"/>
                </a:solidFill>
              </a:endParaRPr>
            </a:p>
          </p:txBody>
        </p:sp>
        <p:sp>
          <p:nvSpPr>
            <p:cNvPr id="205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>
                <a:solidFill>
                  <a:schemeClr val="hlink"/>
                </a:solidFill>
              </a:endParaRPr>
            </a:p>
          </p:txBody>
        </p:sp>
        <p:sp>
          <p:nvSpPr>
            <p:cNvPr id="206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>
                <a:solidFill>
                  <a:schemeClr val="accent2"/>
                </a:solidFill>
              </a:endParaRPr>
            </a:p>
          </p:txBody>
        </p:sp>
        <p:sp>
          <p:nvSpPr>
            <p:cNvPr id="206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>
                <a:solidFill>
                  <a:schemeClr val="hlink"/>
                </a:solidFill>
              </a:endParaRPr>
            </a:p>
          </p:txBody>
        </p:sp>
        <p:sp>
          <p:nvSpPr>
            <p:cNvPr id="206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 sz="2400">
                <a:latin typeface="Times New Roman" pitchFamily="18" charset="0"/>
              </a:endParaRPr>
            </a:p>
          </p:txBody>
        </p:sp>
        <p:sp>
          <p:nvSpPr>
            <p:cNvPr id="206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>
                <a:solidFill>
                  <a:schemeClr val="accent2"/>
                </a:solidFill>
              </a:endParaRPr>
            </a:p>
          </p:txBody>
        </p:sp>
        <p:sp>
          <p:nvSpPr>
            <p:cNvPr id="206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>
                <a:solidFill>
                  <a:schemeClr val="accent2"/>
                </a:solidFill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D4D1D0-C19C-484D-A2CB-B6020B603EA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63BFE39-DC58-4622-8E7F-3AF957A6950B}" type="slidenum">
              <a:rPr lang="sk-SK" altLang="en-US">
                <a:cs typeface="Arial"/>
              </a:rPr>
              <a:pPr/>
              <a:t>‹#›</a:t>
            </a:fld>
            <a:endParaRPr lang="sk-SK" alt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22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sk/maps/@19.6922831,-98.8437946,3a,75y,80.56h,93.1t/data=!3m7!1e1!3m5!1sAF1QipPYOVlSr0w2Okq6hvKnxS-dIwr1CbEZRNhySXcp!2e10!3e11!7i5120!8i2560?entry=tt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google.sk/maps/place/Moche+District,+Peru/@-8.1345818,-78.9903648,3a,75y,268.69h,81.83t/data=!3m8!1e1!3m6!1s-oFCDrQkHY-s/U8hXdHtTcWI/AAAAAAAAaAs/PxdTHXOSVB0iHE6Cj9vtyNVveOV3JvoPgCJkC!2e4!3e11!6s/lh6.googleusercontent.com/-oFCDrQkHY-s/U8hXdHtTcWI/AAAAAAAAaAs/PxdTHXOSVB0iHE6Cj9vtyNVveOV3JvoPgCJkC/w203-h100-k-no-pi-0-ya198.76607-ro0-fo100/!7i8000!8i4000!4m5!3m4!1s0x91ad181f003eb0e1:0xb90baa0d6276dbc1!8m2!3d-8.1637036!4d-79.002342!6m1!1e1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heonlyperuguide.com/peru-guide/the-sacred-valley/highlights/ollantaytambo-ruin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tappedcities.com/2015/07/02/the-top-10-secrets-of-the-statue-of-liberty/3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Historicko-politický vývoj </a:t>
            </a:r>
            <a:r>
              <a:rPr lang="sk-SK" b="1" spc="200" dirty="0"/>
              <a:t>Ameriky</a:t>
            </a:r>
            <a:endParaRPr lang="en-GB" b="1" spc="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4343400" cy="1752600"/>
          </a:xfrm>
        </p:spPr>
        <p:txBody>
          <a:bodyPr/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2800" dirty="0">
                <a:latin typeface="Arial Narrow" panose="020B0606020202030204" pitchFamily="34" charset="0"/>
              </a:rPr>
              <a:t>osídľovanie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2800" dirty="0">
                <a:latin typeface="Arial Narrow" panose="020B0606020202030204" pitchFamily="34" charset="0"/>
              </a:rPr>
              <a:t>predkolumbovské ríše 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2800" dirty="0">
                <a:latin typeface="Arial Narrow" panose="020B0606020202030204" pitchFamily="34" charset="0"/>
              </a:rPr>
              <a:t>európska kolonizácia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k-SK" sz="2800" dirty="0" err="1">
                <a:latin typeface="Arial Narrow" panose="020B0606020202030204" pitchFamily="34" charset="0"/>
              </a:rPr>
              <a:t>postkoloniálne</a:t>
            </a:r>
            <a:r>
              <a:rPr lang="sk-SK" sz="2800" dirty="0">
                <a:latin typeface="Arial Narrow" panose="020B0606020202030204" pitchFamily="34" charset="0"/>
              </a:rPr>
              <a:t> obdobie</a:t>
            </a:r>
            <a:endParaRPr lang="en-GB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5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Predkolumbovské civilizácie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417638"/>
            <a:ext cx="8763000" cy="4713287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termín sa najčastejšie vzťahuje k najrozvinutejším stredoamerickým a andským civilizáciám </a:t>
            </a: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Olmékovia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Teotihuacán</a:t>
            </a:r>
            <a:r>
              <a:rPr lang="sk-SK" altLang="sk-SK" sz="2000" dirty="0">
                <a:latin typeface="Arial Narrow" panose="020B0606020202030204" pitchFamily="34" charset="0"/>
              </a:rPr>
              <a:t>, Aztékovia, </a:t>
            </a:r>
            <a:r>
              <a:rPr lang="sk-SK" altLang="sk-SK" sz="2000" dirty="0" err="1">
                <a:latin typeface="Arial Narrow" panose="020B0606020202030204" pitchFamily="34" charset="0"/>
              </a:rPr>
              <a:t>Mayovia</a:t>
            </a:r>
            <a:r>
              <a:rPr lang="sk-SK" altLang="sk-SK" sz="2000" dirty="0">
                <a:latin typeface="Arial Narrow" panose="020B0606020202030204" pitchFamily="34" charset="0"/>
              </a:rPr>
              <a:t> či ríša Inkov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relatívne rozvinuté a veľké civilizácie sa však vyvinuli aj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v Severnej Amerike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zásadným rozdielom medzi starým a novým svetom je forma poľnohospodárstva</a:t>
            </a:r>
          </a:p>
          <a:p>
            <a:pPr lvl="1" eaLnBrk="1" hangingPunct="1"/>
            <a:r>
              <a:rPr lang="sk-SK" altLang="sk-SK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 Amerike neboli </a:t>
            </a:r>
            <a:r>
              <a:rPr lang="sk-SK" altLang="sk-SK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domestifikované</a:t>
            </a:r>
            <a:r>
              <a:rPr lang="sk-SK" altLang="sk-SK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takmer žiadne zvieratá</a:t>
            </a:r>
          </a:p>
          <a:p>
            <a:pPr lvl="2" eaLnBrk="1" hangingPunct="1"/>
            <a:r>
              <a:rPr lang="sk-SK" altLang="sk-S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len lama, hydina a pes (na mäso)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Severná Amerika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9050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latin typeface="Arial Narrow" panose="020B0606020202030204" pitchFamily="34" charset="0"/>
              </a:rPr>
              <a:t>Clovis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indiánske kmene juhozápadu</a:t>
            </a:r>
          </a:p>
          <a:p>
            <a:pPr eaLnBrk="1" hangingPunct="1"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mississippské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civilizácie</a:t>
            </a:r>
            <a:endParaRPr lang="sk-SK" altLang="sk-SK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Clovis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286000"/>
          </a:xfrm>
        </p:spPr>
        <p:txBody>
          <a:bodyPr/>
          <a:lstStyle/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kultúra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Clovis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bola najrozšírenejšou paleolitickou kultúrou v Severnej Amerike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10 000 pred n. l. až 9200 pred n. l. 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lovci – zberači: lovili mamuty a ich sídliska slúžili najmä na ich spracovanie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  prechod z nomádskeho na usadený spôsob života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25139"/>
            <a:ext cx="8001000" cy="343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b="1" dirty="0" err="1"/>
              <a:t>Amerindiánske</a:t>
            </a:r>
            <a:r>
              <a:rPr lang="sk-SK" altLang="sk-SK" b="1" dirty="0"/>
              <a:t> kmene juhozápadu</a:t>
            </a:r>
            <a:r>
              <a:rPr lang="sk-SK" altLang="sk-SK" dirty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534400" cy="4987925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solidFill>
                  <a:schemeClr val="bg2"/>
                </a:solidFill>
                <a:latin typeface="Arial Narrow" panose="020B0606020202030204" pitchFamily="34" charset="0"/>
              </a:rPr>
              <a:t>1500 pred n. l. – kolonizácia</a:t>
            </a:r>
          </a:p>
          <a:p>
            <a:pPr eaLnBrk="1" hangingPunct="1"/>
            <a:r>
              <a:rPr lang="sk-SK" altLang="sk-SK" sz="2600" dirty="0">
                <a:solidFill>
                  <a:schemeClr val="bg2"/>
                </a:solidFill>
                <a:latin typeface="Arial Narrow" panose="020B0606020202030204" pitchFamily="34" charset="0"/>
              </a:rPr>
              <a:t>viacero kultúr, najviac sa preslávili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Anasaziovia</a:t>
            </a:r>
            <a:endParaRPr lang="sk-SK" altLang="sk-SK" sz="2600" b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pestovali kukuricu, fazuľu, ovocie a bavlnu</a:t>
            </a:r>
          </a:p>
          <a:p>
            <a:pPr lvl="1"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žili v kmeňových mestách (ktoré Španieli nazvali </a:t>
            </a:r>
            <a:r>
              <a:rPr lang="sk-SK" altLang="sk-SK" sz="22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pueblami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) v jedinečných budovách umiestnených vysoko v kaňonoch</a:t>
            </a:r>
          </a:p>
          <a:p>
            <a:pPr lvl="1"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veľký dom sa skladal z 650 obytných miestností a do 40 </a:t>
            </a:r>
            <a:r>
              <a:rPr lang="sk-SK" altLang="sk-SK" sz="22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kivas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 (obradných miestností)</a:t>
            </a:r>
          </a:p>
          <a:p>
            <a:pPr lvl="1"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okolo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kaňonu Chaco </a:t>
            </a:r>
            <a:b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(v Novom Mexiku) sa </a:t>
            </a:r>
            <a:b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rozkladala sieť 125 dedín </a:t>
            </a:r>
            <a:b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spojených cestami </a:t>
            </a:r>
            <a:b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v dĺžke 400 km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0045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228600"/>
            <a:ext cx="395287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048000"/>
            <a:ext cx="4462462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67175"/>
            <a:ext cx="19050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333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03053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b="1"/>
              <a:t>Mississipská kultúra</a:t>
            </a:r>
            <a:r>
              <a:rPr lang="sk-SK" altLang="sk-SK"/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2743200"/>
          </a:xfrm>
        </p:spPr>
        <p:txBody>
          <a:bodyPr/>
          <a:lstStyle/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vo svojej dobe dominovala celej oblasti rieky Mississippi</a:t>
            </a:r>
          </a:p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typická pre ňu bola stavba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mohutných mohýl</a:t>
            </a:r>
          </a:p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spoločnosť bola založená na poľnohospodárstve a vnútorne bola zložito štruktúrovaná</a:t>
            </a:r>
          </a:p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najväčším mestom tejto kultúry bola </a:t>
            </a:r>
            <a:r>
              <a:rPr lang="sk-SK" altLang="sk-SK" sz="22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Cahokia</a:t>
            </a:r>
            <a:r>
              <a:rPr lang="sk-SK" altLang="sk-SK" sz="15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(postavená</a:t>
            </a:r>
            <a:r>
              <a:rPr lang="sk-SK" altLang="sk-SK" sz="15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900-950</a:t>
            </a:r>
            <a:r>
              <a:rPr lang="sk-SK" altLang="sk-SK" sz="15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n.</a:t>
            </a:r>
            <a:r>
              <a:rPr lang="sk-SK" altLang="sk-SK" sz="15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l. pri dnešnom St. Louis), kde postavili najväčšiu z</a:t>
            </a:r>
            <a:r>
              <a:rPr lang="en-GB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o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severo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amerických pyramíd – dnes nazývanú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Mohyla mníchov</a:t>
            </a:r>
            <a:endParaRPr lang="sk-SK" altLang="sk-SK" sz="2200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581400"/>
            <a:ext cx="300196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38150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98875"/>
            <a:ext cx="4157663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81400"/>
            <a:ext cx="19050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Severná Amerika v čase objavenia Španielmi</a:t>
            </a:r>
            <a:r>
              <a:rPr lang="sk-SK" altLang="sk-SK" sz="38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1066800"/>
            <a:ext cx="3886199" cy="5064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obyvatelia vytvorili veľmi pestrú mozaiku jazykových oblastí a kultúrnych okruhov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viac homogénne boli nížinaté oblasti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prérií alebo sever</a:t>
            </a:r>
            <a:r>
              <a:rPr lang="en-GB" altLang="sk-SK" sz="2400" dirty="0">
                <a:latin typeface="Arial Narrow" panose="020B0606020202030204" pitchFamily="34" charset="0"/>
              </a:rPr>
              <a:t>u</a:t>
            </a:r>
            <a:r>
              <a:rPr lang="sk-SK" altLang="sk-SK" sz="2400" dirty="0">
                <a:latin typeface="Arial Narrow" panose="020B0606020202030204" pitchFamily="34" charset="0"/>
              </a:rPr>
              <a:t>, kde sa usadili poslední prichádzajúci – </a:t>
            </a:r>
            <a:r>
              <a:rPr lang="sk-SK" altLang="sk-SK" sz="2400" dirty="0" err="1">
                <a:latin typeface="Arial Narrow" panose="020B0606020202030204" pitchFamily="34" charset="0"/>
              </a:rPr>
              <a:t>Inuiti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veľmi pestrá bola situácia pri západnom pobreží Ameriky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desať kultúrnych oblastí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50768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4000"/>
              <a:t>Kultúrne oblasti a najznámejšie etniká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arktická: </a:t>
            </a:r>
            <a:r>
              <a:rPr lang="sk-SK" altLang="sk-SK" sz="2100" dirty="0" err="1">
                <a:latin typeface="Arial Narrow" panose="020B0606020202030204" pitchFamily="34" charset="0"/>
              </a:rPr>
              <a:t>Inuiti</a:t>
            </a:r>
            <a:endParaRPr lang="sk-SK" altLang="sk-SK" sz="21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2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 err="1">
                <a:latin typeface="Arial Narrow" panose="020B0606020202030204" pitchFamily="34" charset="0"/>
              </a:rPr>
              <a:t>subarktická</a:t>
            </a:r>
            <a:r>
              <a:rPr lang="sk-SK" altLang="sk-SK" sz="2100" b="1" dirty="0">
                <a:latin typeface="Arial Narrow" panose="020B0606020202030204" pitchFamily="34" charset="0"/>
              </a:rPr>
              <a:t>:</a:t>
            </a:r>
            <a:r>
              <a:rPr lang="sk-SK" altLang="sk-SK" sz="21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Čipewajovia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Kríovia</a:t>
            </a:r>
            <a:endParaRPr lang="sk-SK" altLang="sk-SK" sz="21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2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severovýchod: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Algokinovia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 –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Otawovia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</a:t>
            </a:r>
            <a:r>
              <a:rPr lang="sk-SK" altLang="sk-SK" sz="2100" dirty="0">
                <a:latin typeface="Arial Narrow" panose="020B0606020202030204" pitchFamily="34" charset="0"/>
              </a:rPr>
              <a:t> Mohykáni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Irokézovia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 – </a:t>
            </a:r>
            <a:r>
              <a:rPr lang="sk-SK" altLang="sk-SK" sz="2100" dirty="0" err="1">
                <a:latin typeface="Arial Narrow" panose="020B0606020202030204" pitchFamily="34" charset="0"/>
              </a:rPr>
              <a:t>Mohawkovia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Senekovia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</a:p>
          <a:p>
            <a:pPr eaLnBrk="1" hangingPunct="1"/>
            <a:endParaRPr lang="sk-SK" altLang="sk-SK" sz="12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juhovýchod:</a:t>
            </a:r>
            <a:r>
              <a:rPr lang="sk-SK" altLang="sk-SK" sz="21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Čoktavovia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Seminolovia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Čikasavovia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latin typeface="Arial Narrow" panose="020B0606020202030204" pitchFamily="34" charset="0"/>
              </a:rPr>
              <a:t>Čerokézovia</a:t>
            </a:r>
            <a:r>
              <a:rPr lang="sk-SK" altLang="sk-SK" sz="2100" dirty="0">
                <a:latin typeface="Arial Narrow" panose="020B0606020202030204" pitchFamily="34" charset="0"/>
              </a:rPr>
              <a:t> (↑)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/>
            <a:endParaRPr lang="sk-SK" altLang="sk-SK" sz="10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prérie</a:t>
            </a:r>
            <a:r>
              <a:rPr lang="sk-SK" altLang="sk-SK" sz="2100" b="1" dirty="0">
                <a:solidFill>
                  <a:schemeClr val="bg2"/>
                </a:solidFill>
                <a:latin typeface="Arial Narrow" panose="020B0606020202030204" pitchFamily="34" charset="0"/>
              </a:rPr>
              <a:t>: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Šajeni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latin typeface="Arial Narrow" panose="020B0606020202030204" pitchFamily="34" charset="0"/>
              </a:rPr>
              <a:t>Siouxovia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Pawnee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Černonožci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Vraní indiáni, </a:t>
            </a:r>
            <a:r>
              <a:rPr lang="sk-SK" altLang="sk-SK" sz="2100" dirty="0" err="1">
                <a:latin typeface="Arial Narrow" panose="020B0606020202030204" pitchFamily="34" charset="0"/>
              </a:rPr>
              <a:t>Komančovia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Kajovovia</a:t>
            </a:r>
            <a:endParaRPr lang="sk-SK" altLang="sk-SK" sz="21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0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juhozápad: </a:t>
            </a:r>
            <a:r>
              <a:rPr lang="sk-SK" altLang="sk-SK" sz="2100" dirty="0" err="1">
                <a:latin typeface="Arial Narrow" panose="020B0606020202030204" pitchFamily="34" charset="0"/>
              </a:rPr>
              <a:t>Apačovia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Zapotékoia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Hopi,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Zuni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Pimovia</a:t>
            </a:r>
            <a:endParaRPr lang="sk-SK" altLang="sk-SK" sz="21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0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Veľká panva:</a:t>
            </a:r>
            <a:r>
              <a:rPr lang="sk-SK" altLang="sk-SK" sz="21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Great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Basin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 – </a:t>
            </a:r>
            <a:r>
              <a:rPr lang="sk-SK" altLang="sk-SK" sz="2100" dirty="0" err="1">
                <a:latin typeface="Arial Narrow" panose="020B0606020202030204" pitchFamily="34" charset="0"/>
              </a:rPr>
              <a:t>Šošonovia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Pajutovia</a:t>
            </a:r>
            <a:endParaRPr lang="sk-SK" altLang="sk-SK" sz="21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0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b="1" dirty="0">
                <a:latin typeface="Arial Narrow" panose="020B0606020202030204" pitchFamily="34" charset="0"/>
              </a:rPr>
              <a:t>Kalifornia, plošina a severozápad: </a:t>
            </a:r>
            <a:r>
              <a:rPr lang="sk-SK" altLang="sk-SK" sz="2100" dirty="0" err="1">
                <a:latin typeface="Arial Narrow" panose="020B0606020202030204" pitchFamily="34" charset="0"/>
              </a:rPr>
              <a:t>Činukovia</a:t>
            </a:r>
            <a:r>
              <a:rPr lang="sk-SK" altLang="sk-SK" sz="21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21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Kwakiutlovia</a:t>
            </a:r>
            <a:endParaRPr lang="sk-SK" altLang="sk-SK" sz="2100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native_american_tribes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24788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Mezoamerika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4265612"/>
            <a:ext cx="6553200" cy="1449388"/>
          </a:xfrm>
        </p:spPr>
        <p:txBody>
          <a:bodyPr/>
          <a:lstStyle/>
          <a:p>
            <a:pPr eaLnBrk="1" hangingPunct="1"/>
            <a:r>
              <a:rPr lang="sk-SK" altLang="sk-SK" sz="2400" i="1" dirty="0">
                <a:latin typeface="Arial Narrow" panose="020B0606020202030204" pitchFamily="34" charset="0"/>
              </a:rPr>
              <a:t>- názov oblasti v strednej Amerike na území dnešnej južnej polovice Mexika (vrátane Yucatánu), Belize, a častí Hondurasu a Guatemaly</a:t>
            </a:r>
          </a:p>
          <a:p>
            <a:pPr eaLnBrk="1" hangingPunct="1"/>
            <a:endParaRPr lang="sk-SK" altLang="sk-SK" sz="2400" i="1" dirty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0788"/>
            <a:ext cx="4114800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Etymológia názvu Amerika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4606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dirty="0">
                <a:latin typeface="Arial Narrow" panose="020B0606020202030204" pitchFamily="34" charset="0"/>
              </a:rPr>
              <a:t>  podľa talianskeho cestovateľa </a:t>
            </a:r>
            <a:r>
              <a:rPr lang="sk-SK" altLang="sk-SK" dirty="0" err="1">
                <a:latin typeface="Arial Narrow" panose="020B0606020202030204" pitchFamily="34" charset="0"/>
              </a:rPr>
              <a:t>Ameriga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 err="1">
                <a:latin typeface="Arial Narrow" panose="020B0606020202030204" pitchFamily="34" charset="0"/>
              </a:rPr>
              <a:t>Vespucciho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patril k prvým európskym objaviteľom Ameriky (1497 – 1502) 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prvý Európan, ktorý tvrdil, že </a:t>
            </a:r>
            <a:r>
              <a:rPr lang="sk-SK" altLang="sk-SK" sz="2400" b="1" dirty="0">
                <a:latin typeface="Arial Narrow" panose="020B0606020202030204" pitchFamily="34" charset="0"/>
              </a:rPr>
              <a:t>nejde o Indiu</a:t>
            </a:r>
            <a:r>
              <a:rPr lang="sk-SK" altLang="sk-SK" sz="2400" dirty="0">
                <a:latin typeface="Arial Narrow" panose="020B0606020202030204" pitchFamily="34" charset="0"/>
              </a:rPr>
              <a:t> ale odlišný, Európanom doposiaľ neznámy kontinent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v roku 1507 </a:t>
            </a:r>
            <a:r>
              <a:rPr lang="sk-SK" altLang="sk-SK" sz="2400" b="1" dirty="0">
                <a:latin typeface="Arial Narrow" panose="020B0606020202030204" pitchFamily="34" charset="0"/>
              </a:rPr>
              <a:t>nemecký kartograf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Waldseemüller</a:t>
            </a:r>
            <a:r>
              <a:rPr lang="sk-SK" altLang="sk-SK" sz="2400" dirty="0">
                <a:latin typeface="Arial Narrow" panose="020B0606020202030204" pitchFamily="34" charset="0"/>
              </a:rPr>
              <a:t> vytvoril mapu sveta, v ktorej umiestnil slovo „</a:t>
            </a:r>
            <a:r>
              <a:rPr lang="sk-SK" altLang="sk-SK" sz="2400" dirty="0" err="1">
                <a:latin typeface="Arial Narrow" panose="020B0606020202030204" pitchFamily="34" charset="0"/>
              </a:rPr>
              <a:t>America</a:t>
            </a:r>
            <a:r>
              <a:rPr lang="sk-SK" altLang="sk-SK" sz="2400" dirty="0">
                <a:latin typeface="Arial Narrow" panose="020B0606020202030204" pitchFamily="34" charset="0"/>
              </a:rPr>
              <a:t>“ približne do stredu dnešnej Brazílie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názov odôvodnil tak, že nikto by nemal mať námietky proti </a:t>
            </a:r>
            <a:r>
              <a:rPr lang="sk-SK" altLang="sk-SK" sz="2400" b="1" dirty="0">
                <a:latin typeface="Arial Narrow" panose="020B0606020202030204" pitchFamily="34" charset="0"/>
              </a:rPr>
              <a:t>pomenovaniu krajiny po jej objaviteľovi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názov </a:t>
            </a:r>
            <a:r>
              <a:rPr lang="sk-SK" altLang="sk-SK" sz="2400" b="1" i="1" dirty="0" err="1">
                <a:latin typeface="Arial Narrow" panose="020B0606020202030204" pitchFamily="34" charset="0"/>
              </a:rPr>
              <a:t>Americus</a:t>
            </a:r>
            <a:r>
              <a:rPr lang="sk-SK" altLang="sk-SK" sz="2400" dirty="0">
                <a:latin typeface="Arial Narrow" panose="020B0606020202030204" pitchFamily="34" charset="0"/>
              </a:rPr>
              <a:t> po vzore Európy a Ázie v tvare </a:t>
            </a:r>
            <a:r>
              <a:rPr lang="sk-SK" altLang="sk-SK" sz="2400" b="1" i="1" dirty="0" err="1">
                <a:latin typeface="Arial Narrow" panose="020B0606020202030204" pitchFamily="34" charset="0"/>
              </a:rPr>
              <a:t>America</a:t>
            </a:r>
            <a:endParaRPr lang="sk-SK" altLang="sk-SK" sz="2400" b="1" i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5867400"/>
          </a:xfrm>
        </p:spPr>
        <p:txBody>
          <a:bodyPr/>
          <a:lstStyle/>
          <a:p>
            <a:pPr eaLnBrk="1" hangingPunct="1">
              <a:spcAft>
                <a:spcPct val="25000"/>
              </a:spcAft>
            </a:pPr>
            <a:r>
              <a:rPr lang="sk-SK" altLang="sk-SK" sz="2100" dirty="0">
                <a:latin typeface="Arial Narrow" panose="020B0606020202030204" pitchFamily="34" charset="0"/>
              </a:rPr>
              <a:t>nejde o typické geografické označenie, ale skôr o výraz používaný vo vzťahu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k dejinám tejto oblasti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táto oblasť bola pôsobiskom tzv. </a:t>
            </a:r>
            <a:r>
              <a:rPr lang="sk-SK" altLang="sk-SK" sz="2000" dirty="0" err="1">
                <a:latin typeface="Arial Narrow" panose="020B0606020202030204" pitchFamily="34" charset="0"/>
              </a:rPr>
              <a:t>mezoamerických</a:t>
            </a:r>
            <a:r>
              <a:rPr lang="sk-SK" altLang="sk-SK" sz="2000" dirty="0">
                <a:latin typeface="Arial Narrow" panose="020B0606020202030204" pitchFamily="34" charset="0"/>
              </a:rPr>
              <a:t> civilizácií (najmä </a:t>
            </a:r>
            <a:r>
              <a:rPr lang="sk-SK" altLang="sk-SK" sz="2000" dirty="0" err="1">
                <a:latin typeface="Arial Narrow" panose="020B0606020202030204" pitchFamily="34" charset="0"/>
              </a:rPr>
              <a:t>Zapotékovia</a:t>
            </a:r>
            <a:r>
              <a:rPr lang="sk-SK" altLang="sk-SK" sz="2000" dirty="0">
                <a:latin typeface="Arial Narrow" panose="020B0606020202030204" pitchFamily="34" charset="0"/>
              </a:rPr>
              <a:t>, neskôr </a:t>
            </a:r>
            <a:r>
              <a:rPr lang="sk-SK" altLang="sk-SK" sz="2000" dirty="0" err="1">
                <a:latin typeface="Arial Narrow" panose="020B0606020202030204" pitchFamily="34" charset="0"/>
              </a:rPr>
              <a:t>Mayovia</a:t>
            </a:r>
            <a:r>
              <a:rPr lang="sk-SK" altLang="sk-SK" sz="2000" dirty="0">
                <a:latin typeface="Arial Narrow" panose="020B0606020202030204" pitchFamily="34" charset="0"/>
              </a:rPr>
              <a:t>, neskôr Aztékovia)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dodnes sa tu tiež hovorí tzv. </a:t>
            </a:r>
            <a:r>
              <a:rPr lang="sk-SK" altLang="sk-SK" sz="2000" dirty="0" err="1">
                <a:latin typeface="Arial Narrow" panose="020B0606020202030204" pitchFamily="34" charset="0"/>
              </a:rPr>
              <a:t>mezoamerickými</a:t>
            </a:r>
            <a:r>
              <a:rPr lang="sk-SK" altLang="sk-SK" sz="2000" dirty="0">
                <a:latin typeface="Arial Narrow" panose="020B0606020202030204" pitchFamily="34" charset="0"/>
              </a:rPr>
              <a:t> jazykmi </a:t>
            </a:r>
          </a:p>
          <a:p>
            <a:pPr lvl="1" eaLnBrk="1" hangingPunct="1">
              <a:spcAft>
                <a:spcPct val="25000"/>
              </a:spcAft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spcAft>
                <a:spcPct val="25000"/>
              </a:spcAft>
            </a:pPr>
            <a:endParaRPr lang="en-GB" altLang="sk-SK" sz="2100" dirty="0">
              <a:latin typeface="Arial Narrow" panose="020B0606020202030204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sk-SK" altLang="sk-SK" sz="2100" dirty="0" err="1">
                <a:latin typeface="Arial Narrow" panose="020B0606020202030204" pitchFamily="34" charset="0"/>
              </a:rPr>
              <a:t>predkolumbovské</a:t>
            </a:r>
            <a:r>
              <a:rPr lang="sk-SK" altLang="sk-SK" sz="2100" dirty="0">
                <a:latin typeface="Arial Narrow" panose="020B0606020202030204" pitchFamily="34" charset="0"/>
              </a:rPr>
              <a:t> kultúry v </a:t>
            </a:r>
            <a:r>
              <a:rPr lang="sk-SK" altLang="sk-SK" sz="2100" dirty="0" err="1">
                <a:latin typeface="Arial Narrow" panose="020B0606020202030204" pitchFamily="34" charset="0"/>
              </a:rPr>
              <a:t>Mezoamerike</a:t>
            </a:r>
            <a:r>
              <a:rPr lang="sk-SK" altLang="sk-SK" sz="2100" dirty="0">
                <a:latin typeface="Arial Narrow" panose="020B0606020202030204" pitchFamily="34" charset="0"/>
              </a:rPr>
              <a:t> boli založené na poľnohospodárstve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najmä na pestovaní kukurice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osídlenie malo charakter veľkých opevnených miest obklopených poľnohospodárskym zázemím, v ktorých sa sústreďoval obchod,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náboženské obrady i politická moc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v súvislosti s touto oblasťou sa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hovorí aj priamo o mestských štátoch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neboli používané kovové nástroje</a:t>
            </a:r>
          </a:p>
          <a:p>
            <a:pPr lvl="1" eaLnBrk="1" hangingPunct="1">
              <a:spcAft>
                <a:spcPct val="25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písmo bolo spravidla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hieroglyfické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865188"/>
          </a:xfrm>
        </p:spPr>
        <p:txBody>
          <a:bodyPr/>
          <a:lstStyle/>
          <a:p>
            <a:pPr eaLnBrk="1" hangingPunct="1"/>
            <a:r>
              <a:rPr lang="sk-SK" altLang="sk-SK" sz="3800" b="1" dirty="0" err="1"/>
              <a:t>Predklasické</a:t>
            </a:r>
            <a:r>
              <a:rPr lang="sk-SK" altLang="sk-SK" sz="3800" b="1" dirty="0"/>
              <a:t> obdobie </a:t>
            </a:r>
            <a:r>
              <a:rPr lang="sk-SK" altLang="sk-SK" sz="2400" b="1" dirty="0"/>
              <a:t>(cca 2000 – 300 pred n. l.)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8392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19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8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OLMÉKOVIA</a:t>
            </a:r>
          </a:p>
          <a:p>
            <a:pPr lvl="8"/>
            <a:endParaRPr lang="sk-SK" altLang="sk-SK" sz="9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900" b="1" dirty="0">
                <a:latin typeface="Arial Narrow" panose="020B0606020202030204" pitchFamily="34" charset="0"/>
              </a:rPr>
              <a:t>boli najstaršou komplexnou civilizáciou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rozvinula sa v močaristých a pravidelne zaplavovaných nížinách </a:t>
            </a:r>
            <a:r>
              <a:rPr lang="sk-SK" altLang="sk-SK" sz="1900" b="1" dirty="0">
                <a:latin typeface="Arial Narrow" panose="020B0606020202030204" pitchFamily="34" charset="0"/>
              </a:rPr>
              <a:t>na pobreží Mexického zálivu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(vyvýšené bolo len pohorie Sierra de Los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Tuxtlas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) 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ich kultúra je datovaná do obdobia r. 1200 – 400 p.</a:t>
            </a:r>
            <a:r>
              <a:rPr lang="en-GB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n.</a:t>
            </a:r>
            <a:r>
              <a:rPr lang="en-GB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l. 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používali </a:t>
            </a:r>
            <a:r>
              <a:rPr lang="sk-SK" altLang="sk-SK" sz="1900" b="1" dirty="0">
                <a:latin typeface="Arial Narrow" panose="020B0606020202030204" pitchFamily="34" charset="0"/>
              </a:rPr>
              <a:t>obrázkové písmo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v mestách stavali pyramídy a mohyly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vytvárali mohutné sochy z čadiča z pohoria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Tuxtla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, ktoré potom prepravovali na veľké vzdialenosti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najstaršie centrum kultúry – </a:t>
            </a:r>
            <a:r>
              <a:rPr lang="sk-SK" altLang="sk-SK" sz="1900" b="1" dirty="0">
                <a:latin typeface="Arial Narrow" panose="020B0606020202030204" pitchFamily="34" charset="0"/>
              </a:rPr>
              <a:t>San </a:t>
            </a:r>
            <a:r>
              <a:rPr lang="sk-SK" altLang="sk-SK" sz="1900" b="1" dirty="0" err="1">
                <a:latin typeface="Arial Narrow" panose="020B0606020202030204" pitchFamily="34" charset="0"/>
              </a:rPr>
              <a:t>Lorenzo</a:t>
            </a:r>
            <a:r>
              <a:rPr lang="en-GB" altLang="sk-SK" sz="1900" b="1" dirty="0">
                <a:latin typeface="Arial Narrow" panose="020B0606020202030204" pitchFamily="34" charset="0"/>
              </a:rPr>
              <a:t> </a:t>
            </a:r>
            <a:r>
              <a:rPr lang="en-GB" altLang="sk-SK" sz="1900" dirty="0">
                <a:latin typeface="Arial Narrow" panose="020B0606020202030204" pitchFamily="34" charset="0"/>
              </a:rPr>
              <a:t>(</a:t>
            </a:r>
            <a:r>
              <a:rPr lang="en-GB" altLang="sk-SK" sz="1900" dirty="0" err="1">
                <a:latin typeface="Arial Narrow" panose="020B0606020202030204" pitchFamily="34" charset="0"/>
              </a:rPr>
              <a:t>dnešná</a:t>
            </a:r>
            <a:r>
              <a:rPr lang="en-GB" altLang="sk-SK" sz="1900" dirty="0">
                <a:latin typeface="Arial Narrow" panose="020B0606020202030204" pitchFamily="34" charset="0"/>
              </a:rPr>
              <a:t> </a:t>
            </a:r>
            <a:r>
              <a:rPr lang="en-GB" altLang="sk-SK" sz="1900" dirty="0" err="1">
                <a:latin typeface="Arial Narrow" panose="020B0606020202030204" pitchFamily="34" charset="0"/>
              </a:rPr>
              <a:t>oblasť</a:t>
            </a:r>
            <a:r>
              <a:rPr lang="en-GB" altLang="sk-SK" sz="1900" dirty="0">
                <a:latin typeface="Arial Narrow" panose="020B0606020202030204" pitchFamily="34" charset="0"/>
              </a:rPr>
              <a:t> Veracruz v </a:t>
            </a:r>
            <a:r>
              <a:rPr lang="en-GB" altLang="sk-SK" sz="1900" dirty="0" err="1">
                <a:latin typeface="Arial Narrow" panose="020B0606020202030204" pitchFamily="34" charset="0"/>
              </a:rPr>
              <a:t>Mexiku</a:t>
            </a:r>
            <a:r>
              <a:rPr lang="en-GB" altLang="sk-SK" sz="1900" dirty="0">
                <a:latin typeface="Arial Narrow" panose="020B0606020202030204" pitchFamily="34" charset="0"/>
              </a:rPr>
              <a:t>)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, bolo okolo roku 900 pred n.</a:t>
            </a:r>
            <a:r>
              <a:rPr lang="en-GB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l. takmer úplne zničené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neskoršie centrum La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Venta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bolo tiež zničené</a:t>
            </a: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posledným centrom bolo pravdepodobne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Tres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Zapotes</a:t>
            </a:r>
            <a:endParaRPr lang="sk-SK" altLang="sk-SK" sz="19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náboženstvo si vyžadovalo ľudské obete a pravdepodobne bol rozšírený aj rituálny kanibalizmus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3337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20955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8686800" y="53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 rot="5400000">
            <a:off x="8382000" y="11430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400" b="1"/>
              <a:t>3 metre</a:t>
            </a:r>
          </a:p>
        </p:txBody>
      </p:sp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"/>
            <a:ext cx="23812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24200"/>
            <a:ext cx="24765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362200"/>
            <a:ext cx="23812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86175"/>
            <a:ext cx="23812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0313"/>
            <a:ext cx="2419350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81000"/>
            <a:ext cx="8839200" cy="5749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600" dirty="0">
                <a:latin typeface="Arial Narrow" panose="020B0606020202030204" pitchFamily="34" charset="0"/>
              </a:rPr>
              <a:t>	</a:t>
            </a:r>
            <a:r>
              <a:rPr lang="sk-SK" altLang="sk-SK" sz="2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MAYOVIA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veľmi vyspelá civilizácia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o prvých </a:t>
            </a:r>
            <a:r>
              <a:rPr lang="sk-SK" altLang="sk-SK" sz="2200" dirty="0" err="1">
                <a:latin typeface="Arial Narrow" panose="020B0606020202030204" pitchFamily="34" charset="0"/>
              </a:rPr>
              <a:t>Mayoch</a:t>
            </a:r>
            <a:r>
              <a:rPr lang="sk-SK" altLang="sk-SK" sz="2200" dirty="0">
                <a:latin typeface="Arial Narrow" panose="020B0606020202030204" pitchFamily="34" charset="0"/>
              </a:rPr>
              <a:t> môžeme hovoriť už asi od roku 2500 pred n. l., väčšina nálezov ale pochádza až z obdobia po roku 1500 pred n. l.</a:t>
            </a:r>
          </a:p>
          <a:p>
            <a:pPr eaLnBrk="1" hangingPunct="1">
              <a:spcBef>
                <a:spcPct val="25000"/>
              </a:spcBef>
              <a:spcAft>
                <a:spcPct val="10000"/>
              </a:spcAft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ich pôvod je sporný</a:t>
            </a:r>
          </a:p>
          <a:p>
            <a:pPr lvl="1" eaLnBrk="1" hangingPunct="1">
              <a:spcBef>
                <a:spcPct val="25000"/>
              </a:spcBef>
              <a:spcAft>
                <a:spcPct val="10000"/>
              </a:spcAft>
            </a:pP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je možné, že sú potomkami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Olmékov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, ktorí po zániku San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Lorenza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r. 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900 pred Kr.) </a:t>
            </a:r>
            <a:br>
              <a:rPr lang="en-GB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utiekli na východ</a:t>
            </a:r>
          </a:p>
          <a:p>
            <a:pPr lvl="1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podľa iných názorov </a:t>
            </a:r>
            <a:r>
              <a:rPr lang="sk-SK" altLang="sk-SK" sz="1900" dirty="0" err="1">
                <a:solidFill>
                  <a:schemeClr val="bg2"/>
                </a:solidFill>
                <a:latin typeface="Arial Narrow" panose="020B0606020202030204" pitchFamily="34" charset="0"/>
              </a:rPr>
              <a:t>Mayovia</a:t>
            </a: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 pochádzajú z vysočín (pri tichomorskom pobreží), </a:t>
            </a:r>
            <a:br>
              <a:rPr lang="en-GB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odkiaľ sa rozšírili aj do nížin</a:t>
            </a:r>
          </a:p>
          <a:p>
            <a:pPr eaLnBrk="1" hangingPunct="1">
              <a:spcBef>
                <a:spcPct val="25000"/>
              </a:spcBef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históriu Mayov lepšie spoznávame až v posledných desaťročiach,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keď sa darí rozlúštiť ich komplikované písmo</a:t>
            </a:r>
          </a:p>
          <a:p>
            <a:pPr lvl="1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sk-SK" altLang="sk-SK" sz="1900" dirty="0">
                <a:solidFill>
                  <a:schemeClr val="bg2"/>
                </a:solidFill>
                <a:latin typeface="Arial Narrow" panose="020B0606020202030204" pitchFamily="34" charset="0"/>
              </a:rPr>
              <a:t>na prelome tisícročí bolo rozlúštených asi 85 % mayských hieroglyfov </a:t>
            </a:r>
          </a:p>
          <a:p>
            <a:pPr lvl="2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sk-SK" altLang="sk-SK" sz="1700" spc="-20" dirty="0">
                <a:solidFill>
                  <a:schemeClr val="bg2"/>
                </a:solidFill>
                <a:latin typeface="Arial Narrow" panose="020B0606020202030204" pitchFamily="34" charset="0"/>
              </a:rPr>
              <a:t>z celkovo 800 znakov bolo rozlúštených asi 300, a asi pri 380 znakoch je ich význam viac-menej istý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640" y="1600200"/>
            <a:ext cx="8991600" cy="55626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celý polostrov Yucatán a priľahlé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územie až po Tichý oceán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dominovali tu tisícky rokov</a:t>
            </a:r>
          </a:p>
          <a:p>
            <a:pPr lvl="1" eaLnBrk="1" hangingPunct="1">
              <a:spcBef>
                <a:spcPct val="150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definitívne dobytie Španielmi – </a:t>
            </a:r>
            <a:r>
              <a:rPr lang="sk-SK" altLang="sk-SK" sz="1600" b="1" dirty="0">
                <a:latin typeface="Arial Narrow" panose="020B0606020202030204" pitchFamily="34" charset="0"/>
              </a:rPr>
              <a:t>1697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písmo, astronómia, matematika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b="1" dirty="0">
                <a:latin typeface="Arial Narrow" panose="020B0606020202030204" pitchFamily="34" charset="0"/>
              </a:rPr>
              <a:t>zostavili presný kalendár </a:t>
            </a:r>
            <a:r>
              <a:rPr lang="sk-SK" altLang="sk-SK" sz="2000" dirty="0">
                <a:latin typeface="Arial Narrow" panose="020B0606020202030204" pitchFamily="34" charset="0"/>
              </a:rPr>
              <a:t>na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náboženské a svetské účely </a:t>
            </a:r>
          </a:p>
          <a:p>
            <a:pPr lvl="1" eaLnBrk="1" hangingPunct="1">
              <a:spcBef>
                <a:spcPct val="150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slnečný rok u Mayov trval 365 dní, mal však 18 mesiacov, z ktorých každý mal 20 dní </a:t>
            </a:r>
          </a:p>
          <a:p>
            <a:pPr lvl="1" eaLnBrk="1" hangingPunct="1">
              <a:spcBef>
                <a:spcPct val="150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každé 20-dňové obdobie malo svojho patróna</a:t>
            </a:r>
          </a:p>
          <a:p>
            <a:pPr lvl="1" eaLnBrk="1" hangingPunct="1">
              <a:spcBef>
                <a:spcPct val="150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mayský kalendár „skončil“ v piatok 21. decembra 2012 ... a potom znova začal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budovali mestá s nádvoriami na náboženské obrady, chrámami, palácmi či ihriskami na loptové hry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mesto sa chápalo skôr ako kultové stredisko, než ako miesto na bývanie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mayské chrámy boli stavané ako mohutné stupňovité kamenné stavby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10" y="381000"/>
            <a:ext cx="47699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582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spoločnosť sa členila </a:t>
            </a:r>
            <a:r>
              <a:rPr lang="sk-SK" altLang="sk-SK" sz="2600" dirty="0">
                <a:solidFill>
                  <a:schemeClr val="bg2"/>
                </a:solidFill>
                <a:latin typeface="Arial Narrow" panose="020B0606020202030204" pitchFamily="34" charset="0"/>
              </a:rPr>
              <a:t>na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vládnucu vrstvu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(vládcu, šľachtu a kňazov),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strednú vrstvu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(ako dnes – špecialisti, remeselníci, manažéri a úradníci; vplyvní ľudia z tejto vrstvy sa dostali aj do vládnucej vrstvy),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bojovníkov, otrokov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(výlučne zajatí nepriateľskí vojaci)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spoločenské vrstvy sa podobali oddeleným kastám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kňazi boli často súčasne vládcami a naopak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hospodársky základ tvorilo poľnohospodárstvo, </a:t>
            </a:r>
            <a:br>
              <a:rPr lang="sk-SK" altLang="sk-SK" sz="2600" dirty="0">
                <a:latin typeface="Arial Narrow" panose="020B0606020202030204" pitchFamily="34" charset="0"/>
              </a:rPr>
            </a:br>
            <a:r>
              <a:rPr lang="sk-SK" altLang="sk-SK" sz="2600" dirty="0">
                <a:latin typeface="Arial Narrow" panose="020B0606020202030204" pitchFamily="34" charset="0"/>
              </a:rPr>
              <a:t>najmä pestovanie kukurice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ako platidlo sa používali kakaové bôby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124200"/>
            <a:ext cx="18764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7315200" y="6324600"/>
            <a:ext cx="18288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700"/>
              <a:t>boh samovraždy</a:t>
            </a: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8625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9527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"/>
          <p:cNvSpPr txBox="1">
            <a:spLocks noChangeArrowheads="1"/>
          </p:cNvSpPr>
          <p:nvPr/>
        </p:nvSpPr>
        <p:spPr bwMode="auto">
          <a:xfrm>
            <a:off x="381000" y="35814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mayské číslice vrátane nuly</a:t>
            </a:r>
          </a:p>
        </p:txBody>
      </p:sp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38100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925"/>
            <a:ext cx="39624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30775"/>
            <a:ext cx="2895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3657600" y="3810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Pozostatky mesta Palenque</a:t>
            </a:r>
            <a:r>
              <a:rPr lang="sk-SK" altLang="sk-SK" sz="180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 sz="3800" b="1"/>
              <a:t>Klasické obdobie</a:t>
            </a:r>
            <a:r>
              <a:rPr lang="sk-SK" altLang="sk-SK" b="1"/>
              <a:t> </a:t>
            </a:r>
            <a:r>
              <a:rPr lang="sk-SK" altLang="sk-SK" sz="2400" b="1"/>
              <a:t>(4. stor. p. n. l. – 7. stor. n. l.)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4987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	TEOTIHUACÁN</a:t>
            </a:r>
            <a:r>
              <a:rPr lang="sk-SK" altLang="sk-SK" sz="2600" dirty="0"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medzi 1. a 7. stor. n. l. najvýznamnejšie náboženské centrum celej Strednej Ameriky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zrúcaniny </a:t>
            </a:r>
            <a:r>
              <a:rPr lang="sk-SK" altLang="sk-SK" sz="2200" dirty="0" err="1">
                <a:latin typeface="Arial Narrow" panose="020B0606020202030204" pitchFamily="34" charset="0"/>
                <a:hlinkClick r:id="rId3"/>
              </a:rPr>
              <a:t>Teotihuacánu</a:t>
            </a:r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ležia dnes necelých 50 km severovýchodne od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Mexico</a:t>
            </a:r>
            <a:r>
              <a:rPr lang="sk-SK" altLang="sk-SK" sz="2200" b="1" dirty="0">
                <a:latin typeface="Arial Narrow" panose="020B0606020202030204" pitchFamily="34" charset="0"/>
              </a:rPr>
              <a:t> City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je popisovaný ako zvláštne, magické, posvätné miesto skrývajúce veľa tajomstiev a ohromujúce svojou monumentalitou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mesto ostalo po r. 600 n. l. opustené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b="1" dirty="0">
                <a:latin typeface="Arial Narrow" panose="020B0606020202030204" pitchFamily="34" charset="0"/>
              </a:rPr>
              <a:t>objavili ho Aztékovia</a:t>
            </a:r>
            <a:r>
              <a:rPr lang="sk-SK" altLang="sk-SK" sz="2200" dirty="0">
                <a:latin typeface="Arial Narrow" panose="020B0606020202030204" pitchFamily="34" charset="0"/>
              </a:rPr>
              <a:t>, ktorí ho nazvali Mestom bohov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nie je jasné, kto boli jeho zakladatelia a akým jazykom hovorili, pretože po sebe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nezanechali žiadne písomné pamiatky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   </a:t>
            </a:r>
          </a:p>
          <a:p>
            <a:pPr eaLnBrk="1" hangingPunct="1">
              <a:spcAft>
                <a:spcPct val="5000"/>
              </a:spcAft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rozprestieralo na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22 – 25 km</a:t>
            </a:r>
            <a:r>
              <a:rPr lang="sk-SK" altLang="sk-SK" sz="2200" b="1" baseline="30000" dirty="0">
                <a:solidFill>
                  <a:schemeClr val="bg2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a dosiahlo maximálny počet obyvateľov, ktorý sa odhaduje až na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200 000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– </a:t>
            </a:r>
            <a:r>
              <a:rPr lang="sk-SK" altLang="sk-SK" sz="2200" dirty="0">
                <a:latin typeface="Arial Narrow" panose="020B0606020202030204" pitchFamily="34" charset="0"/>
              </a:rPr>
              <a:t>4. najväčšie mesto na svete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5400"/>
            <a:ext cx="586740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16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8400"/>
            <a:ext cx="9144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534400" cy="5064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8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TOLTÉKOVIA</a:t>
            </a:r>
          </a:p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centrom ich kultúry bolo mesto </a:t>
            </a:r>
            <a:r>
              <a:rPr lang="sk-SK" altLang="sk-SK" sz="2200" dirty="0" err="1">
                <a:solidFill>
                  <a:schemeClr val="bg2"/>
                </a:solidFill>
                <a:latin typeface="Arial Narrow" panose="020B0606020202030204" pitchFamily="34" charset="0"/>
              </a:rPr>
              <a:t>Tula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, severne od </a:t>
            </a:r>
            <a:r>
              <a:rPr lang="sk-SK" altLang="sk-SK" sz="2200" dirty="0" err="1">
                <a:solidFill>
                  <a:schemeClr val="bg2"/>
                </a:solidFill>
                <a:latin typeface="Arial Narrow" panose="020B0606020202030204" pitchFamily="34" charset="0"/>
              </a:rPr>
              <a:t>Teotihuacánu</a:t>
            </a:r>
            <a:endParaRPr lang="sk-SK" altLang="sk-SK" sz="22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civilizačný rozmach od 7. do 12. stor.</a:t>
            </a:r>
            <a:endParaRPr lang="en-GB" altLang="sk-SK" sz="22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200" dirty="0" err="1">
                <a:latin typeface="Arial Narrow" panose="020B0606020202030204" pitchFamily="34" charset="0"/>
              </a:rPr>
              <a:t>čiastočne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si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podmanili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Mayov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o zániku civilizácie jestvujú iba dohady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34400" cy="1139825"/>
          </a:xfrm>
          <a:noFill/>
        </p:spPr>
        <p:txBody>
          <a:bodyPr/>
          <a:lstStyle/>
          <a:p>
            <a:pPr eaLnBrk="1" hangingPunct="1"/>
            <a:r>
              <a:rPr lang="sk-SK" altLang="sk-SK" sz="3600" b="1"/>
              <a:t>Postklasické obdobie</a:t>
            </a:r>
            <a:r>
              <a:rPr lang="sk-SK" altLang="sk-SK" b="1"/>
              <a:t> </a:t>
            </a:r>
            <a:r>
              <a:rPr lang="sk-SK" altLang="sk-SK" sz="2400" b="1"/>
              <a:t>(po 7. stor. n. l.)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33750"/>
            <a:ext cx="4419600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3913"/>
            <a:ext cx="4343400" cy="32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Osídľovanie/zaľudňovanie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sk-SK" altLang="sk-SK" sz="2800" dirty="0">
                <a:latin typeface="Arial Narrow" panose="020B0606020202030204" pitchFamily="34" charset="0"/>
              </a:rPr>
              <a:t>Amerika nemala autochtónne obyvateľstvo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dirty="0">
                <a:latin typeface="Arial Narrow" panose="020B0606020202030204" pitchFamily="34" charset="0"/>
              </a:rPr>
              <a:t>Tzv. </a:t>
            </a:r>
            <a:r>
              <a:rPr lang="sk-SK" altLang="sk-SK" u="sng" dirty="0" err="1">
                <a:latin typeface="Arial Narrow" panose="020B0606020202030204" pitchFamily="34" charset="0"/>
              </a:rPr>
              <a:t>Paleoindiánska</a:t>
            </a:r>
            <a:r>
              <a:rPr lang="sk-SK" altLang="sk-SK" u="sng" dirty="0">
                <a:latin typeface="Arial Narrow" panose="020B0606020202030204" pitchFamily="34" charset="0"/>
              </a:rPr>
              <a:t> migrácia</a:t>
            </a:r>
            <a:r>
              <a:rPr lang="sk-SK" altLang="sk-SK" dirty="0">
                <a:latin typeface="Arial Narrow" panose="020B0606020202030204" pitchFamily="34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pred 40 – 17 000 rokmi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značný pokles morskej hladiny kvôli štvrtohornému zaľadneniu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počas dôb ľadových (na rozdiel od medziľadových) bol Beringov prieliv ľahko priechodný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92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AZTÉKOVIA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 druhej polovici 12. storočia n. l. sa objavil kmeň Aztékov, žijúci na </a:t>
            </a:r>
            <a:r>
              <a:rPr lang="sk-SK" altLang="sk-SK" sz="2400" b="1" dirty="0">
                <a:latin typeface="Arial Narrow" panose="020B0606020202030204" pitchFamily="34" charset="0"/>
              </a:rPr>
              <a:t>Mexickej náhornej plošine</a:t>
            </a:r>
            <a:r>
              <a:rPr lang="sk-SK" altLang="sk-SK" sz="2400" dirty="0">
                <a:latin typeface="Arial Narrow" panose="020B0606020202030204" pitchFamily="34" charset="0"/>
              </a:rPr>
              <a:t>, ktorý si postupne podmaňoval územie </a:t>
            </a:r>
            <a:r>
              <a:rPr lang="sk-SK" altLang="sk-SK" sz="2400" b="1" dirty="0">
                <a:latin typeface="Arial Narrow" panose="020B0606020202030204" pitchFamily="34" charset="0"/>
              </a:rPr>
              <a:t>Mayov 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Toltékov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dobyté územie neasimiloval, len kontroloval a získaval z neho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cenné suroviny a materiály (zlato, drahokamy, kožušiny, potraviny)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vďaka tomu napr. </a:t>
            </a:r>
            <a:r>
              <a:rPr lang="sk-SK" altLang="sk-SK" sz="2000" dirty="0" err="1">
                <a:latin typeface="Arial Narrow" panose="020B0606020202030204" pitchFamily="34" charset="0"/>
              </a:rPr>
              <a:t>Mayovia</a:t>
            </a:r>
            <a:r>
              <a:rPr lang="sk-SK" altLang="sk-SK" sz="2000" dirty="0">
                <a:latin typeface="Arial Narrow" panose="020B0606020202030204" pitchFamily="34" charset="0"/>
              </a:rPr>
              <a:t> ako etnikum prežili dodnes 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Aztékovia prevzali vzdelanosť a kultúru od Mayov, kládli však väčší dôraz na vojenské zručnosti a náboženské rituály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aj s krvavými rituálmi a ľudskými obetami 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spoločnosť bola široko rozvinutá a popri kňazoch mali významné postavenie aj obchodníci a remeselníci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534400" cy="5521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Aztécka ríša </a:t>
            </a:r>
            <a:r>
              <a:rPr lang="sk-SK" altLang="sk-SK" sz="2400" dirty="0">
                <a:latin typeface="Arial Narrow" panose="020B0606020202030204" pitchFamily="34" charset="0"/>
              </a:rPr>
              <a:t>vznikla až v roku 1428 z konfederácie mestských štátov </a:t>
            </a:r>
            <a:r>
              <a:rPr lang="sk-SK" altLang="sk-SK" sz="2400" dirty="0" err="1">
                <a:latin typeface="Arial Narrow" panose="020B0606020202030204" pitchFamily="34" charset="0"/>
              </a:rPr>
              <a:t>Tenochtitlánu</a:t>
            </a:r>
            <a:r>
              <a:rPr lang="sk-SK" altLang="sk-SK" sz="2400" dirty="0">
                <a:latin typeface="Arial Narrow" panose="020B0606020202030204" pitchFamily="34" charset="0"/>
              </a:rPr>
              <a:t>, </a:t>
            </a:r>
            <a:r>
              <a:rPr lang="sk-SK" altLang="sk-SK" sz="2400" dirty="0" err="1">
                <a:latin typeface="Arial Narrow" panose="020B0606020202030204" pitchFamily="34" charset="0"/>
              </a:rPr>
              <a:t>Texcoco</a:t>
            </a:r>
            <a:r>
              <a:rPr lang="sk-SK" altLang="sk-SK" sz="2400" dirty="0">
                <a:latin typeface="Arial Narrow" panose="020B0606020202030204" pitchFamily="34" charset="0"/>
              </a:rPr>
              <a:t> a </a:t>
            </a:r>
            <a:r>
              <a:rPr lang="sk-SK" altLang="sk-SK" sz="2400" dirty="0" err="1">
                <a:latin typeface="Arial Narrow" panose="020B0606020202030204" pitchFamily="34" charset="0"/>
              </a:rPr>
              <a:t>Tlacopánu</a:t>
            </a:r>
            <a:r>
              <a:rPr lang="sk-SK" altLang="sk-SK" sz="2400" dirty="0">
                <a:latin typeface="Arial Narrow" panose="020B0606020202030204" pitchFamily="34" charset="0"/>
              </a:rPr>
              <a:t> v oblasti dnešného Mexika a bola vnútorne zložito štruktúrovaná</a:t>
            </a:r>
          </a:p>
          <a:p>
            <a:pPr lvl="1"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čo výrazne prispelo k pádu ríše pod náporom európskych dobyvateľov</a:t>
            </a:r>
          </a:p>
          <a:p>
            <a:pPr lvl="7">
              <a:lnSpc>
                <a:spcPct val="90000"/>
              </a:lnSpc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centrom bol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Tenochtitlan</a:t>
            </a:r>
            <a:r>
              <a:rPr lang="sk-SK" altLang="sk-SK" sz="2400" dirty="0">
                <a:latin typeface="Arial Narrow" panose="020B0606020202030204" pitchFamily="34" charset="0"/>
              </a:rPr>
              <a:t>, na ktorom dnes leží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latin typeface="Arial Narrow" panose="020B0606020202030204" pitchFamily="34" charset="0"/>
              </a:rPr>
              <a:t>Ciudad</a:t>
            </a:r>
            <a:r>
              <a:rPr lang="sk-SK" altLang="sk-SK" sz="2400" dirty="0">
                <a:latin typeface="Arial Narrow" panose="020B0606020202030204" pitchFamily="34" charset="0"/>
              </a:rPr>
              <a:t> de </a:t>
            </a:r>
            <a:r>
              <a:rPr lang="sk-SK" altLang="sk-SK" sz="2400" dirty="0" err="1">
                <a:latin typeface="Arial Narrow" panose="020B0606020202030204" pitchFamily="34" charset="0"/>
              </a:rPr>
              <a:t>México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na základoch pôvodného chrámu bola hneď </a:t>
            </a:r>
            <a:r>
              <a:rPr lang="en-GB" altLang="sk-SK" sz="2000" dirty="0" err="1">
                <a:latin typeface="Arial Narrow" panose="020B0606020202030204" pitchFamily="34" charset="0"/>
              </a:rPr>
              <a:t>po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dobytí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Španielmi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postavená </a:t>
            </a:r>
            <a:r>
              <a:rPr lang="en-GB" altLang="sk-SK" sz="2000" dirty="0" err="1">
                <a:latin typeface="Arial Narrow" panose="020B0606020202030204" pitchFamily="34" charset="0"/>
              </a:rPr>
              <a:t>katolícka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katedrála </a:t>
            </a:r>
          </a:p>
          <a:p>
            <a:pPr lvl="6">
              <a:lnSpc>
                <a:spcPct val="90000"/>
              </a:lnSpc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Hlavné mesto </a:t>
            </a:r>
            <a:r>
              <a:rPr lang="sk-SK" altLang="sk-SK" sz="2400" b="1" dirty="0">
                <a:latin typeface="Arial Narrow" panose="020B0606020202030204" pitchFamily="34" charset="0"/>
              </a:rPr>
              <a:t>Aztékov</a:t>
            </a:r>
            <a:r>
              <a:rPr lang="sk-SK" altLang="sk-SK" sz="2400" dirty="0">
                <a:latin typeface="Arial Narrow" panose="020B0606020202030204" pitchFamily="34" charset="0"/>
              </a:rPr>
              <a:t>, najväčšie </a:t>
            </a:r>
            <a:r>
              <a:rPr lang="sk-SK" altLang="sk-SK" sz="2400" i="1" dirty="0">
                <a:latin typeface="Arial Narrow" panose="020B0606020202030204" pitchFamily="34" charset="0"/>
              </a:rPr>
              <a:t>a najkrajšie </a:t>
            </a:r>
            <a:r>
              <a:rPr lang="sk-SK" altLang="sk-SK" sz="2400" dirty="0">
                <a:latin typeface="Arial Narrow" panose="020B0606020202030204" pitchFamily="34" charset="0"/>
              </a:rPr>
              <a:t>mesto vtedajšej Ameriky –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Tenochtitlan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malo 650 000 obyvateľov</a:t>
            </a:r>
          </a:p>
          <a:p>
            <a:pPr lvl="6">
              <a:lnSpc>
                <a:spcPct val="90000"/>
              </a:lnSpc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došlo k stavbe značného množstva miest, v ktorých sa do dnešných dní zachovalo veľké množstvo pamiatok (napr. chrámy, pyramídy, </a:t>
            </a:r>
            <a:r>
              <a:rPr lang="sk-SK" altLang="sk-SK" sz="2400" dirty="0" err="1">
                <a:latin typeface="Arial Narrow" panose="020B0606020202030204" pitchFamily="34" charset="0"/>
              </a:rPr>
              <a:t>atď</a:t>
            </a:r>
            <a:r>
              <a:rPr lang="en-GB" altLang="sk-SK" sz="2400" dirty="0">
                <a:latin typeface="Arial Narrow" panose="020B0606020202030204" pitchFamily="34" charset="0"/>
              </a:rPr>
              <a:t>.</a:t>
            </a:r>
            <a:r>
              <a:rPr lang="sk-SK" altLang="sk-SK" sz="2400" dirty="0">
                <a:latin typeface="Arial Narrow" panose="020B0606020202030204" pitchFamily="34" charset="0"/>
              </a:rPr>
              <a:t>) </a:t>
            </a:r>
          </a:p>
          <a:p>
            <a:pPr lvl="6">
              <a:lnSpc>
                <a:spcPct val="90000"/>
              </a:lnSpc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ríša bola rozvrátená európskymi dobyvateľmi, ktorých viedol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Hernando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Cortés</a:t>
            </a:r>
            <a:r>
              <a:rPr lang="sk-SK" altLang="sk-SK" sz="2400" dirty="0">
                <a:latin typeface="Arial Narrow" panose="020B0606020202030204" pitchFamily="34" charset="0"/>
              </a:rPr>
              <a:t> (1521)</a:t>
            </a:r>
          </a:p>
          <a:p>
            <a:pPr lvl="1"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ako etnikum však žijú dodnes, cca 2 mil. v Mexiku, typický jazyk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nahuatl</a:t>
            </a:r>
            <a:endParaRPr lang="sk-SK" altLang="sk-SK" sz="20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838200" y="26670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/>
              <a:t>Najväčší rozsah</a:t>
            </a:r>
          </a:p>
        </p:txBody>
      </p: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8797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0"/>
            <a:ext cx="200501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619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09888"/>
            <a:ext cx="4257675" cy="39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Ju</a:t>
            </a:r>
            <a:r>
              <a:rPr lang="sk-SK" altLang="sk-SK" sz="3800"/>
              <a:t>ž</a:t>
            </a:r>
            <a:r>
              <a:rPr lang="sk-SK" altLang="sk-SK"/>
              <a:t>ná Amerika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9050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i="1" dirty="0">
                <a:latin typeface="Arial Narrow" panose="020B0606020202030204" pitchFamily="34" charset="0"/>
              </a:rPr>
              <a:t>najviac rozvinuté civilizácie v oblasti Ánd</a:t>
            </a:r>
          </a:p>
          <a:p>
            <a:pPr eaLnBrk="1" hangingPunct="1">
              <a:buFontTx/>
              <a:buChar char="-"/>
            </a:pPr>
            <a:r>
              <a:rPr lang="sk-SK" altLang="sk-SK" sz="2000" i="1" dirty="0">
                <a:latin typeface="Arial Narrow" panose="020B0606020202030204" pitchFamily="34" charset="0"/>
              </a:rPr>
              <a:t> typické veľké ríše a časté vojny</a:t>
            </a:r>
          </a:p>
          <a:p>
            <a:pPr eaLnBrk="1" hangingPunct="1">
              <a:buFontTx/>
              <a:buChar char="-"/>
            </a:pPr>
            <a:r>
              <a:rPr lang="sk-SK" altLang="sk-SK" sz="2000" i="1" dirty="0">
                <a:latin typeface="Arial Narrow" panose="020B0606020202030204" pitchFamily="34" charset="0"/>
              </a:rPr>
              <a:t> rozvinuté závlahové poľnohospodárstvo,     </a:t>
            </a:r>
            <a:endParaRPr lang="en-GB" altLang="sk-SK" sz="2000" i="1" dirty="0">
              <a:latin typeface="Arial Narrow" panose="020B060602020203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sk-SK" sz="2000" i="1" dirty="0">
                <a:latin typeface="Arial Narrow" panose="020B0606020202030204" pitchFamily="34" charset="0"/>
              </a:rPr>
              <a:t> </a:t>
            </a:r>
            <a:r>
              <a:rPr lang="sk-SK" altLang="sk-SK" sz="2000" i="1" dirty="0">
                <a:latin typeface="Arial Narrow" panose="020B0606020202030204" pitchFamily="34" charset="0"/>
              </a:rPr>
              <a:t>monumentálna architektúra, obrábanie kovov</a:t>
            </a:r>
          </a:p>
          <a:p>
            <a:pPr eaLnBrk="1" hangingPunct="1">
              <a:buFontTx/>
              <a:buChar char="-"/>
            </a:pPr>
            <a:r>
              <a:rPr lang="sk-SK" altLang="sk-SK" sz="2000" i="1" dirty="0">
                <a:latin typeface="Arial Narrow" panose="020B0606020202030204" pitchFamily="34" charset="0"/>
              </a:rPr>
              <a:t> absencia písma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 b="1" i="1" dirty="0" err="1"/>
              <a:t>Predinkská</a:t>
            </a:r>
            <a:r>
              <a:rPr lang="sk-SK" altLang="sk-SK" sz="3200" b="1" i="1" dirty="0"/>
              <a:t> kultúra </a:t>
            </a:r>
            <a:br>
              <a:rPr lang="sk-SK" altLang="sk-SK" sz="3200" b="1" i="1" dirty="0"/>
            </a:br>
            <a:r>
              <a:rPr lang="sk-SK" altLang="sk-SK" sz="3200" b="1" i="1" dirty="0" err="1"/>
              <a:t>Chavin</a:t>
            </a:r>
            <a:r>
              <a:rPr lang="sk-SK" altLang="sk-SK" sz="3200" b="1" i="1" dirty="0"/>
              <a:t> </a:t>
            </a:r>
            <a:r>
              <a:rPr lang="sk-SK" altLang="sk-SK" sz="3200" i="1" dirty="0"/>
              <a:t>(900-200 r. p. n. l. )</a:t>
            </a:r>
            <a:r>
              <a:rPr lang="sk-SK" altLang="sk-SK" sz="3800" dirty="0"/>
              <a:t>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48355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náhorná plošina na severe Peru</a:t>
            </a:r>
          </a:p>
          <a:p>
            <a:pPr eaLnBrk="1" hangingPunct="1"/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najznámejšie nálezisko tejto kultúry je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Chavín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de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Huantar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  <a:p>
            <a:pPr lvl="1" eaLnBrk="1" hangingPunct="1"/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na frekventovanej obchodnej trase na východnom svahu Ánd</a:t>
            </a:r>
          </a:p>
          <a:p>
            <a:pPr lvl="1" eaLnBrk="1" hangingPunct="1"/>
            <a:r>
              <a:rPr lang="sk-SK" altLang="sk-SK" sz="20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akvadukty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, kanalizácia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a terasovité polia</a:t>
            </a:r>
          </a:p>
          <a:p>
            <a:pPr lvl="1" eaLnBrk="1" hangingPunct="1"/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vyspelé bolo spracovanie textilu, keramiky a zlata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309403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886200"/>
            <a:ext cx="68008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 sz="3200" b="1" i="1"/>
              <a:t>Močikovia</a:t>
            </a:r>
            <a:r>
              <a:rPr lang="sk-SK" altLang="sk-SK" sz="3200" i="1"/>
              <a:t> (100 pred n. l. do 700 n. l.)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216525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pobrežné oblasti dnešného Peru</a:t>
            </a:r>
          </a:p>
          <a:p>
            <a:pPr eaLnBrk="1" hangingPunct="1">
              <a:lnSpc>
                <a:spcPct val="95000"/>
              </a:lnSpc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silne organizovaná, stratifikovaná a výbojná spoločnosť</a:t>
            </a:r>
          </a:p>
          <a:p>
            <a:pPr eaLnBrk="1" hangingPunct="1">
              <a:lnSpc>
                <a:spcPct val="95000"/>
              </a:lnSpc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dodnes čiastočne zachovaná Pyramída slnka, postavená v 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  <a:hlinkClick r:id="rId3"/>
              </a:rPr>
              <a:t>Moče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 (južne od </a:t>
            </a:r>
            <a:r>
              <a:rPr lang="sk-SK" altLang="sk-SK" sz="2200" dirty="0" err="1">
                <a:solidFill>
                  <a:schemeClr val="bg2"/>
                </a:solidFill>
                <a:latin typeface="Arial Narrow" panose="020B0606020202030204" pitchFamily="34" charset="0"/>
              </a:rPr>
              <a:t>Trujillo</a:t>
            </a: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), je s dĺžkou najmenej 350 m a výškou 40 m najväčšou stavbou svojho druhu na kontinente</a:t>
            </a:r>
          </a:p>
          <a:p>
            <a:pPr eaLnBrk="1" hangingPunct="1">
              <a:lnSpc>
                <a:spcPct val="95000"/>
              </a:lnSpc>
            </a:pPr>
            <a:r>
              <a:rPr lang="sk-SK" altLang="sk-SK" sz="2200" dirty="0">
                <a:solidFill>
                  <a:schemeClr val="bg2"/>
                </a:solidFill>
                <a:latin typeface="Arial Narrow" panose="020B0606020202030204" pitchFamily="34" charset="0"/>
              </a:rPr>
              <a:t>ako liečivá rastlina sa pestuje (a žuje) </a:t>
            </a:r>
            <a:r>
              <a:rPr lang="sk-SK" altLang="sk-SK" sz="2200" b="1" dirty="0">
                <a:solidFill>
                  <a:schemeClr val="bg2"/>
                </a:solidFill>
                <a:latin typeface="Arial Narrow" panose="020B0606020202030204" pitchFamily="34" charset="0"/>
              </a:rPr>
              <a:t>koka</a:t>
            </a: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42862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238125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3733800" y="63246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 err="1">
                <a:latin typeface="Arial Narrow" panose="020B0606020202030204" pitchFamily="34" charset="0"/>
              </a:rPr>
              <a:t>predkolumbovský</a:t>
            </a:r>
            <a:r>
              <a:rPr lang="sk-SK" altLang="sk-SK" sz="1800" dirty="0">
                <a:latin typeface="Arial Narrow" panose="020B0606020202030204" pitchFamily="34" charset="0"/>
              </a:rPr>
              <a:t> pes</a:t>
            </a:r>
          </a:p>
        </p:txBody>
      </p:sp>
      <p:pic>
        <p:nvPicPr>
          <p:cNvPr id="3994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0"/>
            <a:ext cx="12985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5195888"/>
            <a:ext cx="2709862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25304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51460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po </a:t>
            </a:r>
            <a:r>
              <a:rPr lang="sk-SK" altLang="sk-SK" sz="2400" dirty="0" err="1">
                <a:latin typeface="Arial Narrow" panose="020B0606020202030204" pitchFamily="34" charset="0"/>
              </a:rPr>
              <a:t>nazcanskej</a:t>
            </a:r>
            <a:r>
              <a:rPr lang="sk-SK" altLang="sk-SK" sz="2400" dirty="0">
                <a:latin typeface="Arial Narrow" panose="020B0606020202030204" pitchFamily="34" charset="0"/>
              </a:rPr>
              <a:t> kultúre neostalo 		  	  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veľa architektonických pamiatok 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jej najznámejší pozostatok sú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geoglyfy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br>
              <a:rPr lang="sk-SK" altLang="sk-SK" sz="2400" b="1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na planine </a:t>
            </a:r>
            <a:r>
              <a:rPr lang="sk-SK" altLang="sk-SK" sz="2400" dirty="0" err="1">
                <a:latin typeface="Arial Narrow" panose="020B0606020202030204" pitchFamily="34" charset="0"/>
              </a:rPr>
              <a:t>Nazca</a:t>
            </a:r>
            <a:r>
              <a:rPr lang="sk-SK" altLang="sk-SK" sz="2400" dirty="0">
                <a:latin typeface="Arial Narrow" panose="020B0606020202030204" pitchFamily="34" charset="0"/>
              </a:rPr>
              <a:t> (440 km južne od Limy)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horská kultúra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  <a:noFill/>
        </p:spPr>
        <p:txBody>
          <a:bodyPr/>
          <a:lstStyle/>
          <a:p>
            <a:pPr eaLnBrk="1" hangingPunct="1"/>
            <a:r>
              <a:rPr lang="sk-SK" altLang="sk-SK" sz="3200" b="1" i="1" dirty="0" err="1"/>
              <a:t>Nazca</a:t>
            </a:r>
            <a:r>
              <a:rPr lang="sk-SK" altLang="sk-SK" i="1" dirty="0"/>
              <a:t> </a:t>
            </a:r>
            <a:r>
              <a:rPr lang="sk-SK" altLang="sk-SK" sz="3200" dirty="0"/>
              <a:t>(370 pred n. l. – 450 n. l.)</a:t>
            </a:r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3008313"/>
            <a:ext cx="3952875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4100513"/>
            <a:ext cx="6019800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838200" y="37338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/>
              <a:t>kolibrík</a:t>
            </a: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7162800" y="6096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/>
              <a:t>opica</a:t>
            </a:r>
          </a:p>
        </p:txBody>
      </p:sp>
      <p:pic>
        <p:nvPicPr>
          <p:cNvPr id="4096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91" y="24176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b="1" i="1" dirty="0"/>
              <a:t>Ríša Inkov </a:t>
            </a:r>
            <a:r>
              <a:rPr lang="sk-SK" altLang="sk-SK" i="1" dirty="0"/>
              <a:t>(1200 a</a:t>
            </a:r>
            <a:r>
              <a:rPr lang="sk-SK" altLang="sk-SK" sz="3200" i="1" dirty="0"/>
              <a:t>ž</a:t>
            </a:r>
            <a:r>
              <a:rPr lang="sk-SK" altLang="sk-SK" i="1" dirty="0"/>
              <a:t> 1533)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5791200" cy="5486400"/>
          </a:xfrm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bola najväčším štátom </a:t>
            </a:r>
            <a:r>
              <a:rPr lang="sk-SK" altLang="sk-SK" sz="2200" dirty="0" err="1">
                <a:latin typeface="Arial Narrow" panose="020B0606020202030204" pitchFamily="34" charset="0"/>
              </a:rPr>
              <a:t>predkolumbovskej</a:t>
            </a:r>
            <a:r>
              <a:rPr lang="sk-SK" altLang="sk-SK" sz="2200" dirty="0">
                <a:latin typeface="Arial Narrow" panose="020B0606020202030204" pitchFamily="34" charset="0"/>
              </a:rPr>
              <a:t> Ameriky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hlavným centrom bolo </a:t>
            </a:r>
            <a:r>
              <a:rPr lang="sk-SK" altLang="sk-SK" sz="2200" b="1" dirty="0">
                <a:latin typeface="Arial Narrow" panose="020B0606020202030204" pitchFamily="34" charset="0"/>
              </a:rPr>
              <a:t>Cuzco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štát zanikol pod náporom španielskych dobyvateľov, vedených </a:t>
            </a:r>
            <a:r>
              <a:rPr lang="sk-SK" altLang="sk-SK" sz="2200" dirty="0" err="1">
                <a:latin typeface="Arial Narrow" panose="020B0606020202030204" pitchFamily="34" charset="0"/>
              </a:rPr>
              <a:t>conquistadorom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Franciskom</a:t>
            </a:r>
            <a:r>
              <a:rPr lang="sk-SK" altLang="sk-SK" sz="2200" b="1" dirty="0">
                <a:latin typeface="Arial Narrow" panose="020B0606020202030204" pitchFamily="34" charset="0"/>
              </a:rPr>
              <a:t>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Pizarrom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nezávislý inkský štátik vo </a:t>
            </a:r>
            <a:r>
              <a:rPr lang="sk-SK" altLang="sk-SK" sz="2200" dirty="0" err="1">
                <a:latin typeface="Arial Narrow" panose="020B0606020202030204" pitchFamily="34" charset="0"/>
              </a:rPr>
              <a:t>Vilcabamba</a:t>
            </a:r>
            <a:r>
              <a:rPr lang="sk-SK" altLang="sk-SK" sz="2200" dirty="0">
                <a:latin typeface="Arial Narrow" panose="020B0606020202030204" pitchFamily="34" charset="0"/>
              </a:rPr>
              <a:t> si udržal nezávislosť až do roku </a:t>
            </a:r>
            <a:r>
              <a:rPr lang="sk-SK" altLang="sk-SK" sz="2200" b="1" dirty="0">
                <a:latin typeface="Arial Narrow" panose="020B0606020202030204" pitchFamily="34" charset="0"/>
              </a:rPr>
              <a:t>1572, kedy „vek Inkov“ skončil</a:t>
            </a:r>
            <a:r>
              <a:rPr lang="sk-SK" altLang="sk-SK" sz="2200" dirty="0">
                <a:latin typeface="Arial Narrow" panose="020B0606020202030204" pitchFamily="34" charset="0"/>
              </a:rPr>
              <a:t>   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pomenovanie "Inkská ríša" nie je v zásade správne</a:t>
            </a:r>
          </a:p>
          <a:p>
            <a:pPr lvl="1"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multietnický útvar, napr. </a:t>
            </a:r>
            <a:r>
              <a:rPr lang="sk-SK" altLang="sk-SK" sz="1800" dirty="0" err="1">
                <a:latin typeface="Arial Narrow" panose="020B0606020202030204" pitchFamily="34" charset="0"/>
              </a:rPr>
              <a:t>Kečuánci</a:t>
            </a:r>
            <a:r>
              <a:rPr lang="sk-SK" altLang="sk-SK" sz="1800" dirty="0">
                <a:latin typeface="Arial Narrow" panose="020B0606020202030204" pitchFamily="34" charset="0"/>
              </a:rPr>
              <a:t>, </a:t>
            </a:r>
            <a:r>
              <a:rPr lang="sk-SK" altLang="sk-SK" sz="1800" dirty="0" err="1">
                <a:latin typeface="Arial Narrow" panose="020B0606020202030204" pitchFamily="34" charset="0"/>
              </a:rPr>
              <a:t>Ajmarovia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2200" b="1" dirty="0">
                <a:latin typeface="Arial Narrow" panose="020B0606020202030204" pitchFamily="34" charset="0"/>
              </a:rPr>
              <a:t>Inka </a:t>
            </a:r>
            <a:r>
              <a:rPr lang="sk-SK" altLang="sk-SK" sz="2200" dirty="0">
                <a:latin typeface="Arial Narrow" panose="020B0606020202030204" pitchFamily="34" charset="0"/>
              </a:rPr>
              <a:t>bol oficiálny titul pre panovníka</a:t>
            </a:r>
          </a:p>
          <a:p>
            <a:pPr lvl="1" eaLnBrk="1" hangingPunct="1">
              <a:spcBef>
                <a:spcPts val="500"/>
              </a:spcBef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aj pre členov kráľovskej rodiny a šľachtu z Cuzca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990600"/>
            <a:ext cx="317341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295400"/>
            <a:ext cx="17145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Rovná spojovacia šípka 2"/>
          <p:cNvCxnSpPr/>
          <p:nvPr/>
        </p:nvCxnSpPr>
        <p:spPr>
          <a:xfrm>
            <a:off x="6172200" y="2278063"/>
            <a:ext cx="1600200" cy="11509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953000" cy="5064125"/>
          </a:xfrm>
        </p:spPr>
        <p:txBody>
          <a:bodyPr/>
          <a:lstStyle/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dodnes sa z inkskej éry v Peru zachovalo množstvo architektonických pamiatok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jedna z najpozoruhodnejších stavieb sú </a:t>
            </a:r>
            <a:r>
              <a:rPr lang="sk-SK" altLang="sk-SK" sz="2200" b="1" dirty="0">
                <a:latin typeface="Arial Narrow" panose="020B0606020202030204" pitchFamily="34" charset="0"/>
              </a:rPr>
              <a:t>cesty</a:t>
            </a:r>
            <a:r>
              <a:rPr lang="sk-SK" altLang="sk-SK" sz="2200" dirty="0">
                <a:latin typeface="Arial Narrow" panose="020B0606020202030204" pitchFamily="34" charset="0"/>
              </a:rPr>
              <a:t>, ich zvyšky aj dnes dosvedčujú ich vysokú úroveň</a:t>
            </a:r>
          </a:p>
          <a:p>
            <a:pPr eaLnBrk="1" hangingPunct="1"/>
            <a:r>
              <a:rPr lang="en-GB" altLang="sk-SK" sz="2200" dirty="0">
                <a:latin typeface="Arial Narrow" panose="020B0606020202030204" pitchFamily="34" charset="0"/>
              </a:rPr>
              <a:t>v </a:t>
            </a:r>
            <a:r>
              <a:rPr lang="en-GB" altLang="sk-SK" sz="2200" dirty="0" err="1">
                <a:latin typeface="Arial Narrow" panose="020B0606020202030204" pitchFamily="34" charset="0"/>
              </a:rPr>
              <a:t>ríši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Inkov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b="1" dirty="0">
                <a:latin typeface="Arial Narrow" panose="020B0606020202030204" pitchFamily="34" charset="0"/>
              </a:rPr>
              <a:t>nepoznali písmo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najznámejšia pamiatka: </a:t>
            </a:r>
            <a:r>
              <a:rPr lang="sk-SK" altLang="sk-SK" sz="2200" b="1" dirty="0">
                <a:latin typeface="Arial Narrow" panose="020B0606020202030204" pitchFamily="34" charset="0"/>
              </a:rPr>
              <a:t>Machu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Picchu</a:t>
            </a:r>
            <a:r>
              <a:rPr lang="sk-SK" altLang="sk-SK" sz="2200" dirty="0">
                <a:latin typeface="Arial Narrow" panose="020B0606020202030204" pitchFamily="34" charset="0"/>
              </a:rPr>
              <a:t> – dodnes </a:t>
            </a:r>
            <a:r>
              <a:rPr lang="en-GB" altLang="sk-SK" sz="2200" dirty="0" err="1">
                <a:latin typeface="Arial Narrow" panose="020B0606020202030204" pitchFamily="34" charset="0"/>
              </a:rPr>
              <a:t>nie</a:t>
            </a:r>
            <a:r>
              <a:rPr lang="en-GB" altLang="sk-SK" sz="2200" dirty="0">
                <a:latin typeface="Arial Narrow" panose="020B0606020202030204" pitchFamily="34" charset="0"/>
              </a:rPr>
              <a:t> je </a:t>
            </a:r>
            <a:r>
              <a:rPr lang="en-GB" altLang="sk-SK" sz="2200" dirty="0" err="1">
                <a:latin typeface="Arial Narrow" panose="020B0606020202030204" pitchFamily="34" charset="0"/>
              </a:rPr>
              <a:t>zrejmé</a:t>
            </a:r>
            <a:r>
              <a:rPr lang="en-GB" altLang="sk-SK" sz="2200" dirty="0">
                <a:latin typeface="Arial Narrow" panose="020B0606020202030204" pitchFamily="34" charset="0"/>
              </a:rPr>
              <a:t>, </a:t>
            </a:r>
            <a:r>
              <a:rPr lang="sk-SK" altLang="sk-SK" sz="2200" dirty="0">
                <a:latin typeface="Arial Narrow" panose="020B0606020202030204" pitchFamily="34" charset="0"/>
              </a:rPr>
              <a:t>akú funkciu malo mesto</a:t>
            </a:r>
          </a:p>
          <a:p>
            <a:pPr eaLnBrk="1" hangingPunct="1"/>
            <a:r>
              <a:rPr lang="sk-SK" altLang="sk-SK" sz="22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hlinkClick r:id="rId3"/>
              </a:rPr>
              <a:t>Ollantaytambo</a:t>
            </a:r>
            <a:r>
              <a:rPr lang="sk-SK" altLang="sk-SK" sz="22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asi 70 km </a:t>
            </a:r>
            <a:r>
              <a:rPr lang="en-GB" altLang="sk-SK" sz="22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SZ </a:t>
            </a:r>
            <a:r>
              <a:rPr lang="sk-SK" altLang="sk-SK" sz="22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od </a:t>
            </a:r>
            <a:r>
              <a:rPr lang="sk-SK" altLang="sk-SK" sz="2200" i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Cusca</a:t>
            </a:r>
            <a:r>
              <a:rPr lang="sk-SK" altLang="sk-SK" sz="22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je jediné dodnes obývané inkské mesto</a:t>
            </a:r>
          </a:p>
          <a:p>
            <a:pPr lvl="1" eaLnBrk="1" hangingPunct="1"/>
            <a:r>
              <a:rPr lang="sk-SK" altLang="sk-SK" sz="18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skôr turistická atrakcia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8" y="1"/>
            <a:ext cx="441724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440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962400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Príchod Európanov do Ameriky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dirty="0">
                <a:latin typeface="Arial Narrow" panose="020B0606020202030204" pitchFamily="34" charset="0"/>
              </a:rPr>
              <a:t> Stret civilizácií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dirty="0">
                <a:latin typeface="Arial Narrow" panose="020B0606020202030204" pitchFamily="34" charset="0"/>
              </a:rPr>
              <a:t> Vikingovia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dirty="0">
                <a:latin typeface="Arial Narrow" panose="020B0606020202030204" pitchFamily="34" charset="0"/>
              </a:rPr>
              <a:t> Čínski objavitelia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dirty="0">
                <a:latin typeface="Arial Narrow" panose="020B0606020202030204" pitchFamily="34" charset="0"/>
              </a:rPr>
              <a:t> Krištof Kolumbus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3813"/>
            <a:ext cx="8763000" cy="6427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 b="1" dirty="0">
                <a:latin typeface="Arial Narrow" panose="020B0606020202030204" pitchFamily="34" charset="0"/>
              </a:rPr>
              <a:t>* priemerný rozsah kvartérneho zaľadnenia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Stret civilizácií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500" dirty="0">
                <a:solidFill>
                  <a:schemeClr val="bg2"/>
                </a:solidFill>
                <a:latin typeface="Arial Narrow" panose="020B0606020202030204" pitchFamily="34" charset="0"/>
              </a:rPr>
              <a:t>k prvému stretnutiu Starého a Nového sveta došlo dávno pred Kolumbom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500" dirty="0">
                <a:solidFill>
                  <a:schemeClr val="bg2"/>
                </a:solidFill>
                <a:latin typeface="Arial Narrow" panose="020B0606020202030204" pitchFamily="34" charset="0"/>
              </a:rPr>
              <a:t>je pravdepodobné, že prvý krok urobili </a:t>
            </a:r>
            <a:r>
              <a:rPr lang="en-GB" altLang="sk-SK" sz="25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Ameri</a:t>
            </a:r>
            <a:r>
              <a:rPr lang="sk-SK" altLang="sk-SK" sz="2500" dirty="0" err="1">
                <a:solidFill>
                  <a:schemeClr val="bg2"/>
                </a:solidFill>
                <a:latin typeface="Arial Narrow" panose="020B0606020202030204" pitchFamily="34" charset="0"/>
              </a:rPr>
              <a:t>ndiáni</a:t>
            </a:r>
            <a:r>
              <a:rPr lang="sk-SK" altLang="sk-SK" sz="2500" dirty="0">
                <a:solidFill>
                  <a:schemeClr val="bg2"/>
                </a:solidFill>
                <a:latin typeface="Arial Narrow" panose="020B0606020202030204" pitchFamily="34" charset="0"/>
              </a:rPr>
              <a:t> k </a:t>
            </a:r>
            <a:r>
              <a:rPr lang="en-GB" altLang="sk-SK" sz="2500" dirty="0" err="1">
                <a:solidFill>
                  <a:schemeClr val="bg2"/>
                </a:solidFill>
                <a:latin typeface="Arial Narrow" panose="020B0606020202030204" pitchFamily="34" charset="0"/>
              </a:rPr>
              <a:t>Európanom</a:t>
            </a:r>
            <a:endParaRPr lang="sk-SK" altLang="sk-SK" sz="25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v </a:t>
            </a:r>
            <a:r>
              <a:rPr lang="sk-SK" altLang="sk-SK" sz="2500" b="1" i="1" dirty="0">
                <a:solidFill>
                  <a:schemeClr val="bg2"/>
                </a:solidFill>
                <a:latin typeface="Arial Narrow" panose="020B0606020202030204" pitchFamily="34" charset="0"/>
              </a:rPr>
              <a:t>roku 62 p</a:t>
            </a:r>
            <a:r>
              <a:rPr lang="en-GB" altLang="sk-SK" sz="2500" b="1" i="1" dirty="0">
                <a:solidFill>
                  <a:schemeClr val="bg2"/>
                </a:solidFill>
                <a:latin typeface="Arial Narrow" panose="020B0606020202030204" pitchFamily="34" charset="0"/>
              </a:rPr>
              <a:t>. n. l.</a:t>
            </a: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, na pobreží vtedajšej </a:t>
            </a:r>
            <a:r>
              <a:rPr lang="sk-SK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Germánie</a:t>
            </a: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 neďaleko ústia Labe vyvrhlo more na breh loď čudného tvaru osadenú ľuďmi hovoriacimi vtedy úplne neznámym jazykom a čudne oblečených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neznámi cudzinci pohybmi naznačovali, že boli do </a:t>
            </a:r>
            <a:r>
              <a:rPr lang="sk-SK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Germánie</a:t>
            </a: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 zahnaní za búrky z druhého brehu mora!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boli to zrejme </a:t>
            </a:r>
            <a:r>
              <a:rPr lang="en-GB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Ameri</a:t>
            </a:r>
            <a:r>
              <a:rPr lang="sk-SK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ndiáni</a:t>
            </a:r>
            <a:endParaRPr lang="en-GB" altLang="sk-SK" sz="2500" i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o </a:t>
            </a:r>
            <a:r>
              <a:rPr lang="en-GB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uvedených</a:t>
            </a:r>
            <a:r>
              <a:rPr lang="en-GB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udalostiach</a:t>
            </a:r>
            <a:r>
              <a:rPr lang="en-GB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sú</a:t>
            </a:r>
            <a:r>
              <a:rPr lang="en-GB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500" i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zmienky</a:t>
            </a:r>
            <a:r>
              <a:rPr lang="en-GB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500" i="1" dirty="0">
                <a:solidFill>
                  <a:schemeClr val="bg2"/>
                </a:solidFill>
                <a:latin typeface="Arial Narrow" panose="020B0606020202030204" pitchFamily="34" charset="0"/>
              </a:rPr>
              <a:t>v rímskej literatúre</a:t>
            </a:r>
            <a:r>
              <a:rPr lang="sk-SK" altLang="sk-SK" sz="25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Vikingovia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4987925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pravdepodobne prvým Európanom na pôde Amerického kontinentu bol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viking</a:t>
            </a:r>
            <a:r>
              <a:rPr lang="sk-SK" altLang="sk-SK" sz="2600" b="1" dirty="0">
                <a:latin typeface="Arial Narrow" panose="020B0606020202030204" pitchFamily="34" charset="0"/>
              </a:rPr>
              <a:t>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Leif</a:t>
            </a:r>
            <a:r>
              <a:rPr lang="sk-SK" altLang="sk-SK" sz="2600" b="1" dirty="0">
                <a:latin typeface="Arial Narrow" panose="020B0606020202030204" pitchFamily="34" charset="0"/>
              </a:rPr>
              <a:t>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Eriksson</a:t>
            </a:r>
            <a:endParaRPr lang="sk-SK" altLang="sk-SK" sz="2600" b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v oblasti Newfoundlandu založil </a:t>
            </a:r>
            <a:r>
              <a:rPr lang="sk-SK" altLang="sk-SK" sz="2200" dirty="0" err="1">
                <a:latin typeface="Arial Narrow" panose="020B0606020202030204" pitchFamily="34" charset="0"/>
              </a:rPr>
              <a:t>vikingskú</a:t>
            </a:r>
            <a:r>
              <a:rPr lang="sk-SK" altLang="sk-SK" sz="2200" dirty="0">
                <a:latin typeface="Arial Narrow" panose="020B0606020202030204" pitchFamily="34" charset="0"/>
              </a:rPr>
              <a:t> osadu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tento počin nemal výrazný vplyv na pôvodné obyvateľstvo Ameriky </a:t>
            </a:r>
          </a:p>
          <a:p>
            <a:pPr lvl="2" eaLnBrk="1" hangingPunct="1"/>
            <a:r>
              <a:rPr lang="sk-SK" altLang="sk-SK" sz="1800" dirty="0" err="1">
                <a:solidFill>
                  <a:schemeClr val="bg2"/>
                </a:solidFill>
                <a:latin typeface="Arial Narrow" panose="020B0606020202030204" pitchFamily="34" charset="0"/>
              </a:rPr>
              <a:t>Bjorn</a:t>
            </a:r>
            <a:r>
              <a:rPr lang="sk-SK" altLang="sk-SK" sz="18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solidFill>
                  <a:schemeClr val="bg2"/>
                </a:solidFill>
                <a:latin typeface="Arial Narrow" panose="020B0606020202030204" pitchFamily="34" charset="0"/>
              </a:rPr>
              <a:t>Herjolfsson</a:t>
            </a:r>
            <a:r>
              <a:rPr lang="sk-SK" altLang="sk-SK" sz="1800" dirty="0">
                <a:solidFill>
                  <a:schemeClr val="bg2"/>
                </a:solidFill>
                <a:latin typeface="Arial Narrow" panose="020B0606020202030204" pitchFamily="34" charset="0"/>
              </a:rPr>
              <a:t> – ako prvý Európan – uvidel Ameriku už roku 986, ale nevkročil na jej pôdu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osídliť novú krajinu vyplával s 35 mužmi roku 1000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narazil na územie dnešnej Baffinovej zeme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potom sa vydal na juh, kde sa stretol aj s pôvodnými obyvateľmi 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čoskoro sa vrátil do Grónska, aby zomrel vo svojej vlasti. Jeho opustený dom využívali ďalšie výpravy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ich rozsah nie je známy, z globálneho hľadiska ale nemali význam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/>
              <a:t>Č</a:t>
            </a:r>
            <a:r>
              <a:rPr lang="sk-SK" altLang="sk-SK"/>
              <a:t>ínski objavitelia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spcAft>
                <a:spcPct val="25000"/>
              </a:spcAft>
            </a:pP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je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pravdepodobné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že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územie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Ameriky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objavili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pred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Európanmi</a:t>
            </a:r>
            <a:r>
              <a:rPr lang="en-GB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Číňania</a:t>
            </a:r>
            <a:endParaRPr lang="sk-SK" altLang="sk-SK" sz="24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v roku 2002 vydal dôstojník Britského kráľovského námorníctva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Gavin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Menzies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knihu „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1421: Rok, keď Čína objavila svet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“</a:t>
            </a:r>
          </a:p>
          <a:p>
            <a:pPr eaLnBrk="1" hangingPunct="1">
              <a:spcAft>
                <a:spcPct val="25000"/>
              </a:spcAft>
            </a:pP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podľa nej sa mal v tomto čase na brehu Ameriky vylodil </a:t>
            </a:r>
            <a:r>
              <a:rPr lang="sk-SK" altLang="sk-SK" sz="24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Čeng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 He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, služobník dynastie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Ming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Aft>
                <a:spcPct val="25000"/>
              </a:spcAft>
            </a:pP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za 28 rokov, čo bol námorníkom, zanechal užitočné mapy s hranicami svetadielov, hôr, riekami a mestami</a:t>
            </a:r>
          </a:p>
          <a:p>
            <a:pPr eaLnBrk="1" hangingPunct="1">
              <a:spcAft>
                <a:spcPct val="25000"/>
              </a:spcAft>
            </a:pP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bol to pravdepodobne on, kto 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zakreslil hranice Ameriky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a sú dosť podobné skutočným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Krištof Kolumbus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4987925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100" dirty="0">
                <a:latin typeface="Arial Narrow" panose="020B0606020202030204" pitchFamily="34" charset="0"/>
              </a:rPr>
              <a:t>taliansky moreplavec </a:t>
            </a:r>
            <a:r>
              <a:rPr lang="sk-SK" altLang="sk-SK" sz="2100" b="1" dirty="0">
                <a:latin typeface="Arial Narrow" panose="020B0606020202030204" pitchFamily="34" charset="0"/>
              </a:rPr>
              <a:t>Krištof Kolumbus</a:t>
            </a:r>
            <a:r>
              <a:rPr lang="sk-SK" altLang="sk-SK" sz="2100" dirty="0">
                <a:latin typeface="Arial Narrow" panose="020B0606020202030204" pitchFamily="34" charset="0"/>
              </a:rPr>
              <a:t> chcel nájsť cestu do Indie cez </a:t>
            </a:r>
            <a:r>
              <a:rPr lang="sk-SK" altLang="sk-SK" sz="2100" dirty="0" err="1">
                <a:latin typeface="Arial Narrow" panose="020B0606020202030204" pitchFamily="34" charset="0"/>
              </a:rPr>
              <a:t>Atalntik</a:t>
            </a:r>
            <a:r>
              <a:rPr lang="sk-SK" altLang="sk-SK" sz="2100" dirty="0">
                <a:latin typeface="Arial Narrow" panose="020B0606020202030204" pitchFamily="34" charset="0"/>
              </a:rPr>
              <a:t>, pričom sa spoliehal na </a:t>
            </a:r>
            <a:r>
              <a:rPr lang="sk-SK" altLang="sk-SK" sz="2100" dirty="0" err="1">
                <a:latin typeface="Arial Narrow" panose="020B0606020202030204" pitchFamily="34" charset="0"/>
              </a:rPr>
              <a:t>Kopernikovu</a:t>
            </a:r>
            <a:r>
              <a:rPr lang="sk-SK" altLang="sk-SK" sz="2100" dirty="0">
                <a:latin typeface="Arial Narrow" panose="020B0606020202030204" pitchFamily="34" charset="0"/>
              </a:rPr>
              <a:t> teóriu, že Zem je guľatá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na portugalskom dvore požiadal o pokus dostať sa do Indie cez Atlantik, avšak neuspel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vydal sa teda zo Španielska, ktoré sa snažilo dobehnúť portugalské námorné úspechy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b="1" dirty="0">
                <a:latin typeface="Arial Narrow" panose="020B0606020202030204" pitchFamily="34" charset="0"/>
              </a:rPr>
              <a:t>3. augusta 1492</a:t>
            </a:r>
            <a:r>
              <a:rPr lang="sk-SK" altLang="sk-SK" sz="2000" dirty="0">
                <a:latin typeface="Arial Narrow" panose="020B0606020202030204" pitchFamily="34" charset="0"/>
              </a:rPr>
              <a:t> sa vydal s tromi loďami Santa </a:t>
            </a:r>
            <a:r>
              <a:rPr lang="sk-SK" altLang="sk-SK" sz="2000" dirty="0" err="1">
                <a:latin typeface="Arial Narrow" panose="020B0606020202030204" pitchFamily="34" charset="0"/>
              </a:rPr>
              <a:t>Maria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Niňa</a:t>
            </a:r>
            <a:r>
              <a:rPr lang="sk-SK" altLang="sk-SK" sz="2000" dirty="0">
                <a:latin typeface="Arial Narrow" panose="020B0606020202030204" pitchFamily="34" charset="0"/>
              </a:rPr>
              <a:t> a </a:t>
            </a:r>
            <a:r>
              <a:rPr lang="sk-SK" altLang="sk-SK" sz="2000" dirty="0" err="1">
                <a:latin typeface="Arial Narrow" panose="020B0606020202030204" pitchFamily="34" charset="0"/>
              </a:rPr>
              <a:t>Pinta</a:t>
            </a:r>
            <a:r>
              <a:rPr lang="sk-SK" altLang="sk-SK" sz="2000" dirty="0">
                <a:latin typeface="Arial Narrow" panose="020B0606020202030204" pitchFamily="34" charset="0"/>
              </a:rPr>
              <a:t> objaviť západnú cestu do Indie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b="1" dirty="0">
                <a:latin typeface="Arial Narrow" panose="020B0606020202030204" pitchFamily="34" charset="0"/>
              </a:rPr>
              <a:t>12. októbra</a:t>
            </a:r>
            <a:r>
              <a:rPr lang="sk-SK" altLang="sk-SK" sz="2000" dirty="0">
                <a:latin typeface="Arial Narrow" panose="020B0606020202030204" pitchFamily="34" charset="0"/>
              </a:rPr>
              <a:t> sa dostal na ostrov San Salvador, odkiaľ pokračoval na Antily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marL="447675" lvl="2" indent="-265113" eaLnBrk="1" hangingPunct="1">
              <a:lnSpc>
                <a:spcPct val="95000"/>
              </a:lnSpc>
              <a:spcBef>
                <a:spcPts val="800"/>
              </a:spcBef>
            </a:pPr>
            <a:r>
              <a:rPr lang="en-GB" altLang="sk-SK" sz="1600" dirty="0">
                <a:latin typeface="Arial Narrow" panose="020B0606020202030204" pitchFamily="34" charset="0"/>
              </a:rPr>
              <a:t>t</a:t>
            </a:r>
            <a:r>
              <a:rPr lang="sk-SK" altLang="sk-SK" sz="1600" dirty="0">
                <a:latin typeface="Arial Narrow" panose="020B0606020202030204" pitchFamily="34" charset="0"/>
              </a:rPr>
              <a:t>ento dátum sa dnes považuje za deň objavenia Ameriky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15. marca 1493 sa Kolumbus s posádkou vrátil do Španielska a až do konca svojho života si myslel, že sa dostal do Indie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taliansky moreplavec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Amerigo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Vespucci</a:t>
            </a:r>
            <a:r>
              <a:rPr lang="sk-SK" altLang="sk-SK" sz="2000" dirty="0">
                <a:latin typeface="Arial Narrow" panose="020B0606020202030204" pitchFamily="34" charset="0"/>
              </a:rPr>
              <a:t> si však ako prvý uvedomil, že Kolumbus objavil nový kontinent, vďaka čomu bola </a:t>
            </a:r>
            <a:r>
              <a:rPr lang="sk-SK" altLang="sk-SK" sz="2000" b="1" dirty="0">
                <a:latin typeface="Arial Narrow" panose="020B0606020202030204" pitchFamily="34" charset="0"/>
              </a:rPr>
              <a:t>Amerika </a:t>
            </a:r>
            <a:r>
              <a:rPr lang="sk-SK" altLang="sk-SK" sz="2000" dirty="0">
                <a:latin typeface="Arial Narrow" panose="020B0606020202030204" pitchFamily="34" charset="0"/>
              </a:rPr>
              <a:t>pomenovaná podľa jeho mena</a:t>
            </a:r>
          </a:p>
          <a:p>
            <a:pPr marL="447675" lvl="1" indent="-265113" eaLnBrk="1" hangingPunct="1">
              <a:lnSpc>
                <a:spcPct val="95000"/>
              </a:lnSpc>
              <a:spcBef>
                <a:spcPts val="1200"/>
              </a:spcBef>
            </a:pPr>
            <a:r>
              <a:rPr lang="sk-SK" altLang="sk-SK" sz="2000" spc="-40" dirty="0">
                <a:latin typeface="Arial Narrow" panose="020B0606020202030204" pitchFamily="34" charset="0"/>
              </a:rPr>
              <a:t>následne </a:t>
            </a:r>
            <a:r>
              <a:rPr lang="sk-SK" altLang="sk-SK" sz="2000" b="1" spc="-40" dirty="0">
                <a:latin typeface="Arial Narrow" panose="020B0606020202030204" pitchFamily="34" charset="0"/>
              </a:rPr>
              <a:t>Španielsko začalo dobývať Ameriku</a:t>
            </a:r>
            <a:r>
              <a:rPr lang="sk-SK" altLang="sk-SK" sz="2000" spc="-40" dirty="0">
                <a:latin typeface="Arial Narrow" panose="020B0606020202030204" pitchFamily="34" charset="0"/>
              </a:rPr>
              <a:t>, kde našli veľké náleziská zlata či drahokamov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Portugalsko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763000" cy="4724400"/>
          </a:xfrm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o neznámu pevninu prejavilo vzápätí záujem aj Portugalsko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aj jeho prvý kontakt s Amerikou však bol viac menej náhodný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výprava do Indie klasickou cestou okolo Afriky, ktorú viedol </a:t>
            </a:r>
            <a:r>
              <a:rPr lang="sk-SK" altLang="sk-SK" sz="2400" b="1" dirty="0">
                <a:latin typeface="Arial Narrow" panose="020B0606020202030204" pitchFamily="34" charset="0"/>
              </a:rPr>
              <a:t>Pedro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Alvares</a:t>
            </a:r>
            <a:r>
              <a:rPr lang="sk-SK" altLang="sk-SK" sz="2400" b="1" dirty="0">
                <a:latin typeface="Arial Narrow" panose="020B0606020202030204" pitchFamily="34" charset="0"/>
              </a:rPr>
              <a:t> Cabral</a:t>
            </a:r>
            <a:r>
              <a:rPr lang="sk-SK" altLang="sk-SK" sz="2400" dirty="0">
                <a:latin typeface="Arial Narrow" panose="020B0606020202030204" pitchFamily="34" charset="0"/>
              </a:rPr>
              <a:t>, pristála 22. 4. 1500 </a:t>
            </a:r>
            <a:r>
              <a:rPr lang="sk-SK" altLang="sk-SK" sz="2400" b="1" dirty="0">
                <a:latin typeface="Arial Narrow" panose="020B0606020202030204" pitchFamily="34" charset="0"/>
              </a:rPr>
              <a:t>pri pobreží Brazílie</a:t>
            </a:r>
            <a:r>
              <a:rPr lang="sk-SK" altLang="sk-SK" sz="2400" dirty="0">
                <a:latin typeface="Arial Narrow" panose="020B0606020202030204" pitchFamily="34" charset="0"/>
              </a:rPr>
              <a:t> a položila tam základy budúcej portugalskej Južnej Ameriky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Cabral predpokladal, že objavil neznámy ostrov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dôkaz, že bol objavený nový kontinent, podal až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Vasco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Núñez</a:t>
            </a:r>
            <a:r>
              <a:rPr lang="sk-SK" altLang="sk-SK" sz="2400" b="1" dirty="0">
                <a:latin typeface="Arial Narrow" panose="020B0606020202030204" pitchFamily="34" charset="0"/>
              </a:rPr>
              <a:t> de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Balboa</a:t>
            </a:r>
            <a:r>
              <a:rPr lang="sk-SK" altLang="sk-SK" sz="2400" dirty="0">
                <a:latin typeface="Arial Narrow" panose="020B0606020202030204" pitchFamily="34" charset="0"/>
              </a:rPr>
              <a:t>, ktorému sa podarilo v roku 1513 prejsť </a:t>
            </a:r>
            <a:r>
              <a:rPr lang="sk-SK" altLang="sk-SK" sz="2400" b="1" dirty="0">
                <a:latin typeface="Arial Narrow" panose="020B0606020202030204" pitchFamily="34" charset="0"/>
              </a:rPr>
              <a:t>Panamskou šijou</a:t>
            </a:r>
            <a:r>
              <a:rPr lang="sk-SK" altLang="sk-SK" sz="2400" dirty="0">
                <a:latin typeface="Arial Narrow" panose="020B0606020202030204" pitchFamily="34" charset="0"/>
              </a:rPr>
              <a:t> a objaviť Tichý oceán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Dobývanie Ameriky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sz="2400" dirty="0">
                <a:latin typeface="Arial Narrow" panose="020B0606020202030204" pitchFamily="34" charset="0"/>
              </a:rPr>
              <a:t> Španieli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sz="2400" dirty="0">
                <a:latin typeface="Arial Narrow" panose="020B0606020202030204" pitchFamily="34" charset="0"/>
              </a:rPr>
              <a:t> Portugalci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sz="2400" dirty="0">
                <a:latin typeface="Arial Narrow" panose="020B0606020202030204" pitchFamily="34" charset="0"/>
              </a:rPr>
              <a:t> Briti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sz="2400" dirty="0">
                <a:latin typeface="Arial Narrow" panose="020B0606020202030204" pitchFamily="34" charset="0"/>
              </a:rPr>
              <a:t> Francúzi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sk-SK" altLang="sk-SK" sz="2400" dirty="0">
                <a:latin typeface="Arial Narrow" panose="020B0606020202030204" pitchFamily="34" charset="0"/>
              </a:rPr>
              <a:t> Holanďania...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5826125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spcAft>
                <a:spcPct val="35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nasledovníci Krištofa Kolumba, na rozdiel od Vikingov, nehľadali nové územia, kde by žili, ale zlato, drahokamy, iné suroviny a otrokov</a:t>
            </a:r>
          </a:p>
          <a:p>
            <a:pPr eaLnBrk="1" hangingPunct="1">
              <a:spcBef>
                <a:spcPct val="35000"/>
              </a:spcBef>
              <a:spcAft>
                <a:spcPct val="35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po necelých 30 rokoch od „objavenia Ameriky“ bola bojovníkmi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Hernanda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Cortésa</a:t>
            </a:r>
            <a:r>
              <a:rPr lang="sk-SK" altLang="sk-SK" sz="2400" dirty="0">
                <a:latin typeface="Arial Narrow" panose="020B0606020202030204" pitchFamily="34" charset="0"/>
              </a:rPr>
              <a:t> dobytá ríša </a:t>
            </a:r>
            <a:r>
              <a:rPr lang="sk-SK" altLang="sk-SK" sz="2400" b="1" dirty="0">
                <a:latin typeface="Arial Narrow" panose="020B0606020202030204" pitchFamily="34" charset="0"/>
              </a:rPr>
              <a:t>Aztékov </a:t>
            </a:r>
            <a:r>
              <a:rPr lang="sk-SK" altLang="sk-SK" sz="2400" dirty="0">
                <a:latin typeface="Arial Narrow" panose="020B0606020202030204" pitchFamily="34" charset="0"/>
              </a:rPr>
              <a:t>(1521)</a:t>
            </a:r>
          </a:p>
          <a:p>
            <a:pPr eaLnBrk="1" hangingPunct="1">
              <a:spcBef>
                <a:spcPct val="35000"/>
              </a:spcBef>
              <a:spcAft>
                <a:spcPct val="35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po 40 rokoch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Francisko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Pizzaro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so 178 mužmi prepadol </a:t>
            </a:r>
            <a:r>
              <a:rPr lang="sk-SK" altLang="sk-SK" sz="2400" b="1" dirty="0">
                <a:latin typeface="Arial Narrow" panose="020B0606020202030204" pitchFamily="34" charset="0"/>
              </a:rPr>
              <a:t>ríšu Inkov a pripojil ju k Španielskej korune </a:t>
            </a:r>
            <a:r>
              <a:rPr lang="sk-SK" altLang="sk-SK" sz="2400" dirty="0">
                <a:latin typeface="Arial Narrow" panose="020B0606020202030204" pitchFamily="34" charset="0"/>
              </a:rPr>
              <a:t>(1533 – dobytie Cuzca)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186142"/>
            <a:ext cx="5867400" cy="367185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 sz="3800" dirty="0">
                <a:latin typeface="Arial" panose="020B0604020202020204" pitchFamily="34" charset="0"/>
              </a:rPr>
              <a:t>Pápežská bula </a:t>
            </a:r>
            <a:r>
              <a:rPr lang="sk-SK" altLang="sk-SK" sz="3800" dirty="0" err="1">
                <a:latin typeface="Arial" panose="020B0604020202020204" pitchFamily="34" charset="0"/>
              </a:rPr>
              <a:t>Inter</a:t>
            </a:r>
            <a:r>
              <a:rPr lang="sk-SK" altLang="sk-SK" sz="3800" dirty="0">
                <a:latin typeface="Arial" panose="020B0604020202020204" pitchFamily="34" charset="0"/>
              </a:rPr>
              <a:t> </a:t>
            </a:r>
            <a:r>
              <a:rPr lang="sk-SK" altLang="sk-SK" sz="3800" dirty="0" err="1">
                <a:latin typeface="Arial" panose="020B0604020202020204" pitchFamily="34" charset="0"/>
              </a:rPr>
              <a:t>Caetera</a:t>
            </a:r>
            <a:r>
              <a:rPr lang="sk-SK" altLang="sk-SK" sz="3800" dirty="0">
                <a:latin typeface="Arial" panose="020B0604020202020204" pitchFamily="34" charset="0"/>
              </a:rPr>
              <a:t> (1493)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5943600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763000" cy="3048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pápež Alexander VI. vydáva bulu, ktorá na základe nových objavov na západnej pologuli rozdeľuje svet medzi Španielsko a Portugalsko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novoobjavené územia na západ od poludníka </a:t>
            </a:r>
            <a:r>
              <a:rPr lang="sk-SK" altLang="sk-SK" sz="2000" b="1" dirty="0">
                <a:latin typeface="Arial Narrow" panose="020B0606020202030204" pitchFamily="34" charset="0"/>
              </a:rPr>
              <a:t>38° z. g. d. </a:t>
            </a:r>
            <a:r>
              <a:rPr lang="sk-SK" altLang="sk-SK" sz="2000" dirty="0">
                <a:latin typeface="Arial Narrow" panose="020B0606020202030204" pitchFamily="34" charset="0"/>
              </a:rPr>
              <a:t>a na juh od Azor a Kapverd patria </a:t>
            </a:r>
            <a:r>
              <a:rPr lang="sk-SK" altLang="sk-SK" sz="2000" b="1" dirty="0">
                <a:latin typeface="Arial Narrow" panose="020B0606020202030204" pitchFamily="34" charset="0"/>
              </a:rPr>
              <a:t>Španielsku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územia na východ od poludníka 38° z. g. d. </a:t>
            </a:r>
            <a:r>
              <a:rPr lang="sk-SK" altLang="sk-SK" sz="2000" b="1" dirty="0">
                <a:latin typeface="Arial Narrow" panose="020B0606020202030204" pitchFamily="34" charset="0"/>
              </a:rPr>
              <a:t>Portugalsku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zároveň v nej povoľuje kastílskej korune právo vyberať a posielať do Ameriky misionárov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o rok neskôr bola hranica upravená </a:t>
            </a:r>
            <a:r>
              <a:rPr lang="sk-SK" altLang="sk-SK" sz="2000" b="1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zmluvou z </a:t>
            </a:r>
            <a:r>
              <a:rPr lang="sk-SK" altLang="sk-SK" sz="2000" b="1" u="sng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Tordesillas</a:t>
            </a:r>
            <a:r>
              <a:rPr lang="en-GB" altLang="sk-SK" sz="2000" b="1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n</a:t>
            </a:r>
            <a:r>
              <a:rPr lang="en-GB" altLang="sk-SK" sz="2000" dirty="0">
                <a:latin typeface="Arial Narrow" panose="020B0606020202030204" pitchFamily="34" charset="0"/>
              </a:rPr>
              <a:t>a 46° z. g. d.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000" b="1" u="sng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bula aj zmluvy boli pôvodne definované na základe vzdialenosti od Kapverd, nie podľa zemepisnej dĺžky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r="38409"/>
          <a:stretch/>
        </p:blipFill>
        <p:spPr>
          <a:xfrm>
            <a:off x="457201" y="549275"/>
            <a:ext cx="8305800" cy="5919729"/>
          </a:xfrm>
          <a:prstGeom prst="rect">
            <a:avLst/>
          </a:prstGeom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457200" y="228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/>
              <a:t>Začiatok kolonializácie Ameriky</a:t>
            </a:r>
          </a:p>
        </p:txBody>
      </p:sp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0" y="61722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/>
              <a:t>- dobývanie pôvodných civilzácií, zakladanie osád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thumb/9/90/Colonisation_1550.png/1024px-Colonisation_155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6"/>
          <a:stretch/>
        </p:blipFill>
        <p:spPr bwMode="auto">
          <a:xfrm>
            <a:off x="31751" y="104775"/>
            <a:ext cx="88074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81000"/>
            <a:ext cx="8534400" cy="5749925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aj vo vrcholnom štádiu poslednej doby ľadovej (asi pred 15 000 r.) bol prieliv zaľadnený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"/>
          <a:stretch/>
        </p:blipFill>
        <p:spPr bwMode="auto">
          <a:xfrm>
            <a:off x="-17463" y="152400"/>
            <a:ext cx="90090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Sedemročná vojna (1756 – 1763)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500" spc="-20" dirty="0">
                <a:latin typeface="Arial Narrow" panose="020B0606020202030204" pitchFamily="34" charset="0"/>
              </a:rPr>
              <a:t>kvôli priestorovému rozsahu ju W. </a:t>
            </a:r>
            <a:r>
              <a:rPr lang="sk-SK" altLang="sk-SK" sz="2500" spc="-20" dirty="0" err="1">
                <a:latin typeface="Arial Narrow" panose="020B0606020202030204" pitchFamily="34" charset="0"/>
              </a:rPr>
              <a:t>Churchill</a:t>
            </a:r>
            <a:r>
              <a:rPr lang="sk-SK" altLang="sk-SK" sz="2500" spc="-20" dirty="0">
                <a:latin typeface="Arial Narrow" panose="020B0606020202030204" pitchFamily="34" charset="0"/>
              </a:rPr>
              <a:t> označuje za 1. svetovú vojnu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bojovalo sa v Európe, Amerike i Ázii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500" dirty="0">
                <a:latin typeface="Arial Narrow" panose="020B0606020202030204" pitchFamily="34" charset="0"/>
              </a:rPr>
              <a:t>Proti sebe stáli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b="1" dirty="0">
                <a:latin typeface="Arial Narrow" panose="020B0606020202030204" pitchFamily="34" charset="0"/>
              </a:rPr>
              <a:t>Spojené kráľovstvo (aj kolónie)</a:t>
            </a:r>
            <a:r>
              <a:rPr lang="sk-SK" altLang="sk-SK" sz="2100" dirty="0">
                <a:latin typeface="Arial Narrow" panose="020B0606020202030204" pitchFamily="34" charset="0"/>
              </a:rPr>
              <a:t>, Prusko, </a:t>
            </a:r>
            <a:r>
              <a:rPr lang="sk-SK" altLang="sk-SK" sz="2100" dirty="0" err="1">
                <a:latin typeface="Arial Narrow" panose="020B0606020202030204" pitchFamily="34" charset="0"/>
              </a:rPr>
              <a:t>Hanover</a:t>
            </a:r>
            <a:r>
              <a:rPr lang="sk-SK" altLang="sk-SK" sz="2100" dirty="0">
                <a:latin typeface="Arial Narrow" panose="020B0606020202030204" pitchFamily="34" charset="0"/>
              </a:rPr>
              <a:t>, neskôr do konfliktu vtiahnuté </a:t>
            </a:r>
            <a:r>
              <a:rPr lang="sk-SK" altLang="sk-SK" sz="2100" b="1" dirty="0">
                <a:latin typeface="Arial Narrow" panose="020B0606020202030204" pitchFamily="34" charset="0"/>
              </a:rPr>
              <a:t>Portugalsko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b="1" dirty="0">
                <a:latin typeface="Arial Narrow" panose="020B0606020202030204" pitchFamily="34" charset="0"/>
              </a:rPr>
              <a:t>Francúzsko (aj kolónie)</a:t>
            </a:r>
            <a:r>
              <a:rPr lang="sk-SK" altLang="sk-SK" sz="2100" dirty="0">
                <a:latin typeface="Arial Narrow" panose="020B0606020202030204" pitchFamily="34" charset="0"/>
              </a:rPr>
              <a:t>, Rakúsko, </a:t>
            </a:r>
            <a:r>
              <a:rPr lang="sk-SK" altLang="sk-SK" sz="2100" dirty="0" err="1">
                <a:latin typeface="Arial Narrow" panose="020B0606020202030204" pitchFamily="34" charset="0"/>
              </a:rPr>
              <a:t>Rusk</a:t>
            </a:r>
            <a:r>
              <a:rPr lang="en-GB" altLang="sk-SK" sz="2100" dirty="0">
                <a:latin typeface="Arial Narrow" panose="020B0606020202030204" pitchFamily="34" charset="0"/>
              </a:rPr>
              <a:t>o</a:t>
            </a:r>
            <a:r>
              <a:rPr lang="sk-SK" altLang="sk-SK" sz="2100" dirty="0">
                <a:latin typeface="Arial Narrow" panose="020B0606020202030204" pitchFamily="34" charset="0"/>
              </a:rPr>
              <a:t>, Švédsko, Sasko, neskôr vtiahnuté </a:t>
            </a:r>
            <a:r>
              <a:rPr lang="sk-SK" altLang="sk-SK" sz="2100" b="1" dirty="0">
                <a:latin typeface="Arial Narrow" panose="020B0606020202030204" pitchFamily="34" charset="0"/>
              </a:rPr>
              <a:t>Španielsko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500" dirty="0">
                <a:latin typeface="Arial Narrow" panose="020B0606020202030204" pitchFamily="34" charset="0"/>
              </a:rPr>
              <a:t>Parížsky a </a:t>
            </a:r>
            <a:r>
              <a:rPr lang="sk-SK" altLang="sk-SK" sz="2500" dirty="0" err="1">
                <a:latin typeface="Arial Narrow" panose="020B0606020202030204" pitchFamily="34" charset="0"/>
              </a:rPr>
              <a:t>Hubertsburský</a:t>
            </a:r>
            <a:r>
              <a:rPr lang="sk-SK" altLang="sk-SK" sz="2500" dirty="0">
                <a:latin typeface="Arial Narrow" panose="020B0606020202030204" pitchFamily="34" charset="0"/>
              </a:rPr>
              <a:t> mier (1763):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b="1" dirty="0">
                <a:latin typeface="Arial Narrow" panose="020B0606020202030204" pitchFamily="34" charset="0"/>
              </a:rPr>
              <a:t>Veľká Británia vychádza ako primárna koloniálna veľmoc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Francúzsko stratilo severoamerické a indické územia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500" dirty="0">
                <a:latin typeface="Arial Narrow" panose="020B0606020202030204" pitchFamily="34" charset="0"/>
              </a:rPr>
              <a:t>do r. 1773 vytvorila na východe SA územie 13 kolónií, ktoré sa stali základom USA =&gt; </a:t>
            </a:r>
            <a:r>
              <a:rPr lang="sk-SK" altLang="sk-SK" sz="2500" b="1" dirty="0">
                <a:latin typeface="Arial Narrow" panose="020B0606020202030204" pitchFamily="34" charset="0"/>
              </a:rPr>
              <a:t>vojna za nezávislosť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Americká vojna za nezávislosť </a:t>
            </a:r>
            <a:br>
              <a:rPr lang="sk-SK" altLang="sk-SK" sz="3200" b="1" i="1">
                <a:latin typeface="Arial" panose="020B0604020202020204" pitchFamily="34" charset="0"/>
              </a:rPr>
            </a:br>
            <a:r>
              <a:rPr lang="sk-SK" altLang="sk-SK" sz="3200" b="1" i="1">
                <a:latin typeface="Arial" panose="020B0604020202020204" pitchFamily="34" charset="0"/>
              </a:rPr>
              <a:t>						</a:t>
            </a:r>
            <a:r>
              <a:rPr lang="sk-SK" altLang="sk-SK" sz="2800" b="1" i="1">
                <a:latin typeface="Arial" panose="020B0604020202020204" pitchFamily="34" charset="0"/>
              </a:rPr>
              <a:t>(1775 – 1783)</a:t>
            </a:r>
            <a:br>
              <a:rPr lang="sk-SK" altLang="sk-SK" sz="3200" b="1" i="1">
                <a:latin typeface="Arial" panose="020B0604020202020204" pitchFamily="34" charset="0"/>
              </a:rPr>
            </a:br>
            <a:endParaRPr lang="sk-SK" altLang="sk-SK" sz="3200" b="1" i="1">
              <a:latin typeface="Arial" panose="020B060402020202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962" y="1524000"/>
            <a:ext cx="5029200" cy="4149725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vojna medzi Kráľovstvom Veľkej Británie a 13 kolóniami v Severnej Amerike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vojna skončila zvrhnutím britskej vlády a založením Spojených štátov amerických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kľúčovú úlohu v pomoci revolúcii zohralo Francúzsko: zásobovalo amerických vlastencov financiami a muníciou, organizovalo koalíciu proti Británii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americký generál George Washington sa stal v roku 1789 prvým prezidentom USA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62" y="1389062"/>
            <a:ext cx="3535680" cy="44196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924800" y="5808662"/>
            <a:ext cx="838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hlinkClick r:id="rId4"/>
              </a:rPr>
              <a:t>zdroj</a:t>
            </a:r>
            <a:endParaRPr lang="en-US" sz="1500" dirty="0"/>
          </a:p>
        </p:txBody>
      </p:sp>
      <p:sp>
        <p:nvSpPr>
          <p:cNvPr id="4" name="BlokTextu 3"/>
          <p:cNvSpPr txBox="1"/>
          <p:nvPr/>
        </p:nvSpPr>
        <p:spPr>
          <a:xfrm>
            <a:off x="762000" y="6248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≠ Americká občianska vojna známa ako Vojna Sever proti Juhu 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8"/>
          <a:stretch/>
        </p:blipFill>
        <p:spPr bwMode="auto">
          <a:xfrm>
            <a:off x="381000" y="257175"/>
            <a:ext cx="84582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Stav pred Sedemročnou vojnou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thumb/3/3d/Colonial_empires_in_1800.svg/800px-Colonial_empires_in_1800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5"/>
          <a:stretch/>
        </p:blipFill>
        <p:spPr bwMode="auto">
          <a:xfrm>
            <a:off x="0" y="304800"/>
            <a:ext cx="89154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257800" y="5486400"/>
            <a:ext cx="3505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Stav po Sedemročnej vojne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a Americkej vojne za nezávislosť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sk-SK" altLang="sk-SK" sz="2400" kern="0" dirty="0">
                <a:latin typeface="Arial Narrow" panose="020B0606020202030204" pitchFamily="34" charset="0"/>
              </a:rPr>
              <a:t>1800 – 1825 – Boje o nezávislosť v latinskoamerických štátoch</a:t>
            </a:r>
            <a:endParaRPr lang="en-GB" altLang="sk-SK" sz="2400" kern="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sk-SK" altLang="sk-SK" sz="2000" kern="0" dirty="0">
                <a:latin typeface="Arial Narrow" panose="020B0606020202030204" pitchFamily="34" charset="0"/>
              </a:rPr>
              <a:t>začiatok 1810 – revolúcia vo Venezuele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sk-SK" altLang="sk-SK" sz="2400" kern="0" dirty="0">
                <a:latin typeface="Arial Narrow" panose="020B0606020202030204" pitchFamily="34" charset="0"/>
              </a:rPr>
              <a:t>1825 – 1900 – Postupné budovanie nových nezávislých štátov v Latinskej Amerike</a:t>
            </a:r>
            <a:endParaRPr lang="en-GB" altLang="sk-SK" sz="2400" kern="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en-GB" altLang="sk-SK" sz="2000" kern="0" dirty="0" err="1">
                <a:latin typeface="Arial Narrow" panose="020B0606020202030204" pitchFamily="34" charset="0"/>
              </a:rPr>
              <a:t>špecifický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prípad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Brazília</a:t>
            </a:r>
            <a:r>
              <a:rPr lang="en-GB" altLang="sk-SK" sz="2000" kern="0" dirty="0">
                <a:latin typeface="Arial Narrow" panose="020B0606020202030204" pitchFamily="34" charset="0"/>
              </a:rPr>
              <a:t>,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kam</a:t>
            </a:r>
            <a:r>
              <a:rPr lang="en-GB" altLang="sk-SK" sz="2000" kern="0" dirty="0">
                <a:latin typeface="Arial Narrow" panose="020B0606020202030204" pitchFamily="34" charset="0"/>
              </a:rPr>
              <a:t> v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roku</a:t>
            </a:r>
            <a:r>
              <a:rPr lang="en-GB" altLang="sk-SK" sz="2000" kern="0" dirty="0">
                <a:latin typeface="Arial Narrow" panose="020B0606020202030204" pitchFamily="34" charset="0"/>
              </a:rPr>
              <a:t> 1808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ušla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portugalská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kráľovská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rodina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pred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Napoleonom</a:t>
            </a:r>
            <a:endParaRPr lang="en-GB" altLang="sk-SK" sz="2000" kern="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pt-BR" altLang="sk-SK" sz="1600" kern="0" dirty="0">
                <a:latin typeface="Arial Narrow" panose="020B0606020202030204" pitchFamily="34" charset="0"/>
              </a:rPr>
              <a:t>po návrate rodiny do Portugalska tu ako regent ostal korunný portugalský princ Peter, ktorý vyhlásil nezávislosť Brazílie (Peter I. Brazílsky a IV. Portugalský)</a:t>
            </a:r>
            <a:endParaRPr lang="en-GB" altLang="sk-SK" sz="1600" kern="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8"/>
          <a:stretch/>
        </p:blipFill>
        <p:spPr bwMode="auto">
          <a:xfrm>
            <a:off x="381001" y="261938"/>
            <a:ext cx="8534399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upload.wikimedia.org/wikipedia/commons/8/89/Colonisation_19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557972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1989138"/>
            <a:ext cx="7623175" cy="1752600"/>
          </a:xfrm>
        </p:spPr>
        <p:txBody>
          <a:bodyPr/>
          <a:lstStyle/>
          <a:p>
            <a:pPr eaLnBrk="1" hangingPunct="1"/>
            <a:r>
              <a:rPr lang="sk-SK" altLang="sk-SK"/>
              <a:t>Nadnárodné organizácie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981200" y="3962400"/>
            <a:ext cx="5181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 typeface="Wingdings" panose="05000000000000000000" pitchFamily="2" charset="2"/>
              <a:buChar char="Ø"/>
            </a:pPr>
            <a:r>
              <a:rPr lang="sk-SK" altLang="sk-SK" sz="2400"/>
              <a:t>  nadkontinentálne</a:t>
            </a:r>
          </a:p>
          <a:p>
            <a:pPr eaLnBrk="1" hangingPunct="1">
              <a:spcBef>
                <a:spcPct val="50000"/>
              </a:spcBef>
              <a:buSzTx/>
              <a:buFont typeface="Wingdings" panose="05000000000000000000" pitchFamily="2" charset="2"/>
              <a:buChar char="Ø"/>
            </a:pPr>
            <a:r>
              <a:rPr lang="sk-SK" altLang="sk-SK" sz="2400"/>
              <a:t>  kontinentálne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 b="1"/>
              <a:t>APEC: </a:t>
            </a:r>
            <a:r>
              <a:rPr lang="sk-SK" altLang="sk-SK" sz="3200"/>
              <a:t>Ázijsko-tichomorská hospodárska spolupráca (Asia – Pacific Economic Cooperation)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združuje 21 krajín</a:t>
            </a:r>
          </a:p>
          <a:p>
            <a:pPr eaLnBrk="1" hangingPunct="1"/>
            <a:r>
              <a:rPr lang="sk-SK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vytvára polovicu HDP sveta</a:t>
            </a:r>
          </a:p>
          <a:p>
            <a:pPr eaLnBrk="1" hangingPunct="1"/>
            <a:r>
              <a:rPr lang="sk-SK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cieľom je zlepšiť ekonomické a politické vzťahy medzi členmi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708275"/>
            <a:ext cx="82089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4378325"/>
          </a:xfrm>
        </p:spPr>
        <p:txBody>
          <a:bodyPr/>
          <a:lstStyle/>
          <a:p>
            <a:pPr eaLnBrk="1" hangingPunct="1">
              <a:spcBef>
                <a:spcPct val="40000"/>
              </a:spcBef>
              <a:spcAft>
                <a:spcPct val="3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 tomto období dochádza (no možno dochádzalo už skôr) k </a:t>
            </a:r>
            <a:r>
              <a:rPr lang="sk-SK" altLang="sk-SK" sz="2400" b="1" dirty="0">
                <a:latin typeface="Arial Narrow" panose="020B0606020202030204" pitchFamily="34" charset="0"/>
              </a:rPr>
              <a:t>migrácii ázijských nomádov</a:t>
            </a:r>
            <a:r>
              <a:rPr lang="sk-SK" altLang="sk-SK" sz="2400" dirty="0">
                <a:latin typeface="Arial Narrow" panose="020B0606020202030204" pitchFamily="34" charset="0"/>
              </a:rPr>
              <a:t> (kočovných kmeňov) </a:t>
            </a:r>
            <a:r>
              <a:rPr lang="sk-SK" altLang="sk-SK" sz="2400" dirty="0" err="1">
                <a:latin typeface="Arial Narrow" panose="020B0606020202030204" pitchFamily="34" charset="0"/>
              </a:rPr>
              <a:t>Paleoindiánov</a:t>
            </a:r>
            <a:r>
              <a:rPr lang="sk-SK" altLang="sk-SK" sz="2400" dirty="0">
                <a:latin typeface="Arial Narrow" panose="020B0606020202030204" pitchFamily="34" charset="0"/>
              </a:rPr>
              <a:t> cez </a:t>
            </a:r>
            <a:r>
              <a:rPr lang="sk-SK" altLang="sk-SK" sz="2400" dirty="0" err="1">
                <a:latin typeface="Arial Narrow" panose="020B0606020202030204" pitchFamily="34" charset="0"/>
              </a:rPr>
              <a:t>Kamčatku</a:t>
            </a:r>
            <a:r>
              <a:rPr lang="sk-SK" altLang="sk-SK" sz="2400" dirty="0">
                <a:latin typeface="Arial Narrow" panose="020B0606020202030204" pitchFamily="34" charset="0"/>
              </a:rPr>
              <a:t>, Beringov prieliv na Aljašku</a:t>
            </a:r>
          </a:p>
          <a:p>
            <a:pPr eaLnBrk="1" hangingPunct="1">
              <a:spcBef>
                <a:spcPct val="40000"/>
              </a:spcBef>
              <a:spcAft>
                <a:spcPct val="3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následne sa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Paleoindiáni</a:t>
            </a:r>
            <a:r>
              <a:rPr lang="sk-SK" altLang="sk-SK" sz="2400" dirty="0">
                <a:latin typeface="Arial Narrow" panose="020B0606020202030204" pitchFamily="34" charset="0"/>
              </a:rPr>
              <a:t> presúvali na juh</a:t>
            </a:r>
          </a:p>
          <a:p>
            <a:pPr eaLnBrk="1" hangingPunct="1">
              <a:spcBef>
                <a:spcPct val="40000"/>
              </a:spcBef>
              <a:spcAft>
                <a:spcPct val="3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nemožno vylúčiť, že </a:t>
            </a:r>
            <a:r>
              <a:rPr lang="en-GB" altLang="sk-SK" sz="2400" dirty="0" err="1">
                <a:latin typeface="Arial Narrow" panose="020B0606020202030204" pitchFamily="34" charset="0"/>
              </a:rPr>
              <a:t>človek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sa</a:t>
            </a:r>
            <a:r>
              <a:rPr lang="en-GB" altLang="sk-SK" sz="2400" dirty="0">
                <a:latin typeface="Arial Narrow" panose="020B0606020202030204" pitchFamily="34" charset="0"/>
              </a:rPr>
              <a:t> z </a:t>
            </a:r>
            <a:r>
              <a:rPr lang="en-GB" altLang="sk-SK" sz="2400" dirty="0" err="1">
                <a:latin typeface="Arial Narrow" panose="020B0606020202030204" pitchFamily="34" charset="0"/>
              </a:rPr>
              <a:t>Ázie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dostal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do Južnej Ameriky dostali aj morskou cestou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52800"/>
            <a:ext cx="5198184" cy="346818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sk-SK" altLang="sk-SK" b="1"/>
              <a:t>Arktická rada</a:t>
            </a:r>
            <a:r>
              <a:rPr lang="sk-SK" altLang="sk-SK"/>
              <a:t> (Arctic Council)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981075"/>
            <a:ext cx="5719762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686800" cy="69532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medzinárodné fórum na vysokej úrovni zamerané na riešenie otázok, ktorým čelia vlády krajín arktickej oblasti a pôvodní obyvatelia regiónu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800"/>
              <a:t>NATO (Severoatlantická aliancia)</a:t>
            </a:r>
            <a:br>
              <a:rPr lang="sk-SK" altLang="sk-SK" sz="3800"/>
            </a:br>
            <a:r>
              <a:rPr lang="sk-SK" altLang="sk-SK" sz="3800"/>
              <a:t>			</a:t>
            </a:r>
            <a:r>
              <a:rPr lang="sk-SK" altLang="sk-SK" sz="2400" b="1"/>
              <a:t>North Atlantic Treaty Organization</a:t>
            </a:r>
            <a:r>
              <a:rPr lang="sk-SK" altLang="sk-SK" sz="3800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vznik 4. apríla 1949 podpisom Washingtonskej zmluvy ako odpoveď na povojnovú situáciu v Európe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bezpečnostná organizácia západných demokratických štátov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akýkoľvek útok proti jednému alebo viacerým členským štátom sa považuje za útok proti všetkým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americkí členovia: Kanada a USA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162425"/>
            <a:ext cx="706755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133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93787"/>
          </a:xfrm>
        </p:spPr>
        <p:txBody>
          <a:bodyPr/>
          <a:lstStyle/>
          <a:p>
            <a:pPr eaLnBrk="1" hangingPunct="1"/>
            <a:r>
              <a:rPr lang="sk-SK" altLang="sk-SK" sz="4000" b="1"/>
              <a:t>Mercosur</a:t>
            </a:r>
            <a:r>
              <a:rPr lang="sk-SK" altLang="sk-SK" sz="3800" b="1"/>
              <a:t> </a:t>
            </a:r>
            <a:r>
              <a:rPr lang="sk-SK" altLang="sk-SK" sz="2800">
                <a:latin typeface="Arial" panose="020B0604020202020204" pitchFamily="34" charset="0"/>
              </a:rPr>
              <a:t>(Spoločný trh juhu)</a:t>
            </a: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800">
                <a:latin typeface="Arial" panose="020B0604020202020204" pitchFamily="34" charset="0"/>
              </a:rPr>
              <a:t>	</a:t>
            </a:r>
            <a:r>
              <a:rPr lang="sk-SK" altLang="sk-SK" sz="2400"/>
              <a:t>Mercado Común del Sur – Mercado Comum do Sul</a:t>
            </a:r>
            <a:r>
              <a:rPr lang="sk-SK" altLang="sk-SK" sz="2000"/>
              <a:t> 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b="18546"/>
          <a:stretch/>
        </p:blipFill>
        <p:spPr bwMode="auto">
          <a:xfrm>
            <a:off x="76200" y="2590800"/>
            <a:ext cx="35623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2209800"/>
          </a:xfrm>
          <a:noFill/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zóna voľného obchodu, ktorú vytvorili: </a:t>
            </a:r>
            <a:r>
              <a:rPr lang="pt-BR" altLang="sk-SK" sz="2400" b="1" dirty="0">
                <a:latin typeface="Arial Narrow" panose="020B0606020202030204" pitchFamily="34" charset="0"/>
              </a:rPr>
              <a:t>Brazília, Argentína, Uruguaj</a:t>
            </a:r>
            <a:r>
              <a:rPr lang="sk-SK" altLang="sk-SK" sz="2400" dirty="0">
                <a:latin typeface="Arial Narrow" panose="020B0606020202030204" pitchFamily="34" charset="0"/>
              </a:rPr>
              <a:t> a</a:t>
            </a:r>
            <a:r>
              <a:rPr lang="pt-BR" altLang="sk-SK" sz="2400" dirty="0">
                <a:latin typeface="Arial Narrow" panose="020B0606020202030204" pitchFamily="34" charset="0"/>
              </a:rPr>
              <a:t> </a:t>
            </a:r>
            <a:r>
              <a:rPr lang="pt-BR" altLang="sk-SK" sz="2400" b="1" dirty="0">
                <a:latin typeface="Arial Narrow" panose="020B0606020202030204" pitchFamily="34" charset="0"/>
              </a:rPr>
              <a:t>Paraguaj</a:t>
            </a:r>
            <a:r>
              <a:rPr lang="sk-SK" altLang="sk-SK" sz="2400" dirty="0">
                <a:latin typeface="Arial Narrow" panose="020B0606020202030204" pitchFamily="34" charset="0"/>
              </a:rPr>
              <a:t>, neskôr (2006) sa k ním pridala </a:t>
            </a:r>
            <a:r>
              <a:rPr lang="sk-SK" altLang="sk-SK" sz="2400" b="1" dirty="0">
                <a:latin typeface="Arial Narrow" panose="020B0606020202030204" pitchFamily="34" charset="0"/>
              </a:rPr>
              <a:t>Venezuela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>
                <a:latin typeface="Arial Narrow" panose="020B0606020202030204" pitchFamily="34" charset="0"/>
              </a:rPr>
              <a:t>(v r. 2016 </a:t>
            </a:r>
            <a:r>
              <a:rPr lang="en-GB" altLang="sk-SK" sz="2400" dirty="0" err="1">
                <a:latin typeface="Arial Narrow" panose="020B0606020202030204" pitchFamily="34" charset="0"/>
              </a:rPr>
              <a:t>vylúčená</a:t>
            </a:r>
            <a:r>
              <a:rPr lang="en-GB" altLang="sk-SK" sz="2400" dirty="0">
                <a:latin typeface="Arial Narrow" panose="020B0606020202030204" pitchFamily="34" charset="0"/>
              </a:rPr>
              <a:t>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asociované krajiny: </a:t>
            </a:r>
            <a:r>
              <a:rPr lang="sk-SK" altLang="sk-SK" sz="2400" b="1" dirty="0">
                <a:latin typeface="Arial Narrow" panose="020B0606020202030204" pitchFamily="34" charset="0"/>
              </a:rPr>
              <a:t>Bolívia, Čile, Kolumbia, Ekvádor, Peru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pozorovateľská krajina: Mexiko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285999" y="3304806"/>
            <a:ext cx="6855823" cy="299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sk-SK" altLang="sk-SK" sz="2200" b="1" dirty="0">
                <a:latin typeface="Arial Narrow" panose="020B0606020202030204" pitchFamily="34" charset="0"/>
              </a:rPr>
              <a:t>pôvodné ciele</a:t>
            </a:r>
          </a:p>
          <a:p>
            <a:pPr lvl="1" eaLnBrk="1" hangingPunct="1">
              <a:buClrTx/>
              <a:buSzTx/>
              <a:buFontTx/>
              <a:buChar char="-"/>
            </a:pP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uvoľnenie obehu tovaru, služieb, pracovných síl a kapitálu </a:t>
            </a:r>
          </a:p>
          <a:p>
            <a:pPr lvl="1" eaLnBrk="1" hangingPunct="1"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zavedenie spoločných colných taríf v obchode s tretími krajinami </a:t>
            </a:r>
          </a:p>
          <a:p>
            <a:pPr lvl="1" eaLnBrk="1" hangingPunct="1"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koordináciu makroekonomickej a odvetvovej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  politiky medzi členskými štátmi </a:t>
            </a:r>
          </a:p>
          <a:p>
            <a:pPr lvl="1" eaLnBrk="1" hangingPunct="1"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harmonizáciu legislatívy v členských štátoch </a:t>
            </a:r>
          </a:p>
          <a:p>
            <a:pPr lvl="1" eaLnBrk="1" hangingPunct="1"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vzdelávanie, spravodlivosť, kultúra, doprava, energetika, životné prostredie a poľnohospodárstvo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3800" dirty="0">
                <a:latin typeface="Arial" panose="020B0604020202020204" pitchFamily="34" charset="0"/>
              </a:rPr>
              <a:t>NAFTA</a:t>
            </a:r>
            <a:r>
              <a:rPr lang="sk-SK" altLang="sk-SK" sz="3800" dirty="0"/>
              <a:t> </a:t>
            </a:r>
            <a:r>
              <a:rPr lang="sk-SK" altLang="sk-SK" sz="2400" dirty="0">
                <a:latin typeface="Arial" panose="020B0604020202020204" pitchFamily="34" charset="0"/>
              </a:rPr>
              <a:t>(</a:t>
            </a:r>
            <a:r>
              <a:rPr lang="sk-SK" altLang="sk-SK" sz="2400" b="1" dirty="0">
                <a:latin typeface="Arial" panose="020B0604020202020204" pitchFamily="34" charset="0"/>
              </a:rPr>
              <a:t>Severoamerická dohoda o voľnom obchode</a:t>
            </a:r>
            <a:r>
              <a:rPr lang="sk-SK" altLang="sk-SK" sz="2400" dirty="0">
                <a:latin typeface="Arial" panose="020B0604020202020204" pitchFamily="34" charset="0"/>
              </a:rPr>
              <a:t>)</a:t>
            </a:r>
            <a:br>
              <a:rPr lang="sk-SK" altLang="sk-SK" sz="2400" dirty="0">
                <a:latin typeface="Arial" panose="020B0604020202020204" pitchFamily="34" charset="0"/>
              </a:rPr>
            </a:br>
            <a:r>
              <a:rPr lang="sk-SK" altLang="sk-SK" sz="2400" dirty="0">
                <a:latin typeface="Arial" panose="020B0604020202020204" pitchFamily="34" charset="0"/>
              </a:rPr>
              <a:t>				</a:t>
            </a:r>
            <a:r>
              <a:rPr lang="sk-SK" altLang="sk-SK" sz="2000" b="1" dirty="0"/>
              <a:t>North American </a:t>
            </a:r>
            <a:r>
              <a:rPr lang="sk-SK" altLang="sk-SK" sz="2000" b="1" dirty="0" err="1"/>
              <a:t>Free</a:t>
            </a:r>
            <a:r>
              <a:rPr lang="sk-SK" altLang="sk-SK" sz="2000" b="1" dirty="0"/>
              <a:t> </a:t>
            </a:r>
            <a:r>
              <a:rPr lang="sk-SK" altLang="sk-SK" sz="2000" b="1" dirty="0" err="1"/>
              <a:t>Trade</a:t>
            </a:r>
            <a:r>
              <a:rPr lang="sk-SK" altLang="sk-SK" sz="2000" b="1" dirty="0"/>
              <a:t> </a:t>
            </a:r>
            <a:r>
              <a:rPr lang="sk-SK" altLang="sk-SK" sz="2000" b="1" dirty="0" err="1"/>
              <a:t>Agreement</a:t>
            </a:r>
            <a:r>
              <a:rPr lang="sk-SK" altLang="sk-SK" sz="3800" dirty="0"/>
              <a:t>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zóna voľného obchodu medzi USA, Kanadou a Mexikom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podpísaná v r. 1992, účinnosť od 1994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objemom HDP najväčšie hosp. združenie			 </a:t>
            </a:r>
            <a:br>
              <a:rPr lang="sk-SK" altLang="sk-SK" sz="2300" dirty="0">
                <a:latin typeface="Arial Narrow" panose="020B0606020202030204" pitchFamily="34" charset="0"/>
              </a:rPr>
            </a:br>
            <a:r>
              <a:rPr lang="sk-SK" altLang="sk-SK" sz="2300" dirty="0">
                <a:latin typeface="Arial Narrow" panose="020B0606020202030204" pitchFamily="34" charset="0"/>
              </a:rPr>
              <a:t>sveta, spolu asi 1/3 HDP sveta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voľný pohyb tovaru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do budúcna plánuje aj voľný pohyb služieb a kapitálu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sk-SK" sz="1800" dirty="0">
                <a:latin typeface="Arial Narrow" panose="020B0606020202030204" pitchFamily="34" charset="0"/>
              </a:rPr>
              <a:t>n</a:t>
            </a:r>
            <a:r>
              <a:rPr lang="sk-SK" altLang="sk-SK" sz="1800" dirty="0" err="1">
                <a:latin typeface="Arial Narrow" panose="020B0606020202030204" pitchFamily="34" charset="0"/>
              </a:rPr>
              <a:t>eobsahuje</a:t>
            </a:r>
            <a:r>
              <a:rPr lang="sk-SK" altLang="sk-SK" sz="1800" dirty="0">
                <a:latin typeface="Arial Narrow" panose="020B0606020202030204" pitchFamily="34" charset="0"/>
              </a:rPr>
              <a:t> voľný pohyb osôb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solidFill>
                  <a:schemeClr val="tx2"/>
                </a:solidFill>
                <a:latin typeface="Arial Narrow" panose="020B0606020202030204" pitchFamily="34" charset="0"/>
              </a:rPr>
              <a:t>FTAA (Panamerická zóna voľného obchodu)</a:t>
            </a:r>
            <a:r>
              <a:rPr lang="sk-SK" altLang="sk-SK" sz="2600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 err="1">
                <a:latin typeface="Arial Narrow" panose="020B0606020202030204" pitchFamily="34" charset="0"/>
              </a:rPr>
              <a:t>Free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Trade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Area</a:t>
            </a:r>
            <a:r>
              <a:rPr lang="sk-SK" altLang="sk-SK" sz="2200" dirty="0">
                <a:latin typeface="Arial Narrow" panose="020B0606020202030204" pitchFamily="34" charset="0"/>
              </a:rPr>
              <a:t> of </a:t>
            </a:r>
            <a:r>
              <a:rPr lang="sk-SK" altLang="sk-SK" sz="2200" dirty="0" err="1">
                <a:latin typeface="Arial Narrow" panose="020B0606020202030204" pitchFamily="34" charset="0"/>
              </a:rPr>
              <a:t>Americas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pokus o rozšírenie NAFTA na FTAA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1900" dirty="0">
                <a:latin typeface="Arial Narrow" panose="020B0606020202030204" pitchFamily="34" charset="0"/>
              </a:rPr>
              <a:t>v roku 2003 ho zablokovali Kuba, Venezuela, Bolívia, Ekvádor, Dominika, Nikaragua a Honduras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400" dirty="0">
                <a:latin typeface="Arial Narrow" panose="020B0606020202030204" pitchFamily="34" charset="0"/>
              </a:rPr>
              <a:t>tieto krajiny následne založili ALBA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695575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/>
              <a:t>ALBA </a:t>
            </a:r>
            <a:r>
              <a:rPr lang="sk-SK" altLang="sk-SK" sz="2900">
                <a:latin typeface="Arial" panose="020B0604020202020204" pitchFamily="34" charset="0"/>
              </a:rPr>
              <a:t>(Bolivarovský zväz pre ľud našej Ameriky)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838200"/>
            <a:ext cx="526891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2139156"/>
            <a:ext cx="5486400" cy="399732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vznik v roku 2004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zakladatelia </a:t>
            </a:r>
            <a:r>
              <a:rPr lang="sk-SK" altLang="sk-SK" sz="26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Venezuela a Kuba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spolupráca založená na sociálnej, ekonomickej a politickej integrácii Latinskej Ameriky a Karibiku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cieľom je zaviesť novú menu </a:t>
            </a:r>
            <a:r>
              <a:rPr lang="sk-SK" altLang="sk-SK" sz="26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SUCRE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spája sa s vládami socialistického až </a:t>
            </a:r>
            <a:r>
              <a:rPr lang="sk-SK" altLang="sk-SK" sz="26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diktátorského</a:t>
            </a: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charakteru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8 členov: Antigua a Barbuda, Bolívia, Dominika, Ekvádor, Kuba, Nikaragua, Svätý Vincent a Grenadíny, Venezuela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sk-SK" altLang="sk-SK"/>
              <a:t>OIAS </a:t>
            </a:r>
            <a:r>
              <a:rPr lang="sk-SK" altLang="sk-SK" sz="3200"/>
              <a:t>(Organizácia Ibero-amerických štátov)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4953000" cy="4378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sk-SK" altLang="sk-SK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medzivládna organizácia združujúca portugalsky a španielsky hovoriace národy (krajiny) Ameriky, Európy + Rovníková Guinea v Afrike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sk-SK" altLang="sk-SK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zameriava sa na podporu vzdelávania, vedy, kultúry, transferu technológií, rozvoj demokracie a regionálnej integrácie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sk-SK" altLang="sk-SK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vznik v roku 1949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sk-SK" altLang="sk-SK" sz="2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čestným predsedom je španielsky kráľ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990600"/>
            <a:ext cx="36703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obsahu 2"/>
          <p:cNvSpPr>
            <a:spLocks noGrp="1"/>
          </p:cNvSpPr>
          <p:nvPr>
            <p:ph idx="1"/>
          </p:nvPr>
        </p:nvSpPr>
        <p:spPr>
          <a:xfrm>
            <a:off x="468313" y="333375"/>
            <a:ext cx="8229600" cy="6119813"/>
          </a:xfrm>
        </p:spPr>
        <p:txBody>
          <a:bodyPr/>
          <a:lstStyle/>
          <a:p>
            <a:endParaRPr lang="sk-SK" altLang="en-US">
              <a:solidFill>
                <a:schemeClr val="bg1"/>
              </a:solidFill>
            </a:endParaRPr>
          </a:p>
          <a:p>
            <a:endParaRPr lang="sk-SK" altLang="en-US">
              <a:solidFill>
                <a:schemeClr val="bg1"/>
              </a:solidFill>
            </a:endParaRPr>
          </a:p>
          <a:p>
            <a:endParaRPr lang="sk-SK" altLang="en-US">
              <a:solidFill>
                <a:schemeClr val="bg1"/>
              </a:solidFill>
            </a:endParaRPr>
          </a:p>
          <a:p>
            <a:endParaRPr lang="sk-SK" altLang="en-US">
              <a:solidFill>
                <a:schemeClr val="bg1"/>
              </a:solidFill>
            </a:endParaRPr>
          </a:p>
          <a:p>
            <a:endParaRPr lang="sk-SK" altLang="en-US">
              <a:solidFill>
                <a:schemeClr val="bg1"/>
              </a:solidFill>
            </a:endParaRPr>
          </a:p>
          <a:p>
            <a:r>
              <a:rPr lang="sk-SK" altLang="en-US" sz="4500">
                <a:solidFill>
                  <a:schemeClr val="bg1"/>
                </a:solidFill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262914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9600" y="228600"/>
            <a:ext cx="10134600" cy="5578626"/>
          </a:xfrm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5807226"/>
            <a:ext cx="9144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k-SK" altLang="sk-SK" sz="1800" dirty="0">
                <a:latin typeface="Arial Narrow" panose="020B0606020202030204" pitchFamily="34" charset="0"/>
              </a:rPr>
              <a:t>možná námorná cesta mala viesť cez indonézske ostrovy na západ Južnej Ameriky</a:t>
            </a:r>
          </a:p>
          <a:p>
            <a:pPr marL="285750" indent="-28575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k-SK" altLang="sk-SK" sz="1800" dirty="0">
                <a:latin typeface="Arial Narrow" panose="020B0606020202030204" pitchFamily="34" charset="0"/>
              </a:rPr>
              <a:t>viacero indícií, žiadne dôkazy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534400" cy="57499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po skončení éry kvartérneho zaľadnenia sa prudko zvýšila hladina mora =&gt;</a:t>
            </a:r>
          </a:p>
          <a:p>
            <a:pPr lvl="1" eaLnBrk="1" hangingPunct="1"/>
            <a:r>
              <a:rPr lang="sk-SK" altLang="sk-SK" dirty="0" err="1">
                <a:latin typeface="Arial Narrow" panose="020B0606020202030204" pitchFamily="34" charset="0"/>
              </a:rPr>
              <a:t>Paleoindiáni</a:t>
            </a:r>
            <a:r>
              <a:rPr lang="sk-SK" altLang="sk-SK" dirty="0">
                <a:latin typeface="Arial Narrow" panose="020B0606020202030204" pitchFamily="34" charset="0"/>
              </a:rPr>
              <a:t> ostali oddelení od pôvodných kmeňov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nie je možné archeologicky dokumentovať migrácie, keďže potenciálne nálezy sú hlboko v mori</a:t>
            </a:r>
            <a:r>
              <a:rPr lang="sk-SK" altLang="sk-SK" sz="3000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/>
            <a:endParaRPr lang="sk-SK" altLang="sk-SK" sz="3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nastáva éra samostatného vývoja </a:t>
            </a:r>
            <a:r>
              <a:rPr lang="sk-SK" altLang="sk-SK" b="1" dirty="0" err="1">
                <a:latin typeface="Arial Narrow" panose="020B0606020202030204" pitchFamily="34" charset="0"/>
              </a:rPr>
              <a:t>Amerindiánov</a:t>
            </a:r>
            <a:r>
              <a:rPr lang="sk-SK" altLang="sk-SK" dirty="0">
                <a:latin typeface="Arial Narrow" panose="020B0606020202030204" pitchFamily="34" charset="0"/>
              </a:rPr>
              <a:t>, ktorých dnes považujeme za „pôvodných“ obyvateľov Ameriky</a:t>
            </a:r>
          </a:p>
          <a:p>
            <a:pPr lvl="1" eaLnBrk="1" hangingPunct="1"/>
            <a:r>
              <a:rPr lang="sk-SK" altLang="sk-SK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pravdepodobne títo obyvatelia pomerne rýchlo kompletne vyhubili americkú „</a:t>
            </a:r>
            <a:r>
              <a:rPr lang="sk-SK" altLang="sk-SK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megafaunu</a:t>
            </a:r>
            <a:r>
              <a:rPr lang="sk-SK" altLang="sk-SK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“ (viď ďalší slide)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81000" y="6172200"/>
            <a:ext cx="8763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b="1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*</a:t>
            </a:r>
            <a:r>
              <a:rPr lang="sk-SK" altLang="sk-SK" sz="20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Aj v súčasnosti existujú alternatívne teórie o osídľovaní Ameriky. </a:t>
            </a:r>
            <a:r>
              <a:rPr lang="sk-SK" altLang="sk-SK" sz="1800" i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Mormóni</a:t>
            </a:r>
            <a:r>
              <a:rPr lang="sk-SK" altLang="sk-SK" sz="18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napr. tvrdia, že prvými obyvateľmi Ameriky boli potomkovia desiatich stratených izraelských kmeňov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00" y="4802053"/>
            <a:ext cx="8915400" cy="205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-"/>
            </a:pPr>
            <a:r>
              <a:rPr lang="sk-SK" altLang="sk-SK" sz="2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 mastodonty boli zhruba také veľké ako slony alebo mamuty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2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 živili sa žuvaním listov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2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 väčšia lebka a robustnejšie telo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2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 kly dosahovali dĺžku až 5 metrov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2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spc="-2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spolu s ostatným živočíšstvom miznú krátko po príchode </a:t>
            </a:r>
            <a:r>
              <a:rPr lang="sk-SK" altLang="sk-SK" sz="2200" spc="-20" dirty="0" err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Paleoindiánov</a:t>
            </a:r>
            <a:endParaRPr lang="sk-SK" altLang="sk-SK" sz="2200" spc="-2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kraj">
  <a:themeElements>
    <a:clrScheme name="Okraj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1980</TotalTime>
  <Words>3597</Words>
  <Application>Microsoft Office PowerPoint</Application>
  <PresentationFormat>Prezentácia na obrazovke (4:3)</PresentationFormat>
  <Paragraphs>425</Paragraphs>
  <Slides>66</Slides>
  <Notes>58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66</vt:i4>
      </vt:variant>
    </vt:vector>
  </HeadingPairs>
  <TitlesOfParts>
    <vt:vector size="76" baseType="lpstr">
      <vt:lpstr>Arial</vt:lpstr>
      <vt:lpstr>Arial Black</vt:lpstr>
      <vt:lpstr>Arial Narrow</vt:lpstr>
      <vt:lpstr>Garamond</vt:lpstr>
      <vt:lpstr>Times New Roman</vt:lpstr>
      <vt:lpstr>Wingdings</vt:lpstr>
      <vt:lpstr>Okraj</vt:lpstr>
      <vt:lpstr>Pixel</vt:lpstr>
      <vt:lpstr>Predvolený návrh</vt:lpstr>
      <vt:lpstr>3_Predvolený návrh</vt:lpstr>
      <vt:lpstr>Historicko-politický vývoj Ameriky</vt:lpstr>
      <vt:lpstr>Etymológia názvu Amerika</vt:lpstr>
      <vt:lpstr>Osídľovanie/zaľudňovanie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Predkolumbovské civilizácie</vt:lpstr>
      <vt:lpstr>Severná Amerika</vt:lpstr>
      <vt:lpstr>Clovis</vt:lpstr>
      <vt:lpstr>Amerindiánske kmene juhozápadu </vt:lpstr>
      <vt:lpstr>Prezentácia programu PowerPoint</vt:lpstr>
      <vt:lpstr>Mississipská kultúra </vt:lpstr>
      <vt:lpstr>Severná Amerika v čase objavenia Španielmi </vt:lpstr>
      <vt:lpstr>Kultúrne oblasti a najznámejšie etniká</vt:lpstr>
      <vt:lpstr>Prezentácia programu PowerPoint</vt:lpstr>
      <vt:lpstr>Mezoamerika</vt:lpstr>
      <vt:lpstr>Prezentácia programu PowerPoint</vt:lpstr>
      <vt:lpstr>Predklasické obdobie (cca 2000 – 300 pred n. l.)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Klasické obdobie (4. stor. p. n. l. – 7. stor. n. l.)</vt:lpstr>
      <vt:lpstr>Prezentácia programu PowerPoint</vt:lpstr>
      <vt:lpstr>Postklasické obdobie (po 7. stor. n. l.)</vt:lpstr>
      <vt:lpstr>Prezentácia programu PowerPoint</vt:lpstr>
      <vt:lpstr>Prezentácia programu PowerPoint</vt:lpstr>
      <vt:lpstr>Prezentácia programu PowerPoint</vt:lpstr>
      <vt:lpstr>Južná Amerika</vt:lpstr>
      <vt:lpstr>Predinkská kultúra  Chavin (900-200 r. p. n. l. ) </vt:lpstr>
      <vt:lpstr>Močikovia (100 pred n. l. do 700 n. l.)</vt:lpstr>
      <vt:lpstr>Nazca (370 pred n. l. – 450 n. l.)</vt:lpstr>
      <vt:lpstr>Ríša Inkov (1200 až 1533)</vt:lpstr>
      <vt:lpstr>Prezentácia programu PowerPoint</vt:lpstr>
      <vt:lpstr>Príchod Európanov do Ameriky</vt:lpstr>
      <vt:lpstr>Stret civilizácií</vt:lpstr>
      <vt:lpstr>Vikingovia</vt:lpstr>
      <vt:lpstr>Čínski objavitelia</vt:lpstr>
      <vt:lpstr>Krištof Kolumbus</vt:lpstr>
      <vt:lpstr>Portugalsko</vt:lpstr>
      <vt:lpstr>Dobývanie Ameriky</vt:lpstr>
      <vt:lpstr>Prezentácia programu PowerPoint</vt:lpstr>
      <vt:lpstr>Pápežská bula Inter Caetera (1493)</vt:lpstr>
      <vt:lpstr>Prezentácia programu PowerPoint</vt:lpstr>
      <vt:lpstr>Prezentácia programu PowerPoint</vt:lpstr>
      <vt:lpstr>Prezentácia programu PowerPoint</vt:lpstr>
      <vt:lpstr>Sedemročná vojna (1756 – 1763)</vt:lpstr>
      <vt:lpstr>Americká vojna za nezávislosť        (1775 – 1783)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Nadnárodné organizácie</vt:lpstr>
      <vt:lpstr>APEC: Ázijsko-tichomorská hospodárska spolupráca (Asia – Pacific Economic Cooperation)</vt:lpstr>
      <vt:lpstr>Arktická rada (Arctic Council)</vt:lpstr>
      <vt:lpstr>NATO (Severoatlantická aliancia)    North Atlantic Treaty Organization </vt:lpstr>
      <vt:lpstr>Mercosur (Spoločný trh juhu)  Mercado Común del Sur – Mercado Comum do Sul </vt:lpstr>
      <vt:lpstr>NAFTA (Severoamerická dohoda o voľnom obchode)     North American Free Trade Agreement </vt:lpstr>
      <vt:lpstr>ALBA (Bolivarovský zväz pre ľud našej Ameriky)</vt:lpstr>
      <vt:lpstr>OIAS (Organizácia Ibero-amerických štátov)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Laco</dc:creator>
  <cp:lastModifiedBy>doc. Mgr. Ladislav Novotný PhD.</cp:lastModifiedBy>
  <cp:revision>80</cp:revision>
  <cp:lastPrinted>1601-01-01T00:00:00Z</cp:lastPrinted>
  <dcterms:created xsi:type="dcterms:W3CDTF">2011-10-25T13:09:34Z</dcterms:created>
  <dcterms:modified xsi:type="dcterms:W3CDTF">2024-10-11T13:55:09Z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