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8" r:id="rId3"/>
    <p:sldId id="266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71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93" r:id="rId20"/>
    <p:sldId id="292" r:id="rId21"/>
    <p:sldId id="297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5" r:id="rId39"/>
    <p:sldId id="296" r:id="rId40"/>
    <p:sldId id="294" r:id="rId41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66FF99"/>
    <a:srgbClr val="66FFCC"/>
    <a:srgbClr val="FF99FF"/>
    <a:srgbClr val="FF66CC"/>
    <a:srgbClr val="E78331"/>
    <a:srgbClr val="FFCC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80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noProof="0"/>
              <a:t>Kliknite sem a upravte štýly predlohy textu.</a:t>
            </a:r>
          </a:p>
          <a:p>
            <a:pPr lvl="1"/>
            <a:r>
              <a:rPr lang="sk-SK" altLang="sk-SK" noProof="0"/>
              <a:t>Druhá úroveň</a:t>
            </a:r>
          </a:p>
          <a:p>
            <a:pPr lvl="2"/>
            <a:r>
              <a:rPr lang="sk-SK" altLang="sk-SK" noProof="0"/>
              <a:t>Tretia úroveň</a:t>
            </a:r>
          </a:p>
          <a:p>
            <a:pPr lvl="3"/>
            <a:r>
              <a:rPr lang="sk-SK" altLang="sk-SK" noProof="0"/>
              <a:t>Štvrtá úroveň</a:t>
            </a:r>
          </a:p>
          <a:p>
            <a:pPr lvl="4"/>
            <a:r>
              <a:rPr lang="sk-SK" altLang="sk-SK" noProof="0"/>
              <a:t>Piata úroveň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0C504C2-DA7B-4C09-BB1D-641BFA36F0A5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110659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E47FD63-B036-4FA3-B4E9-30E5289C3FE5}" type="slidenum">
              <a:rPr lang="sk-SK" altLang="sk-SK"/>
              <a:pPr eaLnBrk="1" hangingPunct="1">
                <a:spcBef>
                  <a:spcPct val="0"/>
                </a:spcBef>
              </a:pPr>
              <a:t>1</a:t>
            </a:fld>
            <a:endParaRPr lang="sk-SK" altLang="sk-SK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28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6248591-4B0C-4A6E-BB15-21B9658F1757}" type="slidenum">
              <a:rPr lang="sk-SK" altLang="sk-SK"/>
              <a:pPr eaLnBrk="1" hangingPunct="1">
                <a:spcBef>
                  <a:spcPct val="0"/>
                </a:spcBef>
              </a:pPr>
              <a:t>10</a:t>
            </a:fld>
            <a:endParaRPr lang="sk-SK" altLang="sk-SK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925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EBEDF3-D160-4155-9B56-0A7F9A5B4CB8}" type="slidenum">
              <a:rPr lang="sk-SK" altLang="sk-SK"/>
              <a:pPr eaLnBrk="1" hangingPunct="1">
                <a:spcBef>
                  <a:spcPct val="0"/>
                </a:spcBef>
              </a:pPr>
              <a:t>11</a:t>
            </a:fld>
            <a:endParaRPr lang="sk-SK" altLang="sk-SK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02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062A95C-EC04-42E7-B9C4-9D16AAEA8805}" type="slidenum">
              <a:rPr lang="sk-SK" altLang="sk-SK"/>
              <a:pPr eaLnBrk="1" hangingPunct="1">
                <a:spcBef>
                  <a:spcPct val="0"/>
                </a:spcBef>
              </a:pPr>
              <a:t>12</a:t>
            </a:fld>
            <a:endParaRPr lang="sk-SK" altLang="sk-SK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206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97762FB-5C66-4670-98B9-83775D43D447}" type="slidenum">
              <a:rPr lang="sk-SK" altLang="sk-SK"/>
              <a:pPr eaLnBrk="1" hangingPunct="1">
                <a:spcBef>
                  <a:spcPct val="0"/>
                </a:spcBef>
              </a:pPr>
              <a:t>13</a:t>
            </a:fld>
            <a:endParaRPr lang="sk-SK" altLang="sk-SK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3996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B89946A-3942-45CA-AA58-C9F57F56AEBB}" type="slidenum">
              <a:rPr lang="sk-SK" altLang="sk-SK"/>
              <a:pPr eaLnBrk="1" hangingPunct="1">
                <a:spcBef>
                  <a:spcPct val="0"/>
                </a:spcBef>
              </a:pPr>
              <a:t>14</a:t>
            </a:fld>
            <a:endParaRPr lang="sk-SK" altLang="sk-SK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659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CDC3B4-E58E-40F6-A1E1-30024FA71002}" type="slidenum">
              <a:rPr lang="sk-SK" altLang="sk-SK"/>
              <a:pPr eaLnBrk="1" hangingPunct="1">
                <a:spcBef>
                  <a:spcPct val="0"/>
                </a:spcBef>
              </a:pPr>
              <a:t>15</a:t>
            </a:fld>
            <a:endParaRPr lang="sk-SK" altLang="sk-SK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4556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37E5CBA-D15B-4424-B19B-E0F06B418A2C}" type="slidenum">
              <a:rPr lang="sk-SK" altLang="sk-SK"/>
              <a:pPr eaLnBrk="1" hangingPunct="1">
                <a:spcBef>
                  <a:spcPct val="0"/>
                </a:spcBef>
              </a:pPr>
              <a:t>16</a:t>
            </a:fld>
            <a:endParaRPr lang="sk-SK" altLang="sk-SK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4619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F1138C6-1AFC-4790-BF37-7CAD37BBC75B}" type="slidenum">
              <a:rPr lang="sk-SK" altLang="sk-SK"/>
              <a:pPr eaLnBrk="1" hangingPunct="1">
                <a:spcBef>
                  <a:spcPct val="0"/>
                </a:spcBef>
              </a:pPr>
              <a:t>17</a:t>
            </a:fld>
            <a:endParaRPr lang="sk-SK" altLang="sk-SK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0607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AE715B8-B304-4C29-A200-D51C7105780D}" type="slidenum">
              <a:rPr lang="sk-SK" altLang="sk-SK"/>
              <a:pPr eaLnBrk="1" hangingPunct="1">
                <a:spcBef>
                  <a:spcPct val="0"/>
                </a:spcBef>
              </a:pPr>
              <a:t>18</a:t>
            </a:fld>
            <a:endParaRPr lang="sk-SK" altLang="sk-SK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5930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B627450-C9D9-4BCE-84FD-C765A4971159}" type="slidenum">
              <a:rPr lang="sk-SK" altLang="sk-SK"/>
              <a:pPr eaLnBrk="1" hangingPunct="1">
                <a:spcBef>
                  <a:spcPct val="0"/>
                </a:spcBef>
              </a:pPr>
              <a:t>19</a:t>
            </a:fld>
            <a:endParaRPr lang="sk-SK" altLang="sk-SK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368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7118B42-8990-4A3E-A3F1-0A30DC949532}" type="slidenum">
              <a:rPr lang="sk-SK" altLang="sk-SK"/>
              <a:pPr eaLnBrk="1" hangingPunct="1">
                <a:spcBef>
                  <a:spcPct val="0"/>
                </a:spcBef>
              </a:pPr>
              <a:t>2</a:t>
            </a:fld>
            <a:endParaRPr lang="sk-SK" altLang="sk-SK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424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56EC7AC-E6C0-4BE0-B0BF-61A79070628D}" type="slidenum">
              <a:rPr lang="sk-SK" altLang="sk-SK"/>
              <a:pPr eaLnBrk="1" hangingPunct="1">
                <a:spcBef>
                  <a:spcPct val="0"/>
                </a:spcBef>
              </a:pPr>
              <a:t>20</a:t>
            </a:fld>
            <a:endParaRPr lang="sk-SK" altLang="sk-SK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2566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94AFB66-E0C5-42E9-B2AA-866100752555}" type="slidenum">
              <a:rPr lang="sk-SK" altLang="sk-SK"/>
              <a:pPr eaLnBrk="1" hangingPunct="1">
                <a:spcBef>
                  <a:spcPct val="0"/>
                </a:spcBef>
              </a:pPr>
              <a:t>22</a:t>
            </a:fld>
            <a:endParaRPr lang="sk-SK" altLang="sk-SK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2936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619E1A-CE4B-4E7D-8E81-7369DE239E0F}" type="slidenum">
              <a:rPr lang="sk-SK" altLang="sk-SK"/>
              <a:pPr eaLnBrk="1" hangingPunct="1">
                <a:spcBef>
                  <a:spcPct val="0"/>
                </a:spcBef>
              </a:pPr>
              <a:t>23</a:t>
            </a:fld>
            <a:endParaRPr lang="sk-SK" altLang="sk-SK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5537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8E95B63-AF65-4E9D-86DE-82689BE29C40}" type="slidenum">
              <a:rPr lang="sk-SK" altLang="sk-SK"/>
              <a:pPr eaLnBrk="1" hangingPunct="1">
                <a:spcBef>
                  <a:spcPct val="0"/>
                </a:spcBef>
              </a:pPr>
              <a:t>24</a:t>
            </a:fld>
            <a:endParaRPr lang="sk-SK" altLang="sk-SK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4039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0811364-C2C3-478B-A357-FE736829A865}" type="slidenum">
              <a:rPr lang="sk-SK" altLang="sk-SK"/>
              <a:pPr eaLnBrk="1" hangingPunct="1">
                <a:spcBef>
                  <a:spcPct val="0"/>
                </a:spcBef>
              </a:pPr>
              <a:t>25</a:t>
            </a:fld>
            <a:endParaRPr lang="sk-SK" altLang="sk-SK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8155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CBE39B2-E182-4ED7-93E2-D77805519234}" type="slidenum">
              <a:rPr lang="sk-SK" altLang="sk-SK"/>
              <a:pPr eaLnBrk="1" hangingPunct="1">
                <a:spcBef>
                  <a:spcPct val="0"/>
                </a:spcBef>
              </a:pPr>
              <a:t>26</a:t>
            </a:fld>
            <a:endParaRPr lang="sk-SK" altLang="sk-SK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7727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82129DC-43BA-4E90-B1E5-521A47020818}" type="slidenum">
              <a:rPr lang="sk-SK" altLang="sk-SK"/>
              <a:pPr eaLnBrk="1" hangingPunct="1">
                <a:spcBef>
                  <a:spcPct val="0"/>
                </a:spcBef>
              </a:pPr>
              <a:t>27</a:t>
            </a:fld>
            <a:endParaRPr lang="sk-SK" altLang="sk-SK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1266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9A840D9-6C3B-497F-8366-17AF23DC939E}" type="slidenum">
              <a:rPr lang="sk-SK" altLang="sk-SK"/>
              <a:pPr eaLnBrk="1" hangingPunct="1">
                <a:spcBef>
                  <a:spcPct val="0"/>
                </a:spcBef>
              </a:pPr>
              <a:t>28</a:t>
            </a:fld>
            <a:endParaRPr lang="sk-SK" altLang="sk-SK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9987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4DE57EB-CAFC-4DDC-B3DC-3251BD25E0B5}" type="slidenum">
              <a:rPr lang="sk-SK" altLang="sk-SK"/>
              <a:pPr eaLnBrk="1" hangingPunct="1">
                <a:spcBef>
                  <a:spcPct val="0"/>
                </a:spcBef>
              </a:pPr>
              <a:t>29</a:t>
            </a:fld>
            <a:endParaRPr lang="sk-SK" altLang="sk-SK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8846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1181FC6-37E5-4D81-9BFB-EFBECC618F33}" type="slidenum">
              <a:rPr lang="sk-SK" altLang="sk-SK"/>
              <a:pPr eaLnBrk="1" hangingPunct="1">
                <a:spcBef>
                  <a:spcPct val="0"/>
                </a:spcBef>
              </a:pPr>
              <a:t>30</a:t>
            </a:fld>
            <a:endParaRPr lang="sk-SK" altLang="sk-SK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979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785AF04-386E-4C5F-AFE7-A9194A782FE7}" type="slidenum">
              <a:rPr lang="sk-SK" altLang="sk-SK"/>
              <a:pPr eaLnBrk="1" hangingPunct="1">
                <a:spcBef>
                  <a:spcPct val="0"/>
                </a:spcBef>
              </a:pPr>
              <a:t>3</a:t>
            </a:fld>
            <a:endParaRPr lang="sk-SK" altLang="sk-SK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2619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7635B44-A928-450E-8A5D-F26BDC961609}" type="slidenum">
              <a:rPr lang="sk-SK" altLang="sk-SK"/>
              <a:pPr eaLnBrk="1" hangingPunct="1">
                <a:spcBef>
                  <a:spcPct val="0"/>
                </a:spcBef>
              </a:pPr>
              <a:t>31</a:t>
            </a:fld>
            <a:endParaRPr lang="sk-SK" altLang="sk-SK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0853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8EE3325-086C-4ADB-83F9-42811F4CF1E8}" type="slidenum">
              <a:rPr lang="sk-SK" altLang="sk-SK"/>
              <a:pPr eaLnBrk="1" hangingPunct="1">
                <a:spcBef>
                  <a:spcPct val="0"/>
                </a:spcBef>
              </a:pPr>
              <a:t>32</a:t>
            </a:fld>
            <a:endParaRPr lang="sk-SK" altLang="sk-SK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9859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F4E6B6B-04BB-4A34-8B6F-0772E423ADB9}" type="slidenum">
              <a:rPr lang="sk-SK" altLang="sk-SK"/>
              <a:pPr eaLnBrk="1" hangingPunct="1">
                <a:spcBef>
                  <a:spcPct val="0"/>
                </a:spcBef>
              </a:pPr>
              <a:t>33</a:t>
            </a:fld>
            <a:endParaRPr lang="sk-SK" altLang="sk-SK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0925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1521B81-0C7A-43BB-B252-1D2916FE8AFC}" type="slidenum">
              <a:rPr lang="sk-SK" altLang="sk-SK"/>
              <a:pPr eaLnBrk="1" hangingPunct="1">
                <a:spcBef>
                  <a:spcPct val="0"/>
                </a:spcBef>
              </a:pPr>
              <a:t>34</a:t>
            </a:fld>
            <a:endParaRPr lang="sk-SK" altLang="sk-SK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034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04F5F87-EA55-440D-AF51-AEB072234439}" type="slidenum">
              <a:rPr lang="sk-SK" altLang="sk-SK"/>
              <a:pPr eaLnBrk="1" hangingPunct="1">
                <a:spcBef>
                  <a:spcPct val="0"/>
                </a:spcBef>
              </a:pPr>
              <a:t>35</a:t>
            </a:fld>
            <a:endParaRPr lang="sk-SK" altLang="sk-SK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97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FF65E48-41C6-4B73-AC11-53D551DD3BD5}" type="slidenum">
              <a:rPr lang="sk-SK" altLang="sk-SK"/>
              <a:pPr eaLnBrk="1" hangingPunct="1">
                <a:spcBef>
                  <a:spcPct val="0"/>
                </a:spcBef>
              </a:pPr>
              <a:t>36</a:t>
            </a:fld>
            <a:endParaRPr lang="sk-SK" altLang="sk-SK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4640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7008202-7B4A-42D3-9E4B-6FE9E7FA33A8}" type="slidenum">
              <a:rPr lang="sk-SK" altLang="sk-SK"/>
              <a:pPr eaLnBrk="1" hangingPunct="1">
                <a:spcBef>
                  <a:spcPct val="0"/>
                </a:spcBef>
              </a:pPr>
              <a:t>37</a:t>
            </a:fld>
            <a:endParaRPr lang="sk-SK" altLang="sk-SK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3380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7008202-7B4A-42D3-9E4B-6FE9E7FA33A8}" type="slidenum">
              <a:rPr lang="sk-SK" altLang="sk-SK"/>
              <a:pPr eaLnBrk="1" hangingPunct="1">
                <a:spcBef>
                  <a:spcPct val="0"/>
                </a:spcBef>
              </a:pPr>
              <a:t>38</a:t>
            </a:fld>
            <a:endParaRPr lang="sk-SK" altLang="sk-SK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18107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7008202-7B4A-42D3-9E4B-6FE9E7FA33A8}" type="slidenum">
              <a:rPr lang="sk-SK" altLang="sk-SK"/>
              <a:pPr eaLnBrk="1" hangingPunct="1">
                <a:spcBef>
                  <a:spcPct val="0"/>
                </a:spcBef>
              </a:pPr>
              <a:t>39</a:t>
            </a:fld>
            <a:endParaRPr lang="sk-SK" altLang="sk-SK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729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C3EA5AB-77B4-46FC-AD22-FB8DAE41AA92}" type="slidenum">
              <a:rPr lang="sk-SK" altLang="sk-SK"/>
              <a:pPr eaLnBrk="1" hangingPunct="1">
                <a:spcBef>
                  <a:spcPct val="0"/>
                </a:spcBef>
              </a:pPr>
              <a:t>4</a:t>
            </a:fld>
            <a:endParaRPr lang="sk-SK" altLang="sk-SK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190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BB5C00-3D7E-4395-8A8C-0C64D6446C6F}" type="slidenum">
              <a:rPr lang="sk-SK" altLang="sk-SK"/>
              <a:pPr eaLnBrk="1" hangingPunct="1">
                <a:spcBef>
                  <a:spcPct val="0"/>
                </a:spcBef>
              </a:pPr>
              <a:t>5</a:t>
            </a:fld>
            <a:endParaRPr lang="sk-SK" altLang="sk-SK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805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70D948A-5ACE-48C5-B929-3CB6E9D5F2EE}" type="slidenum">
              <a:rPr lang="sk-SK" altLang="sk-SK"/>
              <a:pPr eaLnBrk="1" hangingPunct="1">
                <a:spcBef>
                  <a:spcPct val="0"/>
                </a:spcBef>
              </a:pPr>
              <a:t>6</a:t>
            </a:fld>
            <a:endParaRPr lang="sk-SK" altLang="sk-SK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113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37772BF-4AFA-4FD5-AD4C-EE08C45F3708}" type="slidenum">
              <a:rPr lang="sk-SK" altLang="sk-SK"/>
              <a:pPr eaLnBrk="1" hangingPunct="1">
                <a:spcBef>
                  <a:spcPct val="0"/>
                </a:spcBef>
              </a:pPr>
              <a:t>7</a:t>
            </a:fld>
            <a:endParaRPr lang="sk-SK" altLang="sk-SK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19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6BD2C82-EE3E-409E-93DF-44092C15C57B}" type="slidenum">
              <a:rPr lang="sk-SK" altLang="sk-SK"/>
              <a:pPr eaLnBrk="1" hangingPunct="1">
                <a:spcBef>
                  <a:spcPct val="0"/>
                </a:spcBef>
              </a:pPr>
              <a:t>8</a:t>
            </a:fld>
            <a:endParaRPr lang="sk-SK" altLang="sk-SK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042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833B7A4-1770-4895-AC04-A61E9A700A5C}" type="slidenum">
              <a:rPr lang="sk-SK" altLang="sk-SK"/>
              <a:pPr eaLnBrk="1" hangingPunct="1">
                <a:spcBef>
                  <a:spcPct val="0"/>
                </a:spcBef>
              </a:pPr>
              <a:t>9</a:t>
            </a:fld>
            <a:endParaRPr lang="sk-SK" altLang="sk-SK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377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B20B73-3C2E-466E-B0A5-3F9139B203DE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772940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AC1005-7B91-41F6-8D79-B6D9AD5D0271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053120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F8C394-7B34-4175-AE41-9DDECEB7E1C9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618885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45D5C1-B870-4C91-918D-7C4FE47BD2A8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289572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FE037E-3D00-45B0-A7F2-F5425FAD7F4A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01174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993936-6D6C-44C5-940E-35E513E68105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76536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854C47-55B5-499D-9501-980880BA90CD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093526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4D727A-1CDA-4F1B-BAFD-702B446AF811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90225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D28FC9-D1D6-4E4A-AC35-D5F435A3CE7B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837434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BE6B08-3D39-4B6C-A3FD-3B5CED346AE1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88453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D8F93F-865B-4FA8-A0AA-A55F5922326D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94555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 predlohy nadpisov.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štýly predlohy textu.</a:t>
            </a:r>
          </a:p>
          <a:p>
            <a:pPr lvl="1"/>
            <a:r>
              <a:rPr lang="sk-SK" altLang="sk-SK"/>
              <a:t>Druhá úroveň</a:t>
            </a:r>
          </a:p>
          <a:p>
            <a:pPr lvl="2"/>
            <a:r>
              <a:rPr lang="sk-SK" altLang="sk-SK"/>
              <a:t>Tretia úroveň</a:t>
            </a:r>
          </a:p>
          <a:p>
            <a:pPr lvl="3"/>
            <a:r>
              <a:rPr lang="sk-SK" altLang="sk-SK"/>
              <a:t>Štvrtá úroveň</a:t>
            </a:r>
          </a:p>
          <a:p>
            <a:pPr lvl="4"/>
            <a:r>
              <a:rPr lang="sk-SK" altLang="sk-SK"/>
              <a:t>Piata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7D4D1D0-C19C-484D-A2CB-B6020B603EAA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ritannica.com/place/Coast-Mountains" TargetMode="External"/><Relationship Id="rId13" Type="http://schemas.openxmlformats.org/officeDocument/2006/relationships/hyperlink" Target="https://www.britannica.com/place/Colorado-Plateau" TargetMode="External"/><Relationship Id="rId18" Type="http://schemas.openxmlformats.org/officeDocument/2006/relationships/hyperlink" Target="https://www.britannica.com/place/Volcano-Pico-de-Orizaba" TargetMode="External"/><Relationship Id="rId3" Type="http://schemas.openxmlformats.org/officeDocument/2006/relationships/hyperlink" Target="https://www.britannica.com/place/Alaska-Range" TargetMode="External"/><Relationship Id="rId21" Type="http://schemas.openxmlformats.org/officeDocument/2006/relationships/image" Target="../media/image13.jpeg"/><Relationship Id="rId7" Type="http://schemas.openxmlformats.org/officeDocument/2006/relationships/hyperlink" Target="https://www.britannica.com/place/Mackenzie-Mountains" TargetMode="External"/><Relationship Id="rId12" Type="http://schemas.openxmlformats.org/officeDocument/2006/relationships/hyperlink" Target="https://www.britannica.com/place/Great-Basin" TargetMode="External"/><Relationship Id="rId17" Type="http://schemas.openxmlformats.org/officeDocument/2006/relationships/hyperlink" Target="https://www.britannica.com/place/Popocatepetl" TargetMode="External"/><Relationship Id="rId2" Type="http://schemas.openxmlformats.org/officeDocument/2006/relationships/notesSlide" Target="../notesSlides/notesSlide10.xml"/><Relationship Id="rId16" Type="http://schemas.openxmlformats.org/officeDocument/2006/relationships/hyperlink" Target="https://www.britannica.com/place/Cordillera-Neo-Volcanica" TargetMode="External"/><Relationship Id="rId20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ritannica.com/place/Aleutian-Range" TargetMode="External"/><Relationship Id="rId11" Type="http://schemas.openxmlformats.org/officeDocument/2006/relationships/hyperlink" Target="https://www.britannica.com/place/Sierra-Nevada-mountains" TargetMode="External"/><Relationship Id="rId5" Type="http://schemas.openxmlformats.org/officeDocument/2006/relationships/hyperlink" Target="https://www.britannica.com/place/Brooks-Range" TargetMode="External"/><Relationship Id="rId15" Type="http://schemas.openxmlformats.org/officeDocument/2006/relationships/hyperlink" Target="https://www.britannica.com/place/Sierra-Madre-mountain-system-Mexico" TargetMode="External"/><Relationship Id="rId10" Type="http://schemas.openxmlformats.org/officeDocument/2006/relationships/hyperlink" Target="https://www.britannica.com/place/Coast-Ranges" TargetMode="External"/><Relationship Id="rId19" Type="http://schemas.openxmlformats.org/officeDocument/2006/relationships/image" Target="../media/image11.jpeg"/><Relationship Id="rId4" Type="http://schemas.openxmlformats.org/officeDocument/2006/relationships/hyperlink" Target="https://www.britannica.com/place/Denali" TargetMode="External"/><Relationship Id="rId9" Type="http://schemas.openxmlformats.org/officeDocument/2006/relationships/hyperlink" Target="https://www.britannica.com/place/Cascade-Range" TargetMode="External"/><Relationship Id="rId14" Type="http://schemas.openxmlformats.org/officeDocument/2006/relationships/hyperlink" Target="https://www.britannica.com/place/Grand-Canyon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ritannica.com/place/Appalachian-Mountains" TargetMode="External"/><Relationship Id="rId3" Type="http://schemas.openxmlformats.org/officeDocument/2006/relationships/hyperlink" Target="https://www.britannica.com/place/Rocky-Mountains" TargetMode="External"/><Relationship Id="rId7" Type="http://schemas.openxmlformats.org/officeDocument/2006/relationships/hyperlink" Target="https://www.britannica.com/place/Canadian-Shield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ritannica.com/place/Laurentian-Mountains" TargetMode="External"/><Relationship Id="rId11" Type="http://schemas.openxmlformats.org/officeDocument/2006/relationships/image" Target="../media/image16.gif"/><Relationship Id="rId5" Type="http://schemas.openxmlformats.org/officeDocument/2006/relationships/hyperlink" Target="https://www.britannica.com/place/Interior-Lowlands-region-North-America" TargetMode="External"/><Relationship Id="rId10" Type="http://schemas.openxmlformats.org/officeDocument/2006/relationships/image" Target="../media/image15.jpeg"/><Relationship Id="rId4" Type="http://schemas.openxmlformats.org/officeDocument/2006/relationships/hyperlink" Target="https://www.britannica.com/place/Great-Plains" TargetMode="External"/><Relationship Id="rId9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s://www.britannica.com/place/Sierra-Madre-de-Chiapas" TargetMode="External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https://www.britannica.com/place/Cordillera-de-Talamanca" TargetMode="External"/><Relationship Id="rId4" Type="http://schemas.openxmlformats.org/officeDocument/2006/relationships/hyperlink" Target="https://www.britannica.com/place/Yucatan-Peninsula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hyperlink" Target="https://www.britannica.com/place/Andes-Mountains" TargetMode="External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ritannica.com/place/Atacama-Plateau" TargetMode="External"/><Relationship Id="rId5" Type="http://schemas.openxmlformats.org/officeDocument/2006/relationships/hyperlink" Target="https://www.britannica.com/place/Altiplano" TargetMode="External"/><Relationship Id="rId10" Type="http://schemas.openxmlformats.org/officeDocument/2006/relationships/image" Target="../media/image23.jpeg"/><Relationship Id="rId4" Type="http://schemas.openxmlformats.org/officeDocument/2006/relationships/hyperlink" Target="https://www.britannica.com/place/Lake-Titicaca" TargetMode="External"/><Relationship Id="rId9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annica.com/place/Mount-Aconcagua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hyperlink" Target="https://www.britannica.com/place/Guiana-Highlands" TargetMode="External"/><Relationship Id="rId7" Type="http://schemas.openxmlformats.org/officeDocument/2006/relationships/hyperlink" Target="https://www.britannica.com/place/Gran-Chaco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ritannica.com/place/Mato-Grosso-Plateau" TargetMode="External"/><Relationship Id="rId5" Type="http://schemas.openxmlformats.org/officeDocument/2006/relationships/hyperlink" Target="https://www.britannica.com/place/Parana-Plateau" TargetMode="External"/><Relationship Id="rId4" Type="http://schemas.openxmlformats.org/officeDocument/2006/relationships/hyperlink" Target="https://www.britannica.com/place/Brazilian-Highlands" TargetMode="External"/><Relationship Id="rId9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ailymale.sk/articles/itaipu-binational_4458" TargetMode="Externa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" y="-1"/>
            <a:ext cx="4494069" cy="6858001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67944" y="548680"/>
            <a:ext cx="4897438" cy="2951163"/>
          </a:xfrm>
        </p:spPr>
        <p:txBody>
          <a:bodyPr/>
          <a:lstStyle/>
          <a:p>
            <a:pPr algn="l" eaLnBrk="1" hangingPunct="1"/>
            <a:r>
              <a:rPr lang="sk-SK" altLang="sk-SK" sz="5400" dirty="0"/>
              <a:t>REGIONÁLNA</a:t>
            </a:r>
            <a:br>
              <a:rPr lang="sk-SK" altLang="sk-SK" sz="5400" dirty="0"/>
            </a:br>
            <a:r>
              <a:rPr lang="sk-SK" altLang="sk-SK" sz="5400" dirty="0"/>
              <a:t>GEOGRAFIA</a:t>
            </a:r>
            <a:br>
              <a:rPr lang="sk-SK" altLang="sk-SK" sz="5400" dirty="0"/>
            </a:br>
            <a:r>
              <a:rPr lang="sk-SK" altLang="sk-SK" sz="5400" dirty="0"/>
              <a:t>AMERIKY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7092280" y="6453336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spc="100" dirty="0"/>
              <a:t>ZS 20</a:t>
            </a:r>
            <a:r>
              <a:rPr lang="sk-SK" sz="2000" spc="100" dirty="0"/>
              <a:t>24</a:t>
            </a:r>
            <a:r>
              <a:rPr lang="en-GB" sz="2000" spc="100" dirty="0"/>
              <a:t>/202</a:t>
            </a:r>
            <a:r>
              <a:rPr lang="sk-SK" sz="2000" spc="100" dirty="0"/>
              <a:t>5</a:t>
            </a:r>
            <a:endParaRPr lang="en-GB" sz="2000" spc="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77875"/>
          </a:xfrm>
        </p:spPr>
        <p:txBody>
          <a:bodyPr/>
          <a:lstStyle/>
          <a:p>
            <a:pPr eaLnBrk="1" hangingPunct="1"/>
            <a:r>
              <a:rPr lang="sk-SK" altLang="sk-SK" sz="3800" dirty="0"/>
              <a:t>Najvýznamnejšie geomorfologické celky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5175"/>
            <a:ext cx="9144000" cy="60928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altLang="sk-SK" sz="2000" b="1" dirty="0">
                <a:latin typeface="Arial Narrow" panose="020B0606020202030204" pitchFamily="34" charset="0"/>
              </a:rPr>
              <a:t>* </a:t>
            </a:r>
            <a:r>
              <a:rPr lang="sk-SK" altLang="sk-SK" sz="2000" b="1" dirty="0">
                <a:latin typeface="Arial Narrow" panose="020B0606020202030204" pitchFamily="34" charset="0"/>
                <a:hlinkClick r:id="rId3"/>
              </a:rPr>
              <a:t>Aljašský chrbát </a:t>
            </a:r>
            <a:r>
              <a:rPr lang="sk-SK" altLang="sk-SK" sz="2000" dirty="0">
                <a:latin typeface="Arial Narrow" panose="020B0606020202030204" pitchFamily="34" charset="0"/>
              </a:rPr>
              <a:t>(</a:t>
            </a:r>
            <a:r>
              <a:rPr lang="sk-SK" altLang="sk-SK" sz="2000" dirty="0" err="1">
                <a:latin typeface="Arial Narrow" panose="020B0606020202030204" pitchFamily="34" charset="0"/>
                <a:hlinkClick r:id="rId4"/>
              </a:rPr>
              <a:t>Denali</a:t>
            </a:r>
            <a:r>
              <a:rPr lang="sk-SK" altLang="sk-SK" sz="2000" dirty="0">
                <a:latin typeface="Arial Narrow" panose="020B0606020202030204" pitchFamily="34" charset="0"/>
              </a:rPr>
              <a:t> – 6194 m n. m.)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k-SK" altLang="sk-SK" sz="2000" dirty="0">
                <a:latin typeface="Arial Narrow" panose="020B0606020202030204" pitchFamily="34" charset="0"/>
              </a:rPr>
              <a:t>Aljaška: </a:t>
            </a:r>
            <a:r>
              <a:rPr lang="sk-SK" altLang="sk-SK" sz="2000" b="1" dirty="0" err="1">
                <a:latin typeface="Arial Narrow" panose="020B0606020202030204" pitchFamily="34" charset="0"/>
                <a:hlinkClick r:id="rId5"/>
              </a:rPr>
              <a:t>Brooksove</a:t>
            </a:r>
            <a:r>
              <a:rPr lang="sk-SK" altLang="sk-SK" sz="2000" b="1" dirty="0">
                <a:latin typeface="Arial Narrow" panose="020B0606020202030204" pitchFamily="34" charset="0"/>
                <a:hlinkClick r:id="rId5"/>
              </a:rPr>
              <a:t> vrchy</a:t>
            </a:r>
            <a:r>
              <a:rPr lang="sk-SK" altLang="sk-SK" sz="2000" dirty="0">
                <a:latin typeface="Arial Narrow" panose="020B0606020202030204" pitchFamily="34" charset="0"/>
              </a:rPr>
              <a:t>, </a:t>
            </a:r>
            <a:r>
              <a:rPr lang="sk-SK" altLang="sk-SK" sz="2000" b="1" dirty="0" err="1">
                <a:latin typeface="Arial Narrow" panose="020B0606020202030204" pitchFamily="34" charset="0"/>
                <a:hlinkClick r:id="rId6"/>
              </a:rPr>
              <a:t>Aleutské</a:t>
            </a:r>
            <a:r>
              <a:rPr lang="sk-SK" altLang="sk-SK" sz="2000" b="1" dirty="0">
                <a:latin typeface="Arial Narrow" panose="020B0606020202030204" pitchFamily="34" charset="0"/>
                <a:hlinkClick r:id="rId6"/>
              </a:rPr>
              <a:t> hory</a:t>
            </a:r>
            <a:r>
              <a:rPr lang="sk-SK" altLang="sk-SK" sz="2000" b="1" dirty="0">
                <a:latin typeface="Arial Narrow" panose="020B0606020202030204" pitchFamily="34" charset="0"/>
              </a:rPr>
              <a:t> </a:t>
            </a:r>
            <a:r>
              <a:rPr lang="sk-SK" altLang="sk-SK" sz="2000" dirty="0">
                <a:latin typeface="Arial Narrow" panose="020B0606020202030204" pitchFamily="34" charset="0"/>
              </a:rPr>
              <a:t>a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sk-SK" altLang="sk-SK" sz="2000" b="1" dirty="0">
                <a:latin typeface="Arial Narrow" panose="020B0606020202030204" pitchFamily="34" charset="0"/>
              </a:rPr>
              <a:t>    </a:t>
            </a:r>
            <a:r>
              <a:rPr lang="sk-SK" altLang="sk-SK" sz="2000" b="1" dirty="0" err="1">
                <a:latin typeface="Arial Narrow" panose="020B0606020202030204" pitchFamily="34" charset="0"/>
                <a:hlinkClick r:id="rId7"/>
              </a:rPr>
              <a:t>Mackenzieho</a:t>
            </a:r>
            <a:r>
              <a:rPr lang="sk-SK" altLang="sk-SK" sz="2000" b="1" dirty="0">
                <a:latin typeface="Arial Narrow" panose="020B0606020202030204" pitchFamily="34" charset="0"/>
                <a:hlinkClick r:id="rId7"/>
              </a:rPr>
              <a:t> vrchy</a:t>
            </a:r>
            <a:r>
              <a:rPr lang="sk-SK" altLang="sk-SK" sz="2000" b="1" dirty="0">
                <a:latin typeface="Arial Narrow" panose="020B0606020202030204" pitchFamily="34" charset="0"/>
              </a:rPr>
              <a:t> </a:t>
            </a:r>
            <a:r>
              <a:rPr lang="sk-SK" altLang="sk-SK" sz="2000" dirty="0">
                <a:latin typeface="Arial Narrow" panose="020B0606020202030204" pitchFamily="34" charset="0"/>
              </a:rPr>
              <a:t>na území Kanady</a:t>
            </a:r>
            <a:endParaRPr lang="sk-SK" altLang="sk-SK" sz="28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k-SK" altLang="sk-SK" sz="20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k-SK" altLang="sk-SK" sz="20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altLang="sk-SK" sz="2000" dirty="0">
                <a:latin typeface="Arial Narrow" panose="020B0606020202030204" pitchFamily="34" charset="0"/>
              </a:rPr>
              <a:t>* na juh pri pobreží: 			- </a:t>
            </a:r>
            <a:r>
              <a:rPr lang="sk-SK" altLang="sk-SK" sz="2000" b="1" dirty="0">
                <a:latin typeface="Arial Narrow" panose="020B0606020202030204" pitchFamily="34" charset="0"/>
                <a:hlinkClick r:id="rId8"/>
              </a:rPr>
              <a:t>Pobrežné vrchy</a:t>
            </a:r>
            <a:endParaRPr lang="sk-SK" altLang="sk-SK" sz="2000" b="1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altLang="sk-SK" sz="2000" dirty="0">
                <a:latin typeface="Arial Narrow" panose="020B0606020202030204" pitchFamily="34" charset="0"/>
              </a:rPr>
              <a:t>						- </a:t>
            </a:r>
            <a:r>
              <a:rPr lang="sk-SK" altLang="sk-SK" sz="2000" b="1" dirty="0">
                <a:latin typeface="Arial Narrow" panose="020B0606020202030204" pitchFamily="34" charset="0"/>
                <a:hlinkClick r:id="rId9"/>
              </a:rPr>
              <a:t>Kaskádové vrchy </a:t>
            </a:r>
            <a:r>
              <a:rPr lang="sk-SK" altLang="sk-SK" sz="2000" dirty="0">
                <a:latin typeface="Arial Narrow" panose="020B0606020202030204" pitchFamily="34" charset="0"/>
              </a:rPr>
              <a:t>(najmladšie)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altLang="sk-SK" sz="2000" dirty="0">
                <a:latin typeface="Arial Narrow" panose="020B0606020202030204" pitchFamily="34" charset="0"/>
              </a:rPr>
              <a:t>						- </a:t>
            </a:r>
            <a:r>
              <a:rPr lang="sk-SK" altLang="sk-SK" sz="2000" b="1" dirty="0" err="1">
                <a:latin typeface="Arial Narrow" panose="020B0606020202030204" pitchFamily="34" charset="0"/>
                <a:hlinkClick r:id="rId10"/>
              </a:rPr>
              <a:t>Prímosrké</a:t>
            </a:r>
            <a:r>
              <a:rPr lang="sk-SK" altLang="sk-SK" sz="2000" b="1" dirty="0">
                <a:latin typeface="Arial Narrow" panose="020B0606020202030204" pitchFamily="34" charset="0"/>
                <a:hlinkClick r:id="rId10"/>
              </a:rPr>
              <a:t> vrchy</a:t>
            </a:r>
            <a:r>
              <a:rPr lang="sk-SK" altLang="sk-SK" sz="2000" b="1" dirty="0">
                <a:latin typeface="Arial Narrow" panose="020B0606020202030204" pitchFamily="34" charset="0"/>
              </a:rPr>
              <a:t>,</a:t>
            </a:r>
            <a:r>
              <a:rPr lang="sk-SK" altLang="sk-SK" sz="2000" dirty="0">
                <a:latin typeface="Arial Narrow" panose="020B0606020202030204" pitchFamily="34" charset="0"/>
              </a:rPr>
              <a:t> </a:t>
            </a:r>
            <a:r>
              <a:rPr lang="sk-SK" altLang="sk-SK" sz="2000" b="1" dirty="0">
                <a:latin typeface="Arial Narrow" panose="020B0606020202030204" pitchFamily="34" charset="0"/>
                <a:hlinkClick r:id="rId11"/>
              </a:rPr>
              <a:t>Sierra Nevada</a:t>
            </a:r>
            <a:r>
              <a:rPr lang="sk-SK" altLang="sk-SK" sz="2000" b="1" dirty="0">
                <a:latin typeface="Arial Narrow" panose="020B0606020202030204" pitchFamily="34" charset="0"/>
              </a:rPr>
              <a:t>,</a:t>
            </a:r>
            <a:r>
              <a:rPr lang="sk-SK" altLang="sk-SK" sz="2000" dirty="0">
                <a:latin typeface="Arial Narrow" panose="020B0606020202030204" pitchFamily="34" charset="0"/>
              </a:rPr>
              <a:t> 					</a:t>
            </a:r>
            <a:r>
              <a:rPr lang="en-GB" altLang="sk-SK" sz="2000" dirty="0">
                <a:latin typeface="Arial Narrow" panose="020B0606020202030204" pitchFamily="34" charset="0"/>
              </a:rPr>
              <a:t>	</a:t>
            </a:r>
            <a:r>
              <a:rPr lang="sk-SK" altLang="sk-SK" sz="2000" b="1" dirty="0">
                <a:latin typeface="Arial Narrow" panose="020B0606020202030204" pitchFamily="34" charset="0"/>
                <a:hlinkClick r:id="rId12"/>
              </a:rPr>
              <a:t>Veľká panva</a:t>
            </a:r>
            <a:r>
              <a:rPr lang="sk-SK" altLang="sk-SK" sz="2000" b="1" dirty="0">
                <a:latin typeface="Arial Narrow" panose="020B0606020202030204" pitchFamily="34" charset="0"/>
              </a:rPr>
              <a:t> </a:t>
            </a:r>
            <a:r>
              <a:rPr lang="sk-SK" altLang="sk-SK" sz="1200" i="1" spc="-60" dirty="0">
                <a:latin typeface="Arial Narrow" panose="020B0606020202030204" pitchFamily="34" charset="0"/>
              </a:rPr>
              <a:t>(odkaz priestorovo nie úplne zodpovedá </a:t>
            </a:r>
            <a:r>
              <a:rPr lang="sk-SK" altLang="sk-SK" sz="1200" i="1" spc="-60" dirty="0" err="1">
                <a:latin typeface="Arial Narrow" panose="020B0606020202030204" pitchFamily="34" charset="0"/>
              </a:rPr>
              <a:t>geomorf</a:t>
            </a:r>
            <a:r>
              <a:rPr lang="sk-SK" altLang="sk-SK" sz="1200" i="1" spc="-60" dirty="0">
                <a:latin typeface="Arial Narrow" panose="020B0606020202030204" pitchFamily="34" charset="0"/>
              </a:rPr>
              <a:t>. celku)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altLang="sk-SK" sz="2000" dirty="0">
                <a:latin typeface="Arial Narrow" panose="020B0606020202030204" pitchFamily="34" charset="0"/>
              </a:rPr>
              <a:t>						- </a:t>
            </a:r>
            <a:r>
              <a:rPr lang="sk-SK" altLang="sk-SK" sz="2000" b="1" dirty="0">
                <a:latin typeface="Arial Narrow" panose="020B0606020202030204" pitchFamily="34" charset="0"/>
                <a:hlinkClick r:id="rId13"/>
              </a:rPr>
              <a:t>Coloradská plošina</a:t>
            </a:r>
            <a:r>
              <a:rPr lang="sk-SK" altLang="sk-SK" sz="2000" dirty="0">
                <a:latin typeface="Arial Narrow" panose="020B0606020202030204" pitchFamily="34" charset="0"/>
              </a:rPr>
              <a:t> 							(s </a:t>
            </a:r>
            <a:r>
              <a:rPr lang="sk-SK" altLang="sk-SK" sz="2000" dirty="0">
                <a:latin typeface="Arial Narrow" panose="020B0606020202030204" pitchFamily="34" charset="0"/>
                <a:hlinkClick r:id="rId14"/>
              </a:rPr>
              <a:t>Grand kaňonom</a:t>
            </a:r>
            <a:r>
              <a:rPr lang="sk-SK" altLang="sk-SK" sz="2000" dirty="0">
                <a:latin typeface="Arial Narrow" panose="020B0606020202030204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altLang="sk-SK" sz="2000" dirty="0">
                <a:latin typeface="Arial Narrow" panose="020B0606020202030204" pitchFamily="34" charset="0"/>
              </a:rPr>
              <a:t>						- </a:t>
            </a:r>
            <a:r>
              <a:rPr lang="sk-SK" altLang="sk-SK" sz="2000" b="1" dirty="0">
                <a:latin typeface="Arial Narrow" panose="020B0606020202030204" pitchFamily="34" charset="0"/>
                <a:hlinkClick r:id="rId15"/>
              </a:rPr>
              <a:t>Západná</a:t>
            </a:r>
            <a:r>
              <a:rPr lang="sk-SK" altLang="sk-SK" sz="2000" dirty="0">
                <a:latin typeface="Arial Narrow" panose="020B0606020202030204" pitchFamily="34" charset="0"/>
                <a:hlinkClick r:id="rId15"/>
              </a:rPr>
              <a:t> a </a:t>
            </a:r>
            <a:r>
              <a:rPr lang="sk-SK" altLang="sk-SK" sz="2000" b="1" dirty="0">
                <a:latin typeface="Arial Narrow" panose="020B0606020202030204" pitchFamily="34" charset="0"/>
                <a:hlinkClick r:id="rId15"/>
              </a:rPr>
              <a:t>Východná</a:t>
            </a:r>
            <a:r>
              <a:rPr lang="sk-SK" altLang="sk-SK" sz="2000" dirty="0">
                <a:latin typeface="Arial Narrow" panose="020B0606020202030204" pitchFamily="34" charset="0"/>
                <a:hlinkClick r:id="rId15"/>
              </a:rPr>
              <a:t> </a:t>
            </a:r>
            <a:r>
              <a:rPr lang="sk-SK" altLang="sk-SK" sz="2000" b="1" dirty="0">
                <a:latin typeface="Arial Narrow" panose="020B0606020202030204" pitchFamily="34" charset="0"/>
                <a:hlinkClick r:id="rId15"/>
              </a:rPr>
              <a:t>Sierra </a:t>
            </a:r>
            <a:r>
              <a:rPr lang="sk-SK" altLang="sk-SK" sz="2000" b="1" dirty="0" err="1">
                <a:latin typeface="Arial Narrow" panose="020B0606020202030204" pitchFamily="34" charset="0"/>
                <a:hlinkClick r:id="rId15"/>
              </a:rPr>
              <a:t>Madre</a:t>
            </a:r>
            <a:r>
              <a:rPr lang="sk-SK" altLang="sk-SK" sz="2000" b="1" dirty="0">
                <a:latin typeface="Arial Narrow" panose="020B0606020202030204" pitchFamily="34" charset="0"/>
                <a:hlinkClick r:id="rId15"/>
              </a:rPr>
              <a:t> </a:t>
            </a:r>
            <a:r>
              <a:rPr lang="sk-SK" altLang="sk-SK" sz="2000" b="1" dirty="0">
                <a:latin typeface="Arial Narrow" panose="020B0606020202030204" pitchFamily="34" charset="0"/>
              </a:rPr>
              <a:t>					</a:t>
            </a:r>
            <a:r>
              <a:rPr lang="en-GB" altLang="sk-SK" sz="2000" b="1" dirty="0">
                <a:latin typeface="Arial Narrow" panose="020B0606020202030204" pitchFamily="34" charset="0"/>
              </a:rPr>
              <a:t>	</a:t>
            </a:r>
            <a:r>
              <a:rPr lang="sk-SK" altLang="sk-SK" sz="2000" dirty="0">
                <a:latin typeface="Arial Narrow" panose="020B0606020202030204" pitchFamily="34" charset="0"/>
                <a:hlinkClick r:id="rId15"/>
              </a:rPr>
              <a:t>(Mexická plošina)</a:t>
            </a:r>
            <a:endParaRPr lang="sk-SK" altLang="sk-SK" sz="20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altLang="sk-SK" sz="2000" dirty="0">
                <a:latin typeface="Arial Narrow" panose="020B0606020202030204" pitchFamily="34" charset="0"/>
              </a:rPr>
              <a:t>						- </a:t>
            </a:r>
            <a:r>
              <a:rPr lang="sk-SK" altLang="sk-SK" sz="2000" dirty="0">
                <a:latin typeface="Arial Narrow" panose="020B0606020202030204" pitchFamily="34" charset="0"/>
                <a:hlinkClick r:id="rId16"/>
              </a:rPr>
              <a:t>naprieč ním </a:t>
            </a:r>
            <a:r>
              <a:rPr lang="sk-SK" altLang="sk-SK" sz="2000" b="1" dirty="0">
                <a:latin typeface="Arial Narrow" panose="020B0606020202030204" pitchFamily="34" charset="0"/>
                <a:hlinkClick r:id="rId16"/>
              </a:rPr>
              <a:t>pás sopečných vrchov</a:t>
            </a:r>
            <a:r>
              <a:rPr lang="sk-SK" altLang="sk-SK" sz="2000" dirty="0">
                <a:latin typeface="Arial Narrow" panose="020B0606020202030204" pitchFamily="34" charset="0"/>
                <a:hlinkClick r:id="rId16"/>
              </a:rPr>
              <a:t> </a:t>
            </a:r>
            <a:r>
              <a:rPr lang="sk-SK" altLang="sk-SK" sz="2000" dirty="0">
                <a:latin typeface="Arial Narrow" panose="020B0606020202030204" pitchFamily="34" charset="0"/>
              </a:rPr>
              <a:t>		</a:t>
            </a:r>
            <a:r>
              <a:rPr lang="en-GB" altLang="sk-SK" sz="2000" dirty="0">
                <a:latin typeface="Arial Narrow" panose="020B0606020202030204" pitchFamily="34" charset="0"/>
              </a:rPr>
              <a:t>	</a:t>
            </a:r>
            <a:r>
              <a:rPr lang="sk-SK" altLang="sk-SK" sz="2000" dirty="0">
                <a:latin typeface="Arial Narrow" panose="020B0606020202030204" pitchFamily="34" charset="0"/>
              </a:rPr>
              <a:t>			s najznámejšími/najvyššími sopkami 				</a:t>
            </a:r>
            <a:r>
              <a:rPr lang="en-GB" altLang="sk-SK" sz="2000" dirty="0">
                <a:latin typeface="Arial Narrow" panose="020B0606020202030204" pitchFamily="34" charset="0"/>
              </a:rPr>
              <a:t>	</a:t>
            </a:r>
            <a:r>
              <a:rPr lang="sk-SK" altLang="sk-SK" sz="2000" dirty="0">
                <a:latin typeface="Arial Narrow" panose="020B0606020202030204" pitchFamily="34" charset="0"/>
              </a:rPr>
              <a:t>	     </a:t>
            </a:r>
            <a:r>
              <a:rPr lang="sk-SK" altLang="sk-SK" sz="2000" b="1" dirty="0">
                <a:latin typeface="Arial Narrow" panose="020B0606020202030204" pitchFamily="34" charset="0"/>
                <a:hlinkClick r:id="rId17"/>
              </a:rPr>
              <a:t>Popocatépetl</a:t>
            </a:r>
            <a:r>
              <a:rPr lang="sk-SK" altLang="sk-SK" sz="2000" b="1" dirty="0">
                <a:latin typeface="Arial Narrow" panose="020B0606020202030204" pitchFamily="34" charset="0"/>
              </a:rPr>
              <a:t> </a:t>
            </a:r>
            <a:r>
              <a:rPr lang="sk-SK" altLang="sk-SK" sz="2000" dirty="0">
                <a:latin typeface="Arial Narrow" panose="020B0606020202030204" pitchFamily="34" charset="0"/>
              </a:rPr>
              <a:t>(5452 m </a:t>
            </a:r>
            <a:r>
              <a:rPr lang="sk-SK" altLang="sk-SK" sz="2000" dirty="0" err="1">
                <a:latin typeface="Arial Narrow" panose="020B0606020202030204" pitchFamily="34" charset="0"/>
              </a:rPr>
              <a:t>n.m</a:t>
            </a:r>
            <a:r>
              <a:rPr lang="sk-SK" altLang="sk-SK" sz="2000" dirty="0">
                <a:latin typeface="Arial Narrow" panose="020B0606020202030204" pitchFamily="34" charset="0"/>
              </a:rPr>
              <a:t>.) a 						     </a:t>
            </a:r>
            <a:r>
              <a:rPr lang="sk-SK" altLang="sk-SK" sz="2000" b="1" dirty="0" err="1">
                <a:latin typeface="Arial Narrow" panose="020B0606020202030204" pitchFamily="34" charset="0"/>
                <a:hlinkClick r:id="rId18"/>
              </a:rPr>
              <a:t>Pico</a:t>
            </a:r>
            <a:r>
              <a:rPr lang="sk-SK" altLang="sk-SK" sz="2000" b="1" dirty="0">
                <a:latin typeface="Arial Narrow" panose="020B0606020202030204" pitchFamily="34" charset="0"/>
                <a:hlinkClick r:id="rId18"/>
              </a:rPr>
              <a:t> de </a:t>
            </a:r>
            <a:r>
              <a:rPr lang="sk-SK" altLang="sk-SK" sz="2000" b="1" dirty="0" err="1">
                <a:latin typeface="Arial Narrow" panose="020B0606020202030204" pitchFamily="34" charset="0"/>
                <a:hlinkClick r:id="rId18"/>
              </a:rPr>
              <a:t>Orizaba</a:t>
            </a:r>
            <a:r>
              <a:rPr lang="sk-SK" altLang="sk-SK" sz="2000" dirty="0">
                <a:latin typeface="Arial Narrow" panose="020B0606020202030204" pitchFamily="34" charset="0"/>
                <a:hlinkClick r:id="rId18"/>
              </a:rPr>
              <a:t> </a:t>
            </a:r>
            <a:r>
              <a:rPr lang="sk-SK" altLang="sk-SK" sz="2000" dirty="0">
                <a:latin typeface="Arial Narrow" panose="020B0606020202030204" pitchFamily="34" charset="0"/>
              </a:rPr>
              <a:t>(5610 m </a:t>
            </a:r>
            <a:r>
              <a:rPr lang="sk-SK" altLang="sk-SK" sz="2000" dirty="0" err="1">
                <a:latin typeface="Arial Narrow" panose="020B0606020202030204" pitchFamily="34" charset="0"/>
              </a:rPr>
              <a:t>n.m</a:t>
            </a:r>
            <a:r>
              <a:rPr lang="sk-SK" altLang="sk-SK" sz="2000" dirty="0">
                <a:latin typeface="Arial Narrow" panose="020B0606020202030204" pitchFamily="34" charset="0"/>
              </a:rPr>
              <a:t>.)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altLang="sk-SK" sz="2000" dirty="0">
                <a:latin typeface="Arial Narrow" panose="020B0606020202030204" pitchFamily="34" charset="0"/>
              </a:rPr>
              <a:t>						- </a:t>
            </a:r>
            <a:r>
              <a:rPr lang="sk-SK" altLang="sk-SK" sz="2000" b="1" dirty="0">
                <a:latin typeface="Arial Narrow" panose="020B0606020202030204" pitchFamily="34" charset="0"/>
                <a:hlinkClick r:id="rId15"/>
              </a:rPr>
              <a:t>Južná Sierra </a:t>
            </a:r>
            <a:r>
              <a:rPr lang="sk-SK" altLang="sk-SK" sz="2000" b="1" dirty="0" err="1">
                <a:latin typeface="Arial Narrow" panose="020B0606020202030204" pitchFamily="34" charset="0"/>
                <a:hlinkClick r:id="rId15"/>
              </a:rPr>
              <a:t>Madre</a:t>
            </a:r>
            <a:r>
              <a:rPr lang="sk-SK" altLang="sk-SK" sz="2000" dirty="0">
                <a:latin typeface="Arial Narrow" panose="020B0606020202030204" pitchFamily="34" charset="0"/>
                <a:hlinkClick r:id="rId15"/>
              </a:rPr>
              <a:t> </a:t>
            </a:r>
            <a:r>
              <a:rPr lang="sk-SK" altLang="sk-SK" sz="2000" dirty="0">
                <a:latin typeface="Arial Narrow" panose="020B0606020202030204" pitchFamily="34" charset="0"/>
              </a:rPr>
              <a:t>							(sa zužuje do </a:t>
            </a:r>
            <a:r>
              <a:rPr lang="sk-SK" altLang="sk-SK" sz="2000" dirty="0" err="1">
                <a:latin typeface="Arial Narrow" panose="020B0606020202030204" pitchFamily="34" charset="0"/>
              </a:rPr>
              <a:t>Tehuantepeckej</a:t>
            </a:r>
            <a:r>
              <a:rPr lang="sk-SK" altLang="sk-SK" sz="2000" dirty="0">
                <a:latin typeface="Arial Narrow" panose="020B0606020202030204" pitchFamily="34" charset="0"/>
              </a:rPr>
              <a:t> šije)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altLang="sk-SK" sz="2000" dirty="0">
                <a:latin typeface="Arial Narrow" panose="020B0606020202030204" pitchFamily="34" charset="0"/>
              </a:rPr>
              <a:t>			</a:t>
            </a:r>
          </a:p>
        </p:txBody>
      </p:sp>
      <p:pic>
        <p:nvPicPr>
          <p:cNvPr id="12292" name="Picture 4" descr="kinley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692150"/>
            <a:ext cx="1908175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canyon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6" y="2789510"/>
            <a:ext cx="27178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pico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800673"/>
            <a:ext cx="2735262" cy="20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4138910" y="1012401"/>
            <a:ext cx="2520653" cy="113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flipH="1" flipV="1">
            <a:off x="2844800" y="3791532"/>
            <a:ext cx="17272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 flipH="1">
            <a:off x="4284663" y="5949280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8913"/>
            <a:ext cx="9144000" cy="66690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altLang="sk-SK" sz="2000" dirty="0">
                <a:latin typeface="Arial Narrow" panose="020B0606020202030204" pitchFamily="34" charset="0"/>
              </a:rPr>
              <a:t>* 	</a:t>
            </a:r>
            <a:r>
              <a:rPr lang="sk-SK" altLang="sk-SK" sz="2000" b="1" dirty="0">
                <a:latin typeface="Arial Narrow" panose="020B0606020202030204" pitchFamily="34" charset="0"/>
                <a:hlinkClick r:id="rId3"/>
              </a:rPr>
              <a:t>Skalnaté vrchy</a:t>
            </a:r>
            <a:r>
              <a:rPr lang="sk-SK" altLang="sk-SK" sz="2000" dirty="0">
                <a:latin typeface="Arial Narrow" panose="020B0606020202030204" pitchFamily="34" charset="0"/>
              </a:rPr>
              <a:t>, tie sa cez 					 	 </a:t>
            </a:r>
            <a:br>
              <a:rPr lang="sk-SK" altLang="sk-SK" sz="2000" dirty="0">
                <a:latin typeface="Arial Narrow" panose="020B0606020202030204" pitchFamily="34" charset="0"/>
              </a:rPr>
            </a:br>
            <a:r>
              <a:rPr lang="sk-SK" altLang="sk-SK" sz="2000" b="1" dirty="0">
                <a:latin typeface="Arial Narrow" panose="020B0606020202030204" pitchFamily="34" charset="0"/>
                <a:hlinkClick r:id="rId4"/>
              </a:rPr>
              <a:t>Veľké prérie</a:t>
            </a:r>
            <a:r>
              <a:rPr lang="sk-SK" altLang="sk-SK" sz="2000" dirty="0">
                <a:latin typeface="Arial Narrow" panose="020B0606020202030204" pitchFamily="34" charset="0"/>
                <a:hlinkClick r:id="rId4"/>
              </a:rPr>
              <a:t> </a:t>
            </a:r>
            <a:r>
              <a:rPr lang="sk-SK" altLang="sk-SK" sz="2000" dirty="0">
                <a:latin typeface="Arial Narrow" panose="020B0606020202030204" pitchFamily="34" charset="0"/>
              </a:rPr>
              <a:t>a </a:t>
            </a:r>
            <a:r>
              <a:rPr lang="sk-SK" altLang="sk-SK" sz="2000" b="1" dirty="0">
                <a:latin typeface="Arial Narrow" panose="020B0606020202030204" pitchFamily="34" charset="0"/>
                <a:hlinkClick r:id="rId5"/>
              </a:rPr>
              <a:t>Centrálne roviny</a:t>
            </a:r>
            <a:r>
              <a:rPr lang="sk-SK" altLang="sk-SK" sz="2000" dirty="0">
                <a:latin typeface="Arial Narrow" panose="020B0606020202030204" pitchFamily="34" charset="0"/>
                <a:hlinkClick r:id="rId5"/>
              </a:rPr>
              <a:t> </a:t>
            </a:r>
            <a:r>
              <a:rPr lang="sk-SK" altLang="sk-SK" sz="2000" dirty="0">
                <a:latin typeface="Arial Narrow" panose="020B0606020202030204" pitchFamily="34" charset="0"/>
              </a:rPr>
              <a:t>						             znižujú do: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altLang="sk-SK" sz="2000" dirty="0">
                <a:latin typeface="Arial Narrow" panose="020B0606020202030204" pitchFamily="34" charset="0"/>
              </a:rPr>
              <a:t>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k-SK" altLang="sk-SK" sz="20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k-SK" altLang="sk-SK" sz="20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altLang="sk-SK" sz="2000" dirty="0">
                <a:latin typeface="Arial Narrow" panose="020B0606020202030204" pitchFamily="34" charset="0"/>
              </a:rPr>
              <a:t>	- </a:t>
            </a:r>
            <a:r>
              <a:rPr lang="sk-SK" altLang="sk-SK" sz="2000" b="1" dirty="0">
                <a:latin typeface="Arial Narrow" panose="020B0606020202030204" pitchFamily="34" charset="0"/>
              </a:rPr>
              <a:t>Arktickej nížiny</a:t>
            </a:r>
            <a:r>
              <a:rPr lang="sk-SK" altLang="sk-SK" sz="2000" dirty="0">
                <a:latin typeface="Arial Narrow" panose="020B0606020202030204" pitchFamily="34" charset="0"/>
              </a:rPr>
              <a:t> okolo 					    </a:t>
            </a:r>
            <a:br>
              <a:rPr lang="sk-SK" altLang="sk-SK" sz="2000" dirty="0">
                <a:latin typeface="Arial Narrow" panose="020B0606020202030204" pitchFamily="34" charset="0"/>
              </a:rPr>
            </a:br>
            <a:r>
              <a:rPr lang="sk-SK" altLang="sk-SK" sz="2000" dirty="0">
                <a:latin typeface="Arial Narrow" panose="020B0606020202030204" pitchFamily="34" charset="0"/>
              </a:rPr>
              <a:t>Hudsonovho zálivu na severe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altLang="sk-SK" sz="2000" dirty="0">
                <a:latin typeface="Arial Narrow" panose="020B0606020202030204" pitchFamily="34" charset="0"/>
              </a:rPr>
              <a:t>	- </a:t>
            </a:r>
            <a:r>
              <a:rPr lang="sk-SK" altLang="sk-SK" sz="2000" b="1" dirty="0" err="1">
                <a:latin typeface="Arial Narrow" panose="020B0606020202030204" pitchFamily="34" charset="0"/>
              </a:rPr>
              <a:t>Mississippskej</a:t>
            </a:r>
            <a:r>
              <a:rPr lang="sk-SK" altLang="sk-SK" sz="2000" b="1" dirty="0">
                <a:latin typeface="Arial Narrow" panose="020B0606020202030204" pitchFamily="34" charset="0"/>
              </a:rPr>
              <a:t> nížiny </a:t>
            </a:r>
            <a:r>
              <a:rPr lang="sk-SK" altLang="sk-SK" sz="2000" dirty="0">
                <a:latin typeface="Arial Narrow" panose="020B0606020202030204" pitchFamily="34" charset="0"/>
              </a:rPr>
              <a:t>a 	 				       </a:t>
            </a:r>
            <a:br>
              <a:rPr lang="sk-SK" altLang="sk-SK" sz="2000" dirty="0">
                <a:latin typeface="Arial Narrow" panose="020B0606020202030204" pitchFamily="34" charset="0"/>
              </a:rPr>
            </a:br>
            <a:r>
              <a:rPr lang="sk-SK" altLang="sk-SK" sz="2000" b="1" dirty="0">
                <a:latin typeface="Arial Narrow" panose="020B0606020202030204" pitchFamily="34" charset="0"/>
              </a:rPr>
              <a:t>Pobrežnej nížiny </a:t>
            </a:r>
            <a:r>
              <a:rPr lang="sk-SK" altLang="sk-SK" sz="2000" dirty="0">
                <a:latin typeface="Arial Narrow" panose="020B0606020202030204" pitchFamily="34" charset="0"/>
              </a:rPr>
              <a:t>na juhu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k-SK" altLang="sk-SK" sz="9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altLang="sk-SK" sz="2000" dirty="0">
                <a:latin typeface="Arial Narrow" panose="020B0606020202030204" pitchFamily="34" charset="0"/>
              </a:rPr>
              <a:t>					* na SV mierne vyvýšená </a:t>
            </a:r>
            <a:r>
              <a:rPr lang="sk-SK" altLang="sk-SK" sz="2000" b="1" dirty="0">
                <a:latin typeface="Arial Narrow" panose="020B0606020202030204" pitchFamily="34" charset="0"/>
                <a:hlinkClick r:id="rId6"/>
              </a:rPr>
              <a:t>Laurentínska</a:t>
            </a:r>
            <a:r>
              <a:rPr lang="sk-SK" altLang="sk-SK" sz="2000" dirty="0">
                <a:latin typeface="Arial Narrow" panose="020B0606020202030204" pitchFamily="34" charset="0"/>
              </a:rPr>
              <a:t> alebo 					Vavrincova </a:t>
            </a:r>
            <a:r>
              <a:rPr lang="sk-SK" altLang="sk-SK" sz="2000" b="1" dirty="0">
                <a:latin typeface="Arial Narrow" panose="020B0606020202030204" pitchFamily="34" charset="0"/>
              </a:rPr>
              <a:t>plošina</a:t>
            </a:r>
            <a:r>
              <a:rPr lang="sk-SK" altLang="sk-SK" sz="2000" dirty="0">
                <a:latin typeface="Arial Narrow" panose="020B0606020202030204" pitchFamily="34" charset="0"/>
              </a:rPr>
              <a:t>, ktorá</a:t>
            </a:r>
            <a:r>
              <a:rPr lang="en-GB" altLang="sk-SK" sz="2000" dirty="0">
                <a:latin typeface="Arial Narrow" panose="020B0606020202030204" pitchFamily="34" charset="0"/>
              </a:rPr>
              <a:t> </a:t>
            </a:r>
            <a:r>
              <a:rPr lang="sk-SK" altLang="sk-SK" sz="2000" dirty="0">
                <a:latin typeface="Arial Narrow" panose="020B0606020202030204" pitchFamily="34" charset="0"/>
              </a:rPr>
              <a:t>je súčasťou </a:t>
            </a:r>
            <a:r>
              <a:rPr lang="sk-SK" altLang="sk-SK" sz="2000" dirty="0">
                <a:latin typeface="Arial Narrow" panose="020B0606020202030204" pitchFamily="34" charset="0"/>
                <a:hlinkClick r:id="rId7"/>
              </a:rPr>
              <a:t>Kanadského štítu</a:t>
            </a:r>
            <a:endParaRPr lang="sk-SK" altLang="sk-SK" sz="20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altLang="sk-SK" sz="2000" dirty="0">
                <a:latin typeface="Arial Narrow" panose="020B0606020202030204" pitchFamily="34" charset="0"/>
              </a:rPr>
              <a:t>					</a:t>
            </a:r>
            <a:r>
              <a:rPr lang="en-GB" altLang="sk-SK" sz="3500" dirty="0">
                <a:latin typeface="Arial Narrow" panose="020B0606020202030204" pitchFamily="34" charset="0"/>
              </a:rPr>
              <a:t> </a:t>
            </a:r>
            <a:r>
              <a:rPr lang="sk-SK" altLang="sk-SK" sz="2000" dirty="0">
                <a:latin typeface="Arial Narrow" panose="020B0606020202030204" pitchFamily="34" charset="0"/>
              </a:rPr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altLang="sk-SK" sz="2000" dirty="0">
                <a:latin typeface="Arial Narrow" panose="020B0606020202030204" pitchFamily="34" charset="0"/>
              </a:rPr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k-SK" altLang="sk-SK" sz="20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altLang="sk-SK" sz="2000" dirty="0">
                <a:latin typeface="Arial Narrow" panose="020B0606020202030204" pitchFamily="34" charset="0"/>
              </a:rPr>
              <a:t>			* juhovýchodnú časť tvoria </a:t>
            </a:r>
            <a:r>
              <a:rPr lang="sk-SK" altLang="sk-SK" sz="2000" b="1" dirty="0" err="1">
                <a:latin typeface="Arial Narrow" panose="020B0606020202030204" pitchFamily="34" charset="0"/>
                <a:hlinkClick r:id="rId8"/>
              </a:rPr>
              <a:t>Apalače</a:t>
            </a:r>
            <a:r>
              <a:rPr lang="sk-SK" altLang="sk-SK" sz="2000" dirty="0">
                <a:latin typeface="Arial Narrow" panose="020B0606020202030204" pitchFamily="34" charset="0"/>
              </a:rPr>
              <a:t>,</a:t>
            </a:r>
            <a:r>
              <a:rPr lang="en-GB" altLang="sk-SK" sz="2000" dirty="0">
                <a:latin typeface="Arial Narrow" panose="020B0606020202030204" pitchFamily="34" charset="0"/>
              </a:rPr>
              <a:t> </a:t>
            </a:r>
            <a:br>
              <a:rPr lang="en-GB" altLang="sk-SK" sz="2000" dirty="0">
                <a:latin typeface="Arial Narrow" panose="020B0606020202030204" pitchFamily="34" charset="0"/>
              </a:rPr>
            </a:br>
            <a:r>
              <a:rPr lang="sk-SK" altLang="sk-SK" sz="2000" dirty="0">
                <a:latin typeface="Arial Narrow" panose="020B0606020202030204" pitchFamily="34" charset="0"/>
              </a:rPr>
              <a:t>		</a:t>
            </a:r>
            <a:r>
              <a:rPr lang="en-GB" altLang="sk-SK" sz="2000" dirty="0">
                <a:latin typeface="Arial Narrow" panose="020B0606020202030204" pitchFamily="34" charset="0"/>
              </a:rPr>
              <a:t> </a:t>
            </a:r>
            <a:r>
              <a:rPr lang="sk-SK" altLang="sk-SK" sz="2000" dirty="0">
                <a:latin typeface="Arial Narrow" panose="020B0606020202030204" pitchFamily="34" charset="0"/>
              </a:rPr>
              <a:t>ktoré Centrálne roviny a </a:t>
            </a:r>
            <a:r>
              <a:rPr lang="sk-SK" altLang="sk-SK" sz="2000" dirty="0" err="1">
                <a:latin typeface="Arial Narrow" panose="020B0606020202030204" pitchFamily="34" charset="0"/>
              </a:rPr>
              <a:t>Mississippskú</a:t>
            </a:r>
            <a:r>
              <a:rPr lang="sk-SK" altLang="sk-SK" sz="2000" dirty="0">
                <a:latin typeface="Arial Narrow" panose="020B0606020202030204" pitchFamily="34" charset="0"/>
              </a:rPr>
              <a:t>			 	</a:t>
            </a:r>
            <a:br>
              <a:rPr lang="en-GB" altLang="sk-SK" sz="2000" dirty="0">
                <a:latin typeface="Arial Narrow" panose="020B0606020202030204" pitchFamily="34" charset="0"/>
              </a:rPr>
            </a:br>
            <a:r>
              <a:rPr lang="en-GB" altLang="sk-SK" sz="2000" dirty="0">
                <a:latin typeface="Arial Narrow" panose="020B0606020202030204" pitchFamily="34" charset="0"/>
              </a:rPr>
              <a:t> </a:t>
            </a:r>
            <a:r>
              <a:rPr lang="sk-SK" altLang="sk-SK" sz="2000" dirty="0">
                <a:latin typeface="Arial Narrow" panose="020B0606020202030204" pitchFamily="34" charset="0"/>
              </a:rPr>
              <a:t>		 nížinu oddeľujú od </a:t>
            </a:r>
            <a:r>
              <a:rPr lang="sk-SK" altLang="sk-SK" sz="2000" b="1" dirty="0">
                <a:latin typeface="Arial Narrow" panose="020B0606020202030204" pitchFamily="34" charset="0"/>
              </a:rPr>
              <a:t>Atlantickej nížiny</a:t>
            </a:r>
          </a:p>
          <a:p>
            <a:pPr eaLnBrk="1" hangingPunct="1">
              <a:lnSpc>
                <a:spcPct val="90000"/>
              </a:lnSpc>
            </a:pPr>
            <a:endParaRPr lang="sk-SK" altLang="sk-SK" sz="2000" dirty="0">
              <a:latin typeface="Arial Narrow" panose="020B0606020202030204" pitchFamily="34" charset="0"/>
            </a:endParaRPr>
          </a:p>
        </p:txBody>
      </p:sp>
      <p:pic>
        <p:nvPicPr>
          <p:cNvPr id="13315" name="Picture 4" descr="plai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6632"/>
            <a:ext cx="5184775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Line 5"/>
          <p:cNvSpPr>
            <a:spLocks noChangeShapeType="1"/>
          </p:cNvSpPr>
          <p:nvPr/>
        </p:nvSpPr>
        <p:spPr bwMode="auto">
          <a:xfrm>
            <a:off x="2123728" y="980728"/>
            <a:ext cx="1511647" cy="2876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11" y="3370756"/>
            <a:ext cx="3407664" cy="1856232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167599" y="3370756"/>
            <a:ext cx="1607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 Narrow" panose="020B0606020202030204" pitchFamily="34" charset="0"/>
              </a:rPr>
              <a:t>Mt. Mitchell </a:t>
            </a:r>
            <a:br>
              <a:rPr lang="en-GB" dirty="0">
                <a:latin typeface="Arial Narrow" panose="020B0606020202030204" pitchFamily="34" charset="0"/>
              </a:rPr>
            </a:br>
            <a:r>
              <a:rPr lang="en-GB" dirty="0">
                <a:latin typeface="Arial Narrow" panose="020B0606020202030204" pitchFamily="34" charset="0"/>
              </a:rPr>
              <a:t>(2037 m n. m.)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209" y="4221088"/>
            <a:ext cx="2848791" cy="263691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altLang="sk-SK" sz="2400" dirty="0">
                <a:latin typeface="Arial Narrow" panose="020B0606020202030204" pitchFamily="34" charset="0"/>
              </a:rPr>
              <a:t>v Strednej Amerike je dominantným</a:t>
            </a:r>
            <a:r>
              <a:rPr lang="en-GB" altLang="sk-SK" sz="2400" dirty="0">
                <a:latin typeface="Arial Narrow" panose="020B0606020202030204" pitchFamily="34" charset="0"/>
              </a:rPr>
              <a:t> </a:t>
            </a:r>
            <a:r>
              <a:rPr lang="sk-SK" altLang="sk-SK" sz="2400" dirty="0">
                <a:latin typeface="Arial Narrow" panose="020B0606020202030204" pitchFamily="34" charset="0"/>
              </a:rPr>
              <a:t>pohorím </a:t>
            </a:r>
            <a:br>
              <a:rPr lang="en-GB" altLang="sk-SK" sz="2400" dirty="0">
                <a:latin typeface="Arial Narrow" panose="020B0606020202030204" pitchFamily="34" charset="0"/>
              </a:rPr>
            </a:br>
            <a:r>
              <a:rPr lang="sk-SK" altLang="sk-SK" sz="2400" b="1" dirty="0">
                <a:latin typeface="Arial Narrow" panose="020B0606020202030204" pitchFamily="34" charset="0"/>
                <a:hlinkClick r:id="rId3"/>
              </a:rPr>
              <a:t>Sierra </a:t>
            </a:r>
            <a:r>
              <a:rPr lang="sk-SK" altLang="sk-SK" sz="2400" b="1" dirty="0" err="1">
                <a:latin typeface="Arial Narrow" panose="020B0606020202030204" pitchFamily="34" charset="0"/>
                <a:hlinkClick r:id="rId3"/>
              </a:rPr>
              <a:t>Madre</a:t>
            </a:r>
            <a:r>
              <a:rPr lang="sk-SK" altLang="sk-SK" sz="2400" b="1" dirty="0">
                <a:latin typeface="Arial Narrow" panose="020B0606020202030204" pitchFamily="34" charset="0"/>
                <a:hlinkClick r:id="rId3"/>
              </a:rPr>
              <a:t> de </a:t>
            </a:r>
            <a:r>
              <a:rPr lang="sk-SK" altLang="sk-SK" sz="2400" b="1" dirty="0" err="1">
                <a:latin typeface="Arial Narrow" panose="020B0606020202030204" pitchFamily="34" charset="0"/>
                <a:hlinkClick r:id="rId3"/>
              </a:rPr>
              <a:t>Chiapas</a:t>
            </a:r>
            <a:r>
              <a:rPr lang="sk-SK" altLang="sk-SK" sz="2400" dirty="0">
                <a:latin typeface="Arial Narrow" panose="020B0606020202030204" pitchFamily="34" charset="0"/>
              </a:rPr>
              <a:t>, nazývané aj </a:t>
            </a:r>
            <a:br>
              <a:rPr lang="en-GB" altLang="sk-SK" sz="2400" dirty="0">
                <a:latin typeface="Arial Narrow" panose="020B0606020202030204" pitchFamily="34" charset="0"/>
              </a:rPr>
            </a:br>
            <a:r>
              <a:rPr lang="sk-SK" altLang="sk-SK" sz="2400" b="1" dirty="0">
                <a:latin typeface="Arial Narrow" panose="020B0606020202030204" pitchFamily="34" charset="0"/>
              </a:rPr>
              <a:t>Centrálna </a:t>
            </a:r>
            <a:r>
              <a:rPr lang="sk-SK" altLang="sk-SK" sz="2400" b="1" dirty="0" err="1">
                <a:latin typeface="Arial Narrow" panose="020B0606020202030204" pitchFamily="34" charset="0"/>
              </a:rPr>
              <a:t>Kordillera</a:t>
            </a:r>
            <a:r>
              <a:rPr lang="en-GB" altLang="sk-SK" sz="2400" b="1" dirty="0">
                <a:latin typeface="Arial Narrow" panose="020B0606020202030204" pitchFamily="34" charset="0"/>
              </a:rPr>
              <a:t> </a:t>
            </a:r>
            <a:r>
              <a:rPr lang="sk-SK" altLang="sk-SK" sz="2400" dirty="0">
                <a:latin typeface="Arial Narrow" panose="020B0606020202030204" pitchFamily="34" charset="0"/>
              </a:rPr>
              <a:t>alebo len </a:t>
            </a:r>
            <a:br>
              <a:rPr lang="en-GB" altLang="sk-SK" sz="2400" dirty="0">
                <a:latin typeface="Arial Narrow" panose="020B0606020202030204" pitchFamily="34" charset="0"/>
              </a:rPr>
            </a:br>
            <a:r>
              <a:rPr lang="sk-SK" altLang="sk-SK" sz="2400" dirty="0">
                <a:latin typeface="Arial Narrow" panose="020B0606020202030204" pitchFamily="34" charset="0"/>
              </a:rPr>
              <a:t>Sierra </a:t>
            </a:r>
            <a:r>
              <a:rPr lang="sk-SK" altLang="sk-SK" sz="2400" dirty="0" err="1">
                <a:latin typeface="Arial Narrow" panose="020B0606020202030204" pitchFamily="34" charset="0"/>
              </a:rPr>
              <a:t>Madre</a:t>
            </a:r>
            <a:r>
              <a:rPr lang="sk-SK" altLang="sk-SK" sz="2400" dirty="0">
                <a:latin typeface="Arial Narrow" panose="020B0606020202030204" pitchFamily="34" charset="0"/>
              </a:rPr>
              <a:t>, ktoré je pokračovaním </a:t>
            </a:r>
            <a:br>
              <a:rPr lang="en-GB" altLang="sk-SK" sz="2400" dirty="0">
                <a:latin typeface="Arial Narrow" panose="020B0606020202030204" pitchFamily="34" charset="0"/>
              </a:rPr>
            </a:br>
            <a:r>
              <a:rPr lang="sk-SK" altLang="sk-SK" sz="2400" dirty="0">
                <a:latin typeface="Arial Narrow" panose="020B0606020202030204" pitchFamily="34" charset="0"/>
              </a:rPr>
              <a:t>Kordiller, najvyšší</a:t>
            </a:r>
            <a:r>
              <a:rPr lang="en-GB" altLang="sk-SK" sz="2400" dirty="0">
                <a:latin typeface="Arial Narrow" panose="020B0606020202030204" pitchFamily="34" charset="0"/>
              </a:rPr>
              <a:t> </a:t>
            </a:r>
            <a:r>
              <a:rPr lang="sk-SK" altLang="sk-SK" sz="2400" dirty="0">
                <a:latin typeface="Arial Narrow" panose="020B0606020202030204" pitchFamily="34" charset="0"/>
              </a:rPr>
              <a:t>vrch je vulkán </a:t>
            </a:r>
            <a:br>
              <a:rPr lang="en-GB" altLang="sk-SK" sz="2400" dirty="0">
                <a:latin typeface="Arial Narrow" panose="020B0606020202030204" pitchFamily="34" charset="0"/>
              </a:rPr>
            </a:br>
            <a:r>
              <a:rPr lang="sk-SK" altLang="sk-SK" sz="2400" dirty="0" err="1">
                <a:latin typeface="Arial Narrow" panose="020B0606020202030204" pitchFamily="34" charset="0"/>
              </a:rPr>
              <a:t>Tajamulco</a:t>
            </a:r>
            <a:r>
              <a:rPr lang="en-GB" altLang="sk-SK" sz="2400" dirty="0">
                <a:latin typeface="Arial Narrow" panose="020B0606020202030204" pitchFamily="34" charset="0"/>
              </a:rPr>
              <a:t> (</a:t>
            </a:r>
            <a:r>
              <a:rPr lang="sk-SK" altLang="sk-SK" sz="2400" dirty="0">
                <a:latin typeface="Arial Narrow" panose="020B0606020202030204" pitchFamily="34" charset="0"/>
              </a:rPr>
              <a:t>4210 m n. m.)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sz="2400" dirty="0">
                <a:latin typeface="Arial Narrow" panose="020B0606020202030204" pitchFamily="34" charset="0"/>
              </a:rPr>
              <a:t>na západ nížinatý </a:t>
            </a:r>
            <a:r>
              <a:rPr lang="sk-SK" altLang="sk-SK" sz="2400" b="1" dirty="0" err="1">
                <a:latin typeface="Arial Narrow" panose="020B0606020202030204" pitchFamily="34" charset="0"/>
                <a:hlinkClick r:id="rId4"/>
              </a:rPr>
              <a:t>Yucatan</a:t>
            </a:r>
            <a:endParaRPr lang="en-GB" altLang="sk-SK" sz="2400" b="1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k-SK" altLang="sk-SK" sz="2400" dirty="0">
                <a:solidFill>
                  <a:schemeClr val="bg2"/>
                </a:solidFill>
                <a:latin typeface="Arial Narrow" panose="020B0606020202030204" pitchFamily="34" charset="0"/>
              </a:rPr>
              <a:t>južnejšie sa vypína</a:t>
            </a:r>
            <a:r>
              <a:rPr lang="en-GB" altLang="sk-SK" sz="2400" dirty="0" err="1">
                <a:solidFill>
                  <a:schemeClr val="bg2"/>
                </a:solidFill>
                <a:latin typeface="Arial Narrow" panose="020B0606020202030204" pitchFamily="34" charset="0"/>
              </a:rPr>
              <a:t>jú</a:t>
            </a:r>
            <a:r>
              <a:rPr lang="en-GB" altLang="sk-SK" sz="2400" dirty="0">
                <a:solidFill>
                  <a:schemeClr val="bg2"/>
                </a:solidFill>
                <a:latin typeface="Arial Narrow" panose="020B0606020202030204" pitchFamily="34" charset="0"/>
              </a:rPr>
              <a:t> </a:t>
            </a:r>
            <a:r>
              <a:rPr lang="sk-SK" altLang="sk-SK" sz="2400" dirty="0">
                <a:solidFill>
                  <a:schemeClr val="bg2"/>
                </a:solidFill>
                <a:latin typeface="Arial Narrow" panose="020B0606020202030204" pitchFamily="34" charset="0"/>
              </a:rPr>
              <a:t>vulkanické </a:t>
            </a:r>
            <a:r>
              <a:rPr lang="sk-SK" altLang="sk-SK" sz="2400" dirty="0" err="1">
                <a:solidFill>
                  <a:schemeClr val="bg2"/>
                </a:solidFill>
                <a:latin typeface="Arial Narrow" panose="020B0606020202030204" pitchFamily="34" charset="0"/>
              </a:rPr>
              <a:t>pohori</a:t>
            </a:r>
            <a:r>
              <a:rPr lang="en-GB" altLang="sk-SK" sz="2400" dirty="0">
                <a:solidFill>
                  <a:schemeClr val="bg2"/>
                </a:solidFill>
                <a:latin typeface="Arial Narrow" panose="020B0606020202030204" pitchFamily="34" charset="0"/>
              </a:rPr>
              <a:t>a</a:t>
            </a:r>
            <a:br>
              <a:rPr lang="en-GB" altLang="sk-SK" sz="2400" dirty="0">
                <a:solidFill>
                  <a:schemeClr val="bg2"/>
                </a:solidFill>
                <a:latin typeface="Arial Narrow" panose="020B0606020202030204" pitchFamily="34" charset="0"/>
              </a:rPr>
            </a:br>
            <a:r>
              <a:rPr lang="en-GB" altLang="sk-SK" sz="2400" dirty="0">
                <a:solidFill>
                  <a:schemeClr val="bg2"/>
                </a:solidFill>
                <a:latin typeface="Arial Narrow" panose="020B0606020202030204" pitchFamily="34" charset="0"/>
              </a:rPr>
              <a:t>Cordillera </a:t>
            </a:r>
            <a:r>
              <a:rPr lang="en-GB" altLang="sk-SK" sz="2400" dirty="0" err="1">
                <a:solidFill>
                  <a:schemeClr val="bg2"/>
                </a:solidFill>
                <a:latin typeface="Arial Narrow" panose="020B0606020202030204" pitchFamily="34" charset="0"/>
              </a:rPr>
              <a:t>Isabelia</a:t>
            </a:r>
            <a:r>
              <a:rPr lang="en-GB" altLang="sk-SK" sz="2400" dirty="0">
                <a:solidFill>
                  <a:schemeClr val="bg2"/>
                </a:solidFill>
                <a:latin typeface="Arial Narrow" panose="020B0606020202030204" pitchFamily="34" charset="0"/>
              </a:rPr>
              <a:t>, Cordillera de </a:t>
            </a:r>
            <a:r>
              <a:rPr lang="en-GB" altLang="sk-SK" sz="2400" dirty="0" err="1">
                <a:solidFill>
                  <a:schemeClr val="bg2"/>
                </a:solidFill>
                <a:latin typeface="Arial Narrow" panose="020B0606020202030204" pitchFamily="34" charset="0"/>
              </a:rPr>
              <a:t>Celaque</a:t>
            </a:r>
            <a:br>
              <a:rPr lang="en-GB" altLang="sk-SK" sz="2400" dirty="0">
                <a:solidFill>
                  <a:schemeClr val="bg2"/>
                </a:solidFill>
                <a:latin typeface="Arial Narrow" panose="020B0606020202030204" pitchFamily="34" charset="0"/>
              </a:rPr>
            </a:br>
            <a:r>
              <a:rPr lang="sk-SK" altLang="sk-SK" sz="2400" b="1" dirty="0" err="1">
                <a:latin typeface="Arial Narrow" panose="020B0606020202030204" pitchFamily="34" charset="0"/>
                <a:hlinkClick r:id="rId5"/>
              </a:rPr>
              <a:t>Cordillera</a:t>
            </a:r>
            <a:r>
              <a:rPr lang="sk-SK" altLang="sk-SK" sz="2400" b="1" dirty="0">
                <a:latin typeface="Arial Narrow" panose="020B0606020202030204" pitchFamily="34" charset="0"/>
                <a:hlinkClick r:id="rId5"/>
              </a:rPr>
              <a:t> de </a:t>
            </a:r>
            <a:r>
              <a:rPr lang="sk-SK" altLang="sk-SK" sz="2400" b="1" dirty="0" err="1">
                <a:latin typeface="Arial Narrow" panose="020B0606020202030204" pitchFamily="34" charset="0"/>
                <a:hlinkClick r:id="rId5"/>
              </a:rPr>
              <a:t>Talamanca</a:t>
            </a:r>
            <a:r>
              <a:rPr lang="sk-SK" altLang="sk-SK" sz="2400" b="1" dirty="0">
                <a:latin typeface="Arial Narrow" panose="020B0606020202030204" pitchFamily="34" charset="0"/>
                <a:hlinkClick r:id="rId5"/>
              </a:rPr>
              <a:t> </a:t>
            </a:r>
            <a:r>
              <a:rPr lang="sk-SK" altLang="sk-SK" sz="2400" dirty="0">
                <a:solidFill>
                  <a:schemeClr val="bg2"/>
                </a:solidFill>
                <a:latin typeface="Arial Narrow" panose="020B0606020202030204" pitchFamily="34" charset="0"/>
              </a:rPr>
              <a:t>(</a:t>
            </a:r>
            <a:r>
              <a:rPr lang="sk-SK" altLang="sk-SK" sz="2400" dirty="0" err="1">
                <a:solidFill>
                  <a:schemeClr val="bg2"/>
                </a:solidFill>
                <a:latin typeface="Arial Narrow" panose="020B0606020202030204" pitchFamily="34" charset="0"/>
              </a:rPr>
              <a:t>Chirripó</a:t>
            </a:r>
            <a:r>
              <a:rPr lang="sk-SK" altLang="sk-SK" sz="2400" dirty="0">
                <a:solidFill>
                  <a:schemeClr val="bg2"/>
                </a:solidFill>
                <a:latin typeface="Arial Narrow" panose="020B0606020202030204" pitchFamily="34" charset="0"/>
              </a:rPr>
              <a:t> Grande, 3819)</a:t>
            </a:r>
          </a:p>
          <a:p>
            <a:pPr eaLnBrk="1" hangingPunct="1">
              <a:lnSpc>
                <a:spcPct val="90000"/>
              </a:lnSpc>
            </a:pPr>
            <a:endParaRPr lang="sk-SK" altLang="sk-SK" sz="24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k-SK" altLang="sk-SK" sz="2400" dirty="0">
                <a:latin typeface="Arial Narrow" panose="020B0606020202030204" pitchFamily="34" charset="0"/>
              </a:rPr>
              <a:t>hornaté sú aj ostrovy Veľkých Antíl, </a:t>
            </a:r>
            <a:br>
              <a:rPr lang="en-GB" altLang="sk-SK" sz="2400" dirty="0">
                <a:latin typeface="Arial Narrow" panose="020B0606020202030204" pitchFamily="34" charset="0"/>
              </a:rPr>
            </a:br>
            <a:r>
              <a:rPr lang="sk-SK" altLang="sk-SK" sz="2400" dirty="0">
                <a:latin typeface="Arial Narrow" panose="020B0606020202030204" pitchFamily="34" charset="0"/>
              </a:rPr>
              <a:t>na</a:t>
            </a:r>
            <a:r>
              <a:rPr lang="en-GB" altLang="sk-SK" sz="2400" dirty="0">
                <a:latin typeface="Arial Narrow" panose="020B0606020202030204" pitchFamily="34" charset="0"/>
              </a:rPr>
              <a:t> </a:t>
            </a:r>
            <a:r>
              <a:rPr lang="sk-SK" altLang="sk-SK" sz="2400" dirty="0">
                <a:latin typeface="Arial Narrow" panose="020B0606020202030204" pitchFamily="34" charset="0"/>
              </a:rPr>
              <a:t>ostrove Hispaniola (Haiti)</a:t>
            </a:r>
            <a:br>
              <a:rPr lang="en-GB" altLang="sk-SK" sz="2400" dirty="0">
                <a:latin typeface="Arial Narrow" panose="020B0606020202030204" pitchFamily="34" charset="0"/>
              </a:rPr>
            </a:br>
            <a:r>
              <a:rPr lang="sk-SK" altLang="sk-SK" sz="2400" dirty="0">
                <a:latin typeface="Arial Narrow" panose="020B0606020202030204" pitchFamily="34" charset="0"/>
              </a:rPr>
              <a:t>dosahujú nadmorské výšky</a:t>
            </a:r>
            <a:br>
              <a:rPr lang="en-GB" altLang="sk-SK" sz="2400" dirty="0">
                <a:latin typeface="Arial Narrow" panose="020B0606020202030204" pitchFamily="34" charset="0"/>
              </a:rPr>
            </a:br>
            <a:r>
              <a:rPr lang="sk-SK" altLang="sk-SK" sz="2400" dirty="0">
                <a:latin typeface="Arial Narrow" panose="020B0606020202030204" pitchFamily="34" charset="0"/>
              </a:rPr>
              <a:t>aj vyše 3000 m</a:t>
            </a:r>
          </a:p>
        </p:txBody>
      </p:sp>
      <p:pic>
        <p:nvPicPr>
          <p:cNvPr id="14339" name="Picture 4" descr="tajamulc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38" y="548680"/>
            <a:ext cx="388937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5" descr="cor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450" y="2752080"/>
            <a:ext cx="2168054" cy="1464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 descr="hisp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301827"/>
            <a:ext cx="4320480" cy="2418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Line 7"/>
          <p:cNvSpPr>
            <a:spLocks noChangeShapeType="1"/>
          </p:cNvSpPr>
          <p:nvPr/>
        </p:nvSpPr>
        <p:spPr bwMode="auto">
          <a:xfrm>
            <a:off x="3347864" y="1844824"/>
            <a:ext cx="2232199" cy="1443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0"/>
            <a:ext cx="8785225" cy="6858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altLang="sk-SK" sz="2000" dirty="0">
                <a:latin typeface="Arial Narrow" panose="020B0606020202030204" pitchFamily="34" charset="0"/>
              </a:rPr>
              <a:t>v Južnej Amerike sa Kordillery nazývajú </a:t>
            </a:r>
            <a:r>
              <a:rPr lang="sk-SK" altLang="sk-SK" sz="2000" b="1" dirty="0">
                <a:latin typeface="Arial Narrow" panose="020B0606020202030204" pitchFamily="34" charset="0"/>
                <a:hlinkClick r:id="rId3"/>
              </a:rPr>
              <a:t>Andy</a:t>
            </a:r>
            <a:r>
              <a:rPr lang="sk-SK" altLang="sk-SK" sz="2000" dirty="0">
                <a:latin typeface="Arial Narrow" panose="020B0606020202030204" pitchFamily="34" charset="0"/>
              </a:rPr>
              <a:t>		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sz="2000" dirty="0">
                <a:latin typeface="Arial Narrow" panose="020B0606020202030204" pitchFamily="34" charset="0"/>
              </a:rPr>
              <a:t>severné Andy tvoria tri rovnobežné chrbty, ktoré sa </a:t>
            </a:r>
            <a:br>
              <a:rPr lang="en-GB" altLang="sk-SK" sz="2000" dirty="0">
                <a:latin typeface="Arial Narrow" panose="020B0606020202030204" pitchFamily="34" charset="0"/>
              </a:rPr>
            </a:br>
            <a:r>
              <a:rPr lang="sk-SK" altLang="sk-SK" sz="2000" dirty="0">
                <a:latin typeface="Arial Narrow" panose="020B0606020202030204" pitchFamily="34" charset="0"/>
              </a:rPr>
              <a:t>nazývajú </a:t>
            </a:r>
            <a:r>
              <a:rPr lang="sk-SK" altLang="sk-SK" sz="2000" b="1" dirty="0">
                <a:latin typeface="Arial Narrow" panose="020B0606020202030204" pitchFamily="34" charset="0"/>
              </a:rPr>
              <a:t>Západná, Centrálna </a:t>
            </a:r>
            <a:r>
              <a:rPr lang="sk-SK" altLang="sk-SK" sz="2000" dirty="0">
                <a:latin typeface="Arial Narrow" panose="020B0606020202030204" pitchFamily="34" charset="0"/>
              </a:rPr>
              <a:t>a</a:t>
            </a:r>
            <a:r>
              <a:rPr lang="en-GB" altLang="sk-SK" sz="2000" dirty="0">
                <a:latin typeface="Arial Narrow" panose="020B0606020202030204" pitchFamily="34" charset="0"/>
              </a:rPr>
              <a:t> </a:t>
            </a:r>
            <a:r>
              <a:rPr lang="sk-SK" altLang="sk-SK" sz="2000" b="1" dirty="0">
                <a:latin typeface="Arial Narrow" panose="020B0606020202030204" pitchFamily="34" charset="0"/>
              </a:rPr>
              <a:t>Východná </a:t>
            </a:r>
            <a:r>
              <a:rPr lang="sk-SK" altLang="sk-SK" sz="2000" b="1" dirty="0" err="1">
                <a:latin typeface="Arial Narrow" panose="020B0606020202030204" pitchFamily="34" charset="0"/>
              </a:rPr>
              <a:t>Kordillera</a:t>
            </a:r>
            <a:endParaRPr lang="sk-SK" altLang="sk-SK" sz="2000" b="1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sk-SK" altLang="sk-SK" sz="20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k-SK" altLang="sk-SK" sz="2000" dirty="0">
                <a:latin typeface="Arial Narrow" panose="020B0606020202030204" pitchFamily="34" charset="0"/>
              </a:rPr>
              <a:t>východná </a:t>
            </a:r>
            <a:r>
              <a:rPr lang="sk-SK" altLang="sk-SK" sz="2000" dirty="0" err="1">
                <a:latin typeface="Arial Narrow" panose="020B0606020202030204" pitchFamily="34" charset="0"/>
              </a:rPr>
              <a:t>Kordillera</a:t>
            </a:r>
            <a:r>
              <a:rPr lang="sk-SK" altLang="sk-SK" sz="2000" dirty="0">
                <a:latin typeface="Arial Narrow" panose="020B0606020202030204" pitchFamily="34" charset="0"/>
              </a:rPr>
              <a:t> siaha až do Karibského</a:t>
            </a:r>
            <a:r>
              <a:rPr lang="en-GB" altLang="sk-SK" sz="2000" dirty="0">
                <a:latin typeface="Arial Narrow" panose="020B0606020202030204" pitchFamily="34" charset="0"/>
              </a:rPr>
              <a:t> </a:t>
            </a:r>
            <a:r>
              <a:rPr lang="sk-SK" altLang="sk-SK" sz="2000" dirty="0">
                <a:latin typeface="Arial Narrow" panose="020B0606020202030204" pitchFamily="34" charset="0"/>
              </a:rPr>
              <a:t>mora </a:t>
            </a:r>
            <a:br>
              <a:rPr lang="en-GB" altLang="sk-SK" sz="2000" dirty="0">
                <a:latin typeface="Arial Narrow" panose="020B0606020202030204" pitchFamily="34" charset="0"/>
              </a:rPr>
            </a:br>
            <a:r>
              <a:rPr lang="sk-SK" altLang="sk-SK" sz="2000" dirty="0">
                <a:latin typeface="Arial Narrow" panose="020B0606020202030204" pitchFamily="34" charset="0"/>
              </a:rPr>
              <a:t>(ostrovy Curacao, Aruba a Bonaire), táto vetva sa často </a:t>
            </a:r>
            <a:br>
              <a:rPr lang="en-GB" altLang="sk-SK" sz="2000" dirty="0">
                <a:latin typeface="Arial Narrow" panose="020B0606020202030204" pitchFamily="34" charset="0"/>
              </a:rPr>
            </a:br>
            <a:r>
              <a:rPr lang="sk-SK" altLang="sk-SK" sz="2000" dirty="0">
                <a:latin typeface="Arial Narrow" panose="020B0606020202030204" pitchFamily="34" charset="0"/>
              </a:rPr>
              <a:t>nazýva aj </a:t>
            </a:r>
            <a:r>
              <a:rPr lang="sk-SK" altLang="sk-SK" sz="2000" b="1" dirty="0">
                <a:latin typeface="Arial Narrow" panose="020B0606020202030204" pitchFamily="34" charset="0"/>
              </a:rPr>
              <a:t>Karibské Kordillery </a:t>
            </a:r>
          </a:p>
          <a:p>
            <a:pPr eaLnBrk="1" hangingPunct="1">
              <a:lnSpc>
                <a:spcPct val="90000"/>
              </a:lnSpc>
            </a:pPr>
            <a:endParaRPr lang="sk-SK" altLang="sk-SK" sz="20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k-SK" altLang="sk-SK" sz="2000" dirty="0">
                <a:latin typeface="Arial Narrow" panose="020B0606020202030204" pitchFamily="34" charset="0"/>
              </a:rPr>
              <a:t>v Kolumbii, severne od hranice s Ekvádorom sa</a:t>
            </a:r>
            <a:r>
              <a:rPr lang="en-GB" altLang="sk-SK" sz="2000" dirty="0">
                <a:latin typeface="Arial Narrow" panose="020B0606020202030204" pitchFamily="34" charset="0"/>
              </a:rPr>
              <a:t> </a:t>
            </a:r>
            <a:r>
              <a:rPr lang="sk-SK" altLang="sk-SK" sz="2000" dirty="0">
                <a:latin typeface="Arial Narrow" panose="020B0606020202030204" pitchFamily="34" charset="0"/>
              </a:rPr>
              <a:t>tri chrbty </a:t>
            </a:r>
            <a:br>
              <a:rPr lang="en-GB" altLang="sk-SK" sz="2000" dirty="0">
                <a:latin typeface="Arial Narrow" panose="020B0606020202030204" pitchFamily="34" charset="0"/>
              </a:rPr>
            </a:br>
            <a:r>
              <a:rPr lang="sk-SK" altLang="sk-SK" sz="2000" dirty="0">
                <a:latin typeface="Arial Narrow" panose="020B0606020202030204" pitchFamily="34" charset="0"/>
              </a:rPr>
              <a:t>spájajú a smerom na juh sa Andy</a:t>
            </a:r>
            <a:r>
              <a:rPr lang="en-GB" altLang="sk-SK" sz="2000" dirty="0">
                <a:latin typeface="Arial Narrow" panose="020B0606020202030204" pitchFamily="34" charset="0"/>
              </a:rPr>
              <a:t> </a:t>
            </a:r>
            <a:r>
              <a:rPr lang="sk-SK" altLang="sk-SK" sz="2000" dirty="0">
                <a:latin typeface="Arial Narrow" panose="020B0606020202030204" pitchFamily="34" charset="0"/>
              </a:rPr>
              <a:t>tiahnu v podobe dvoch </a:t>
            </a:r>
            <a:br>
              <a:rPr lang="en-GB" altLang="sk-SK" sz="2000" dirty="0">
                <a:latin typeface="Arial Narrow" panose="020B0606020202030204" pitchFamily="34" charset="0"/>
              </a:rPr>
            </a:br>
            <a:r>
              <a:rPr lang="sk-SK" altLang="sk-SK" sz="2000" dirty="0">
                <a:latin typeface="Arial Narrow" panose="020B0606020202030204" pitchFamily="34" charset="0"/>
              </a:rPr>
              <a:t>chrbtov zvaných</a:t>
            </a:r>
            <a:r>
              <a:rPr lang="en-GB" altLang="sk-SK" sz="2000" dirty="0">
                <a:latin typeface="Arial Narrow" panose="020B0606020202030204" pitchFamily="34" charset="0"/>
              </a:rPr>
              <a:t> </a:t>
            </a:r>
            <a:r>
              <a:rPr lang="sk-SK" altLang="sk-SK" sz="2000" b="1" dirty="0">
                <a:latin typeface="Arial Narrow" panose="020B0606020202030204" pitchFamily="34" charset="0"/>
              </a:rPr>
              <a:t>Západná a Východná </a:t>
            </a:r>
            <a:r>
              <a:rPr lang="sk-SK" altLang="sk-SK" sz="2000" b="1" dirty="0" err="1">
                <a:latin typeface="Arial Narrow" panose="020B0606020202030204" pitchFamily="34" charset="0"/>
              </a:rPr>
              <a:t>Kordillera</a:t>
            </a:r>
            <a:r>
              <a:rPr lang="sk-SK" altLang="sk-SK" sz="2000" dirty="0">
                <a:latin typeface="Arial Narrow" panose="020B0606020202030204" pitchFamily="34" charset="0"/>
              </a:rPr>
              <a:t>, </a:t>
            </a:r>
            <a:br>
              <a:rPr lang="en-GB" altLang="sk-SK" sz="2000" dirty="0">
                <a:latin typeface="Arial Narrow" panose="020B0606020202030204" pitchFamily="34" charset="0"/>
              </a:rPr>
            </a:br>
            <a:r>
              <a:rPr lang="sk-SK" altLang="sk-SK" sz="2000" dirty="0">
                <a:latin typeface="Arial Narrow" panose="020B0606020202030204" pitchFamily="34" charset="0"/>
              </a:rPr>
              <a:t>medzi ktorými</a:t>
            </a:r>
            <a:r>
              <a:rPr lang="en-GB" altLang="sk-SK" sz="2000" dirty="0">
                <a:latin typeface="Arial Narrow" panose="020B0606020202030204" pitchFamily="34" charset="0"/>
              </a:rPr>
              <a:t> </a:t>
            </a:r>
            <a:r>
              <a:rPr lang="sk-SK" altLang="sk-SK" sz="2000" dirty="0">
                <a:latin typeface="Arial Narrow" panose="020B0606020202030204" pitchFamily="34" charset="0"/>
              </a:rPr>
              <a:t>sa nachádza viac, či menej výrazná </a:t>
            </a:r>
            <a:br>
              <a:rPr lang="en-GB" altLang="sk-SK" sz="2000" dirty="0">
                <a:latin typeface="Arial Narrow" panose="020B0606020202030204" pitchFamily="34" charset="0"/>
              </a:rPr>
            </a:br>
            <a:r>
              <a:rPr lang="sk-SK" altLang="sk-SK" sz="2000" dirty="0">
                <a:latin typeface="Arial Narrow" panose="020B0606020202030204" pitchFamily="34" charset="0"/>
              </a:rPr>
              <a:t>zníženina (leží tu napr. </a:t>
            </a:r>
            <a:r>
              <a:rPr lang="sk-SK" altLang="sk-SK" sz="2000" dirty="0">
                <a:latin typeface="Arial Narrow" panose="020B0606020202030204" pitchFamily="34" charset="0"/>
                <a:hlinkClick r:id="rId4"/>
              </a:rPr>
              <a:t>Jazero Titicaca</a:t>
            </a:r>
            <a:r>
              <a:rPr lang="sk-SK" altLang="sk-SK" sz="2000" dirty="0">
                <a:latin typeface="Arial Narrow" panose="020B0606020202030204" pitchFamily="34" charset="0"/>
              </a:rPr>
              <a:t> ale aj viaceré</a:t>
            </a:r>
            <a:br>
              <a:rPr lang="en-GB" altLang="sk-SK" sz="2000" dirty="0">
                <a:latin typeface="Arial Narrow" panose="020B0606020202030204" pitchFamily="34" charset="0"/>
              </a:rPr>
            </a:br>
            <a:r>
              <a:rPr lang="sk-SK" altLang="sk-SK" sz="2000" dirty="0">
                <a:latin typeface="Arial Narrow" panose="020B0606020202030204" pitchFamily="34" charset="0"/>
              </a:rPr>
              <a:t>mestá Quito, </a:t>
            </a:r>
            <a:r>
              <a:rPr lang="sk-SK" altLang="sk-SK" sz="2000" dirty="0" err="1">
                <a:latin typeface="Arial Narrow" panose="020B0606020202030204" pitchFamily="34" charset="0"/>
              </a:rPr>
              <a:t>Sucre</a:t>
            </a:r>
            <a:r>
              <a:rPr lang="sk-SK" altLang="sk-SK" sz="2000" dirty="0">
                <a:latin typeface="Arial Narrow" panose="020B0606020202030204" pitchFamily="34" charset="0"/>
              </a:rPr>
              <a:t>, La Paz, Bogota...).</a:t>
            </a:r>
          </a:p>
          <a:p>
            <a:pPr eaLnBrk="1" hangingPunct="1">
              <a:lnSpc>
                <a:spcPct val="90000"/>
              </a:lnSpc>
            </a:pPr>
            <a:endParaRPr lang="sk-SK" altLang="sk-SK" sz="20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k-SK" altLang="sk-SK" sz="2000" dirty="0">
                <a:latin typeface="Arial Narrow" panose="020B0606020202030204" pitchFamily="34" charset="0"/>
              </a:rPr>
              <a:t>významná je najmä náhorná plošina </a:t>
            </a:r>
            <a:r>
              <a:rPr lang="sk-SK" altLang="sk-SK" sz="2000" b="1" dirty="0" err="1">
                <a:latin typeface="Arial Narrow" panose="020B0606020202030204" pitchFamily="34" charset="0"/>
                <a:hlinkClick r:id="rId5"/>
              </a:rPr>
              <a:t>Altiplano</a:t>
            </a:r>
            <a:r>
              <a:rPr lang="sk-SK" altLang="sk-SK" sz="2000" dirty="0">
                <a:latin typeface="Arial Narrow" panose="020B0606020202030204" pitchFamily="34" charset="0"/>
              </a:rPr>
              <a:t>, </a:t>
            </a:r>
            <a:br>
              <a:rPr lang="en-GB" altLang="sk-SK" sz="2000" dirty="0">
                <a:latin typeface="Arial Narrow" panose="020B0606020202030204" pitchFamily="34" charset="0"/>
              </a:rPr>
            </a:br>
            <a:r>
              <a:rPr lang="sk-SK" altLang="sk-SK" sz="2000" dirty="0">
                <a:latin typeface="Arial Narrow" panose="020B0606020202030204" pitchFamily="34" charset="0"/>
              </a:rPr>
              <a:t>ktorá je po Tibetskej druhá</a:t>
            </a:r>
            <a:r>
              <a:rPr lang="en-GB" altLang="sk-SK" sz="2000" dirty="0">
                <a:latin typeface="Arial Narrow" panose="020B0606020202030204" pitchFamily="34" charset="0"/>
              </a:rPr>
              <a:t> </a:t>
            </a:r>
            <a:r>
              <a:rPr lang="sk-SK" altLang="sk-SK" sz="2000" dirty="0">
                <a:latin typeface="Arial Narrow" panose="020B0606020202030204" pitchFamily="34" charset="0"/>
              </a:rPr>
              <a:t>najrozsiahlejšia na Zemi, </a:t>
            </a:r>
            <a:br>
              <a:rPr lang="en-GB" altLang="sk-SK" sz="2000" dirty="0">
                <a:latin typeface="Arial Narrow" panose="020B0606020202030204" pitchFamily="34" charset="0"/>
              </a:rPr>
            </a:br>
            <a:r>
              <a:rPr lang="sk-SK" altLang="sk-SK" sz="2000" dirty="0">
                <a:latin typeface="Arial Narrow" panose="020B0606020202030204" pitchFamily="34" charset="0"/>
              </a:rPr>
              <a:t>v jej okolí dosahujú </a:t>
            </a:r>
            <a:r>
              <a:rPr lang="sk-SK" altLang="sk-SK" sz="2000" b="1" dirty="0">
                <a:latin typeface="Arial Narrow" panose="020B0606020202030204" pitchFamily="34" charset="0"/>
              </a:rPr>
              <a:t>Andy šírku až 640 km</a:t>
            </a:r>
          </a:p>
          <a:p>
            <a:pPr eaLnBrk="1" hangingPunct="1">
              <a:lnSpc>
                <a:spcPct val="90000"/>
              </a:lnSpc>
            </a:pPr>
            <a:endParaRPr lang="en-GB" altLang="sk-SK" sz="20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k-SK" altLang="sk-SK" sz="2000" dirty="0">
                <a:latin typeface="Arial Narrow" panose="020B0606020202030204" pitchFamily="34" charset="0"/>
              </a:rPr>
              <a:t>plošina </a:t>
            </a:r>
            <a:r>
              <a:rPr lang="sk-SK" altLang="sk-SK" sz="2000" dirty="0">
                <a:latin typeface="Arial Narrow" panose="020B0606020202030204" pitchFamily="34" charset="0"/>
                <a:hlinkClick r:id="rId6"/>
              </a:rPr>
              <a:t>Atacama</a:t>
            </a:r>
            <a:endParaRPr lang="sk-SK" altLang="sk-SK" sz="2000" dirty="0">
              <a:latin typeface="Arial Narrow" panose="020B0606020202030204" pitchFamily="34" charset="0"/>
            </a:endParaRPr>
          </a:p>
        </p:txBody>
      </p:sp>
      <p:pic>
        <p:nvPicPr>
          <p:cNvPr id="15363" name="Picture 4" descr="ab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773238"/>
            <a:ext cx="3059113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5" descr="altiplan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5157788"/>
            <a:ext cx="2952750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 descr="andy zhor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593" y="0"/>
            <a:ext cx="23907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 descr="titicac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0" y="3235325"/>
            <a:ext cx="2987675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64613" cy="6858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altLang="sk-SK" sz="2000" dirty="0">
                <a:latin typeface="Arial Narrow" panose="020B0606020202030204" pitchFamily="34" charset="0"/>
              </a:rPr>
              <a:t>južne od </a:t>
            </a:r>
            <a:r>
              <a:rPr lang="sk-SK" altLang="sk-SK" sz="2000" dirty="0" err="1">
                <a:latin typeface="Arial Narrow" panose="020B0606020202030204" pitchFamily="34" charset="0"/>
              </a:rPr>
              <a:t>Altiplana</a:t>
            </a:r>
            <a:r>
              <a:rPr lang="sk-SK" altLang="sk-SK" sz="2000" dirty="0">
                <a:latin typeface="Arial Narrow" panose="020B0606020202030204" pitchFamily="34" charset="0"/>
              </a:rPr>
              <a:t> sa horské</a:t>
            </a:r>
            <a:r>
              <a:rPr lang="en-GB" altLang="sk-SK" sz="2000" dirty="0">
                <a:latin typeface="Arial Narrow" panose="020B0606020202030204" pitchFamily="34" charset="0"/>
              </a:rPr>
              <a:t> </a:t>
            </a:r>
            <a:r>
              <a:rPr lang="sk-SK" altLang="sk-SK" sz="2000" dirty="0">
                <a:latin typeface="Arial Narrow" panose="020B0606020202030204" pitchFamily="34" charset="0"/>
              </a:rPr>
              <a:t>reťazce spájajú </a:t>
            </a:r>
            <a:br>
              <a:rPr lang="en-GB" altLang="sk-SK" sz="2000" dirty="0">
                <a:latin typeface="Arial Narrow" panose="020B0606020202030204" pitchFamily="34" charset="0"/>
              </a:rPr>
            </a:br>
            <a:r>
              <a:rPr lang="sk-SK" altLang="sk-SK" sz="2000" dirty="0">
                <a:latin typeface="Arial Narrow" panose="020B0606020202030204" pitchFamily="34" charset="0"/>
              </a:rPr>
              <a:t>a Andy (</a:t>
            </a:r>
            <a:r>
              <a:rPr lang="sk-SK" altLang="sk-SK" sz="2000" b="1" dirty="0">
                <a:latin typeface="Arial Narrow" panose="020B0606020202030204" pitchFamily="34" charset="0"/>
              </a:rPr>
              <a:t>Centrálne Andy</a:t>
            </a:r>
            <a:r>
              <a:rPr lang="sk-SK" altLang="sk-SK" sz="2000" dirty="0">
                <a:latin typeface="Arial Narrow" panose="020B0606020202030204" pitchFamily="34" charset="0"/>
              </a:rPr>
              <a:t>) tu dosahujú </a:t>
            </a:r>
            <a:br>
              <a:rPr lang="en-GB" altLang="sk-SK" sz="2000" dirty="0">
                <a:latin typeface="Arial Narrow" panose="020B0606020202030204" pitchFamily="34" charset="0"/>
              </a:rPr>
            </a:br>
            <a:r>
              <a:rPr lang="sk-SK" altLang="sk-SK" sz="2000" dirty="0">
                <a:latin typeface="Arial Narrow" panose="020B0606020202030204" pitchFamily="34" charset="0"/>
              </a:rPr>
              <a:t>najvyššie nadmorské výšky </a:t>
            </a:r>
            <a:br>
              <a:rPr lang="en-GB" altLang="sk-SK" sz="2000" dirty="0">
                <a:latin typeface="Arial Narrow" panose="020B0606020202030204" pitchFamily="34" charset="0"/>
              </a:rPr>
            </a:br>
            <a:r>
              <a:rPr lang="sk-SK" altLang="sk-SK" sz="2000" dirty="0">
                <a:latin typeface="Arial Narrow" panose="020B0606020202030204" pitchFamily="34" charset="0"/>
              </a:rPr>
              <a:t>(</a:t>
            </a:r>
            <a:r>
              <a:rPr lang="sk-SK" altLang="sk-SK" sz="2000" b="1" dirty="0">
                <a:latin typeface="Arial Narrow" panose="020B0606020202030204" pitchFamily="34" charset="0"/>
                <a:hlinkClick r:id="rId3"/>
              </a:rPr>
              <a:t>Aconcagua</a:t>
            </a:r>
            <a:r>
              <a:rPr lang="sk-SK" altLang="sk-SK" sz="2000" b="1" dirty="0">
                <a:latin typeface="Arial Narrow" panose="020B0606020202030204" pitchFamily="34" charset="0"/>
              </a:rPr>
              <a:t> 6959</a:t>
            </a:r>
            <a:r>
              <a:rPr lang="en-GB" altLang="sk-SK" sz="2000" b="1" dirty="0">
                <a:latin typeface="Arial Narrow" panose="020B0606020202030204" pitchFamily="34" charset="0"/>
              </a:rPr>
              <a:t> m</a:t>
            </a:r>
            <a:r>
              <a:rPr lang="sk-SK" altLang="sk-SK" sz="2000" dirty="0">
                <a:latin typeface="Arial Narrow" panose="020B0606020202030204" pitchFamily="34" charset="0"/>
              </a:rPr>
              <a:t>) </a:t>
            </a:r>
          </a:p>
          <a:p>
            <a:pPr eaLnBrk="1" hangingPunct="1">
              <a:lnSpc>
                <a:spcPct val="90000"/>
              </a:lnSpc>
            </a:pPr>
            <a:endParaRPr lang="sk-SK" altLang="sk-SK" sz="20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GB" altLang="sk-SK" sz="20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sk-SK" altLang="sk-SK" sz="2000" dirty="0">
              <a:latin typeface="Arial Narrow" panose="020B060602020203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sk-SK" altLang="sk-SK" sz="2000" dirty="0">
                <a:latin typeface="Arial Narrow" panose="020B0606020202030204" pitchFamily="34" charset="0"/>
              </a:rPr>
              <a:t> 				taktiež sa tu nachádzajú </a:t>
            </a:r>
            <a:r>
              <a:rPr lang="sk-SK" altLang="sk-SK" sz="2000" b="1" dirty="0">
                <a:latin typeface="Arial Narrow" panose="020B0606020202030204" pitchFamily="34" charset="0"/>
              </a:rPr>
              <a:t>vulkány </a:t>
            </a:r>
            <a:r>
              <a:rPr lang="sk-SK" altLang="sk-SK" sz="2000" dirty="0">
                <a:latin typeface="Arial Narrow" panose="020B0606020202030204" pitchFamily="34" charset="0"/>
              </a:rPr>
              <a:t>patriace medzi </a:t>
            </a:r>
            <a:r>
              <a:rPr lang="en-GB" altLang="sk-SK" sz="2000" dirty="0">
                <a:latin typeface="Arial Narrow" panose="020B0606020202030204" pitchFamily="34" charset="0"/>
              </a:rPr>
              <a:t> 				</a:t>
            </a:r>
            <a:r>
              <a:rPr lang="sk-SK" altLang="sk-SK" sz="2000" b="1" dirty="0">
                <a:latin typeface="Arial Narrow" panose="020B0606020202030204" pitchFamily="34" charset="0"/>
              </a:rPr>
              <a:t>najvyššie na</a:t>
            </a:r>
            <a:r>
              <a:rPr lang="en-GB" altLang="sk-SK" sz="2000" b="1" dirty="0">
                <a:latin typeface="Arial Narrow" panose="020B0606020202030204" pitchFamily="34" charset="0"/>
              </a:rPr>
              <a:t> </a:t>
            </a:r>
            <a:r>
              <a:rPr lang="sk-SK" altLang="sk-SK" sz="2000" b="1" dirty="0">
                <a:latin typeface="Arial Narrow" panose="020B0606020202030204" pitchFamily="34" charset="0"/>
              </a:rPr>
              <a:t>svete</a:t>
            </a:r>
            <a:r>
              <a:rPr lang="sk-SK" altLang="sk-SK" sz="2000" dirty="0">
                <a:latin typeface="Arial Narrow" panose="020B0606020202030204" pitchFamily="34" charset="0"/>
              </a:rPr>
              <a:t> (najvyšší na svete</a:t>
            </a:r>
            <a:r>
              <a:rPr lang="en-GB" altLang="sk-SK" sz="2000" dirty="0">
                <a:latin typeface="Arial Narrow" panose="020B0606020202030204" pitchFamily="34" charset="0"/>
              </a:rPr>
              <a:t> </a:t>
            </a:r>
            <a:r>
              <a:rPr lang="sk-SK" altLang="sk-SK" sz="2000" b="1" dirty="0" err="1">
                <a:latin typeface="Arial Narrow" panose="020B0606020202030204" pitchFamily="34" charset="0"/>
              </a:rPr>
              <a:t>Ojos</a:t>
            </a:r>
            <a:r>
              <a:rPr lang="sk-SK" altLang="sk-SK" sz="2000" b="1" dirty="0">
                <a:latin typeface="Arial Narrow" panose="020B0606020202030204" pitchFamily="34" charset="0"/>
              </a:rPr>
              <a:t> del </a:t>
            </a:r>
            <a:r>
              <a:rPr lang="en-GB" altLang="sk-SK" sz="2000" b="1" dirty="0">
                <a:latin typeface="Arial Narrow" panose="020B0606020202030204" pitchFamily="34" charset="0"/>
              </a:rPr>
              <a:t> 					</a:t>
            </a:r>
            <a:r>
              <a:rPr lang="sk-SK" altLang="sk-SK" sz="2000" b="1" dirty="0" err="1">
                <a:latin typeface="Arial Narrow" panose="020B0606020202030204" pitchFamily="34" charset="0"/>
              </a:rPr>
              <a:t>Salado</a:t>
            </a:r>
            <a:r>
              <a:rPr lang="sk-SK" altLang="sk-SK" sz="2000" b="1" dirty="0">
                <a:latin typeface="Arial Narrow" panose="020B0606020202030204" pitchFamily="34" charset="0"/>
              </a:rPr>
              <a:t> </a:t>
            </a:r>
            <a:r>
              <a:rPr lang="sk-SK" altLang="sk-SK" sz="2000" dirty="0">
                <a:latin typeface="Arial Narrow" panose="020B0606020202030204" pitchFamily="34" charset="0"/>
              </a:rPr>
              <a:t>– 6893 m n. m.</a:t>
            </a:r>
            <a:r>
              <a:rPr lang="en-GB" altLang="sk-SK" sz="2000" dirty="0">
                <a:latin typeface="Arial Narrow" panose="020B0606020202030204" pitchFamily="34" charset="0"/>
              </a:rPr>
              <a:t> </a:t>
            </a:r>
            <a:r>
              <a:rPr lang="sk-SK" altLang="sk-SK" sz="2000" dirty="0">
                <a:latin typeface="Arial Narrow" panose="020B0606020202030204" pitchFamily="34" charset="0"/>
              </a:rPr>
              <a:t>a dno jeho krátera v </a:t>
            </a:r>
            <a:r>
              <a:rPr lang="sk-SK" altLang="sk-SK" sz="2000" dirty="0" err="1">
                <a:latin typeface="Arial Narrow" panose="020B0606020202030204" pitchFamily="34" charset="0"/>
              </a:rPr>
              <a:t>nadm</a:t>
            </a:r>
            <a:r>
              <a:rPr lang="sk-SK" altLang="sk-SK" sz="2000" dirty="0">
                <a:latin typeface="Arial Narrow" panose="020B0606020202030204" pitchFamily="34" charset="0"/>
              </a:rPr>
              <a:t>. </a:t>
            </a:r>
            <a:r>
              <a:rPr lang="en-GB" altLang="sk-SK" sz="2000" dirty="0">
                <a:latin typeface="Arial Narrow" panose="020B0606020202030204" pitchFamily="34" charset="0"/>
              </a:rPr>
              <a:t> 				</a:t>
            </a:r>
            <a:r>
              <a:rPr lang="sk-SK" altLang="sk-SK" sz="2000" dirty="0">
                <a:latin typeface="Arial Narrow" panose="020B0606020202030204" pitchFamily="34" charset="0"/>
              </a:rPr>
              <a:t>výške</a:t>
            </a:r>
            <a:r>
              <a:rPr lang="en-GB" altLang="sk-SK" sz="2000" dirty="0">
                <a:latin typeface="Arial Narrow" panose="020B0606020202030204" pitchFamily="34" charset="0"/>
              </a:rPr>
              <a:t> </a:t>
            </a:r>
            <a:r>
              <a:rPr lang="sk-SK" altLang="sk-SK" sz="2000" dirty="0">
                <a:latin typeface="Arial Narrow" panose="020B0606020202030204" pitchFamily="34" charset="0"/>
              </a:rPr>
              <a:t>6390 m je vyplnené vodou – 						najvyššie položené </a:t>
            </a:r>
            <a:r>
              <a:rPr lang="sk-SK" altLang="sk-SK" sz="2000" b="1" dirty="0">
                <a:latin typeface="Arial Narrow" panose="020B0606020202030204" pitchFamily="34" charset="0"/>
              </a:rPr>
              <a:t>jazero</a:t>
            </a:r>
            <a:r>
              <a:rPr lang="sk-SK" altLang="sk-SK" sz="2000" dirty="0">
                <a:latin typeface="Arial Narrow" panose="020B0606020202030204" pitchFamily="34" charset="0"/>
              </a:rPr>
              <a:t> na svete)</a:t>
            </a:r>
          </a:p>
          <a:p>
            <a:pPr eaLnBrk="1" hangingPunct="1">
              <a:lnSpc>
                <a:spcPct val="90000"/>
              </a:lnSpc>
            </a:pPr>
            <a:endParaRPr lang="sk-SK" altLang="sk-SK" sz="20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GB" altLang="sk-SK" sz="20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k-SK" altLang="sk-SK" sz="2000" dirty="0">
                <a:latin typeface="Arial Narrow" panose="020B0606020202030204" pitchFamily="34" charset="0"/>
              </a:rPr>
              <a:t>prechádzajú v </a:t>
            </a:r>
            <a:r>
              <a:rPr lang="sk-SK" altLang="sk-SK" sz="2000" b="1" dirty="0">
                <a:latin typeface="Arial Narrow" panose="020B0606020202030204" pitchFamily="34" charset="0"/>
              </a:rPr>
              <a:t>Južné Andy</a:t>
            </a:r>
            <a:r>
              <a:rPr lang="sk-SK" altLang="sk-SK" sz="2000" dirty="0">
                <a:latin typeface="Arial Narrow" panose="020B0606020202030204" pitchFamily="34" charset="0"/>
              </a:rPr>
              <a:t>, kde </a:t>
            </a:r>
            <a:br>
              <a:rPr lang="en-GB" altLang="sk-SK" sz="2000" dirty="0">
                <a:latin typeface="Arial Narrow" panose="020B0606020202030204" pitchFamily="34" charset="0"/>
              </a:rPr>
            </a:br>
            <a:r>
              <a:rPr lang="sk-SK" altLang="sk-SK" sz="2000" dirty="0">
                <a:latin typeface="Arial Narrow" panose="020B0606020202030204" pitchFamily="34" charset="0"/>
              </a:rPr>
              <a:t>ich </a:t>
            </a:r>
            <a:r>
              <a:rPr lang="sk-SK" altLang="sk-SK" sz="2000" dirty="0" err="1">
                <a:latin typeface="Arial Narrow" panose="020B0606020202030204" pitchFamily="34" charset="0"/>
              </a:rPr>
              <a:t>nadm</a:t>
            </a:r>
            <a:r>
              <a:rPr lang="sk-SK" altLang="sk-SK" sz="2000" dirty="0">
                <a:latin typeface="Arial Narrow" panose="020B0606020202030204" pitchFamily="34" charset="0"/>
              </a:rPr>
              <a:t>. výška postupne klesá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sz="2000" b="1" dirty="0">
                <a:latin typeface="Arial Narrow" panose="020B0606020202030204" pitchFamily="34" charset="0"/>
              </a:rPr>
              <a:t>Patagónske Andy</a:t>
            </a:r>
            <a:r>
              <a:rPr lang="sk-SK" altLang="sk-SK" sz="2000" dirty="0">
                <a:latin typeface="Arial Narrow" panose="020B0606020202030204" pitchFamily="34" charset="0"/>
              </a:rPr>
              <a:t> sú pomerne nízke a </a:t>
            </a:r>
            <a:br>
              <a:rPr lang="en-GB" altLang="sk-SK" sz="2000" dirty="0">
                <a:latin typeface="Arial Narrow" panose="020B0606020202030204" pitchFamily="34" charset="0"/>
              </a:rPr>
            </a:br>
            <a:r>
              <a:rPr lang="sk-SK" altLang="sk-SK" sz="2000" dirty="0">
                <a:latin typeface="Arial Narrow" panose="020B0606020202030204" pitchFamily="34" charset="0"/>
              </a:rPr>
              <a:t>podliehajú intenzívnej riečnej a ľadovcovej </a:t>
            </a:r>
            <a:br>
              <a:rPr lang="en-GB" altLang="sk-SK" sz="2000" dirty="0">
                <a:latin typeface="Arial Narrow" panose="020B0606020202030204" pitchFamily="34" charset="0"/>
              </a:rPr>
            </a:br>
            <a:r>
              <a:rPr lang="sk-SK" altLang="sk-SK" sz="2000" b="1" dirty="0">
                <a:latin typeface="Arial Narrow" panose="020B0606020202030204" pitchFamily="34" charset="0"/>
              </a:rPr>
              <a:t>erózii</a:t>
            </a:r>
            <a:r>
              <a:rPr lang="sk-SK" altLang="sk-SK" sz="2000" dirty="0">
                <a:latin typeface="Arial Narrow" panose="020B0606020202030204" pitchFamily="34" charset="0"/>
              </a:rPr>
              <a:t>,</a:t>
            </a:r>
            <a:r>
              <a:rPr lang="en-GB" altLang="sk-SK" sz="2000" dirty="0">
                <a:latin typeface="Arial Narrow" panose="020B0606020202030204" pitchFamily="34" charset="0"/>
              </a:rPr>
              <a:t> </a:t>
            </a:r>
            <a:r>
              <a:rPr lang="sk-SK" altLang="sk-SK" sz="2000" dirty="0">
                <a:latin typeface="Arial Narrow" panose="020B0606020202030204" pitchFamily="34" charset="0"/>
              </a:rPr>
              <a:t>prebieha tu však aj intenzívna </a:t>
            </a:r>
            <a:br>
              <a:rPr lang="en-GB" altLang="sk-SK" sz="2000" dirty="0">
                <a:latin typeface="Arial Narrow" panose="020B0606020202030204" pitchFamily="34" charset="0"/>
              </a:rPr>
            </a:br>
            <a:r>
              <a:rPr lang="sk-SK" altLang="sk-SK" sz="2000" b="1" dirty="0">
                <a:latin typeface="Arial Narrow" panose="020B0606020202030204" pitchFamily="34" charset="0"/>
              </a:rPr>
              <a:t>vulkanická činnosť</a:t>
            </a:r>
            <a:endParaRPr lang="sk-SK" altLang="sk-SK" sz="1600" dirty="0">
              <a:latin typeface="Arial Narrow" panose="020B060602020203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sk-SK" altLang="sk-SK" sz="1800" spc="-50" dirty="0">
                <a:latin typeface="Arial Narrow" panose="020B0606020202030204" pitchFamily="34" charset="0"/>
              </a:rPr>
              <a:t>niekedy sú považované za súčasť Južných Ánd</a:t>
            </a:r>
          </a:p>
        </p:txBody>
      </p:sp>
      <p:pic>
        <p:nvPicPr>
          <p:cNvPr id="16387" name="Picture 4" descr="acon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113" y="-7302"/>
            <a:ext cx="2808287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5" descr="oj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46" y="1484784"/>
            <a:ext cx="3456384" cy="230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 descr="and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437063"/>
            <a:ext cx="4356100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Line 7"/>
          <p:cNvSpPr>
            <a:spLocks noChangeShapeType="1"/>
          </p:cNvSpPr>
          <p:nvPr/>
        </p:nvSpPr>
        <p:spPr bwMode="auto">
          <a:xfrm flipV="1">
            <a:off x="2555776" y="706437"/>
            <a:ext cx="2087686" cy="274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88913"/>
            <a:ext cx="8712968" cy="6669087"/>
          </a:xfrm>
        </p:spPr>
        <p:txBody>
          <a:bodyPr/>
          <a:lstStyle/>
          <a:p>
            <a:pPr eaLnBrk="1" hangingPunct="1"/>
            <a:r>
              <a:rPr lang="sk-SK" altLang="sk-SK" sz="2000" dirty="0">
                <a:latin typeface="Arial Narrow" panose="020B0606020202030204" pitchFamily="34" charset="0"/>
              </a:rPr>
              <a:t>na východ od Ánd reliéf klesá do rozsiahlych nížin: </a:t>
            </a:r>
          </a:p>
          <a:p>
            <a:pPr lvl="1" eaLnBrk="1" hangingPunct="1"/>
            <a:r>
              <a:rPr lang="sk-SK" altLang="sk-SK" sz="2000" b="1" dirty="0" err="1">
                <a:latin typeface="Arial Narrow" panose="020B0606020202030204" pitchFamily="34" charset="0"/>
              </a:rPr>
              <a:t>Orinocká</a:t>
            </a:r>
            <a:r>
              <a:rPr lang="sk-SK" altLang="sk-SK" sz="2000" dirty="0">
                <a:latin typeface="Arial Narrow" panose="020B0606020202030204" pitchFamily="34" charset="0"/>
              </a:rPr>
              <a:t> na severe </a:t>
            </a:r>
          </a:p>
          <a:p>
            <a:pPr lvl="1" eaLnBrk="1" hangingPunct="1"/>
            <a:r>
              <a:rPr lang="sk-SK" altLang="sk-SK" sz="2000" b="1" dirty="0">
                <a:latin typeface="Arial Narrow" panose="020B0606020202030204" pitchFamily="34" charset="0"/>
              </a:rPr>
              <a:t>Amazonská</a:t>
            </a:r>
            <a:r>
              <a:rPr lang="sk-SK" altLang="sk-SK" sz="2000" dirty="0">
                <a:latin typeface="Arial Narrow" panose="020B0606020202030204" pitchFamily="34" charset="0"/>
              </a:rPr>
              <a:t> na severovýchode</a:t>
            </a:r>
          </a:p>
          <a:p>
            <a:pPr lvl="1" eaLnBrk="1" hangingPunct="1"/>
            <a:r>
              <a:rPr lang="sk-SK" altLang="sk-SK" sz="2000" b="1" dirty="0" err="1">
                <a:latin typeface="Arial Narrow" panose="020B0606020202030204" pitchFamily="34" charset="0"/>
              </a:rPr>
              <a:t>Laplatská</a:t>
            </a:r>
            <a:r>
              <a:rPr lang="sk-SK" altLang="sk-SK" sz="2000" dirty="0">
                <a:latin typeface="Arial Narrow" panose="020B0606020202030204" pitchFamily="34" charset="0"/>
              </a:rPr>
              <a:t> na juhovýchode (jej súčasťou </a:t>
            </a:r>
            <a:br>
              <a:rPr lang="en-GB" altLang="sk-SK" sz="2000" dirty="0">
                <a:latin typeface="Arial Narrow" panose="020B0606020202030204" pitchFamily="34" charset="0"/>
              </a:rPr>
            </a:br>
            <a:r>
              <a:rPr lang="sk-SK" altLang="sk-SK" sz="2000" dirty="0">
                <a:latin typeface="Arial Narrow" panose="020B0606020202030204" pitchFamily="34" charset="0"/>
              </a:rPr>
              <a:t>je aj</a:t>
            </a:r>
            <a:r>
              <a:rPr lang="en-GB" altLang="sk-SK" sz="2000" dirty="0">
                <a:latin typeface="Arial Narrow" panose="020B0606020202030204" pitchFamily="34" charset="0"/>
              </a:rPr>
              <a:t> </a:t>
            </a:r>
            <a:r>
              <a:rPr lang="sk-SK" altLang="sk-SK" sz="2000" b="1" dirty="0">
                <a:latin typeface="Arial Narrow" panose="020B0606020202030204" pitchFamily="34" charset="0"/>
              </a:rPr>
              <a:t>Gran</a:t>
            </a:r>
            <a:r>
              <a:rPr lang="sk-SK" altLang="sk-SK" sz="2000" dirty="0">
                <a:latin typeface="Arial Narrow" panose="020B0606020202030204" pitchFamily="34" charset="0"/>
              </a:rPr>
              <a:t> </a:t>
            </a:r>
            <a:r>
              <a:rPr lang="sk-SK" altLang="sk-SK" sz="2000" b="1" dirty="0" err="1">
                <a:latin typeface="Arial Narrow" panose="020B0606020202030204" pitchFamily="34" charset="0"/>
              </a:rPr>
              <a:t>Bajo</a:t>
            </a:r>
            <a:r>
              <a:rPr lang="sk-SK" altLang="sk-SK" sz="2000" b="1" dirty="0">
                <a:latin typeface="Arial Narrow" panose="020B0606020202030204" pitchFamily="34" charset="0"/>
              </a:rPr>
              <a:t> San Julián – najnižší bod </a:t>
            </a:r>
            <a:br>
              <a:rPr lang="en-GB" altLang="sk-SK" sz="2000" b="1" dirty="0">
                <a:latin typeface="Arial Narrow" panose="020B0606020202030204" pitchFamily="34" charset="0"/>
              </a:rPr>
            </a:br>
            <a:r>
              <a:rPr lang="sk-SK" altLang="sk-SK" sz="2000" b="1" dirty="0">
                <a:latin typeface="Arial Narrow" panose="020B0606020202030204" pitchFamily="34" charset="0"/>
              </a:rPr>
              <a:t>celej</a:t>
            </a:r>
            <a:r>
              <a:rPr lang="en-GB" altLang="sk-SK" sz="2000" b="1" dirty="0">
                <a:latin typeface="Arial Narrow" panose="020B0606020202030204" pitchFamily="34" charset="0"/>
              </a:rPr>
              <a:t> </a:t>
            </a:r>
            <a:r>
              <a:rPr lang="sk-SK" altLang="sk-SK" sz="2000" b="1" dirty="0">
                <a:latin typeface="Arial Narrow" panose="020B0606020202030204" pitchFamily="34" charset="0"/>
              </a:rPr>
              <a:t>Americkej pevniny</a:t>
            </a:r>
            <a:r>
              <a:rPr lang="sk-SK" altLang="sk-SK" sz="2000" dirty="0">
                <a:latin typeface="Arial Narrow" panose="020B0606020202030204" pitchFamily="34" charset="0"/>
              </a:rPr>
              <a:t> ležiaci</a:t>
            </a:r>
            <a:r>
              <a:rPr lang="en-GB" altLang="sk-SK" sz="2000" dirty="0">
                <a:latin typeface="Arial Narrow" panose="020B0606020202030204" pitchFamily="34" charset="0"/>
              </a:rPr>
              <a:t> </a:t>
            </a:r>
            <a:br>
              <a:rPr lang="en-GB" altLang="sk-SK" sz="2000" dirty="0">
                <a:latin typeface="Arial Narrow" panose="020B0606020202030204" pitchFamily="34" charset="0"/>
              </a:rPr>
            </a:br>
            <a:r>
              <a:rPr lang="sk-SK" altLang="sk-SK" sz="2000" dirty="0">
                <a:latin typeface="Arial Narrow" panose="020B0606020202030204" pitchFamily="34" charset="0"/>
              </a:rPr>
              <a:t>105 m pod úrovňou mora) </a:t>
            </a:r>
          </a:p>
          <a:p>
            <a:pPr eaLnBrk="1" hangingPunct="1"/>
            <a:endParaRPr lang="sk-SK" altLang="sk-SK" sz="4000" dirty="0">
              <a:latin typeface="Arial Narrow" panose="020B0606020202030204" pitchFamily="34" charset="0"/>
            </a:endParaRPr>
          </a:p>
          <a:p>
            <a:pPr eaLnBrk="1" hangingPunct="1"/>
            <a:r>
              <a:rPr lang="sk-SK" altLang="sk-SK" sz="2000" spc="-20" dirty="0">
                <a:latin typeface="Arial Narrow" panose="020B0606020202030204" pitchFamily="34" charset="0"/>
              </a:rPr>
              <a:t>oddeľujú ich od seba vyvýšené časti Brazílskeho (amazonského) štítu: </a:t>
            </a:r>
          </a:p>
          <a:p>
            <a:pPr lvl="1" eaLnBrk="1" hangingPunct="1"/>
            <a:r>
              <a:rPr lang="sk-SK" altLang="sk-SK" sz="2000" b="1" dirty="0">
                <a:latin typeface="Arial Narrow" panose="020B0606020202030204" pitchFamily="34" charset="0"/>
                <a:hlinkClick r:id="rId3"/>
              </a:rPr>
              <a:t>Guyanská vysočina</a:t>
            </a:r>
            <a:r>
              <a:rPr lang="sk-SK" altLang="sk-SK" sz="2000" dirty="0">
                <a:latin typeface="Arial Narrow" panose="020B0606020202030204" pitchFamily="34" charset="0"/>
                <a:hlinkClick r:id="rId3"/>
              </a:rPr>
              <a:t> </a:t>
            </a:r>
            <a:endParaRPr lang="sk-SK" altLang="sk-SK" sz="2000" dirty="0">
              <a:latin typeface="Arial Narrow" panose="020B0606020202030204" pitchFamily="34" charset="0"/>
            </a:endParaRPr>
          </a:p>
          <a:p>
            <a:pPr lvl="1" eaLnBrk="1" hangingPunct="1"/>
            <a:r>
              <a:rPr lang="sk-SK" altLang="sk-SK" sz="2000" b="1" dirty="0">
                <a:latin typeface="Arial Narrow" panose="020B0606020202030204" pitchFamily="34" charset="0"/>
                <a:hlinkClick r:id="rId4"/>
              </a:rPr>
              <a:t>Brazílska vysočina</a:t>
            </a:r>
            <a:endParaRPr lang="sk-SK" altLang="sk-SK" sz="2000" b="1" dirty="0">
              <a:latin typeface="Arial Narrow" panose="020B0606020202030204" pitchFamily="34" charset="0"/>
            </a:endParaRPr>
          </a:p>
          <a:p>
            <a:pPr lvl="2" eaLnBrk="1" hangingPunct="1"/>
            <a:r>
              <a:rPr lang="sk-SK" altLang="sk-SK" sz="1800" dirty="0">
                <a:latin typeface="Arial Narrow" panose="020B0606020202030204" pitchFamily="34" charset="0"/>
              </a:rPr>
              <a:t>ktoré dosahujú nadmorské výšky</a:t>
            </a:r>
            <a:br>
              <a:rPr lang="sk-SK" altLang="sk-SK" sz="1800" dirty="0">
                <a:latin typeface="Arial Narrow" panose="020B0606020202030204" pitchFamily="34" charset="0"/>
              </a:rPr>
            </a:br>
            <a:r>
              <a:rPr lang="sk-SK" altLang="sk-SK" sz="1800" dirty="0">
                <a:latin typeface="Arial Narrow" panose="020B0606020202030204" pitchFamily="34" charset="0"/>
              </a:rPr>
              <a:t>cez 2800 m</a:t>
            </a:r>
          </a:p>
          <a:p>
            <a:pPr lvl="2" eaLnBrk="1" hangingPunct="1"/>
            <a:r>
              <a:rPr lang="sk-SK" altLang="sk-SK" sz="1800" spc="-30" dirty="0">
                <a:latin typeface="Arial Narrow" panose="020B0606020202030204" pitchFamily="34" charset="0"/>
              </a:rPr>
              <a:t>súčasťou je lávová plošina </a:t>
            </a:r>
            <a:r>
              <a:rPr lang="sk-SK" altLang="sk-SK" sz="1800" spc="-30" dirty="0" err="1">
                <a:latin typeface="Arial Narrow" panose="020B0606020202030204" pitchFamily="34" charset="0"/>
                <a:hlinkClick r:id="rId5"/>
              </a:rPr>
              <a:t>Parana</a:t>
            </a:r>
            <a:r>
              <a:rPr lang="sk-SK" altLang="sk-SK" sz="1800" dirty="0">
                <a:latin typeface="Arial Narrow" panose="020B0606020202030204" pitchFamily="34" charset="0"/>
              </a:rPr>
              <a:t>	</a:t>
            </a:r>
          </a:p>
          <a:p>
            <a:pPr lvl="1" eaLnBrk="1" hangingPunct="1"/>
            <a:r>
              <a:rPr lang="sk-SK" altLang="sk-SK" sz="2000" b="1" dirty="0">
                <a:latin typeface="Arial Narrow" panose="020B0606020202030204" pitchFamily="34" charset="0"/>
              </a:rPr>
              <a:t>Plošiny:</a:t>
            </a:r>
          </a:p>
          <a:p>
            <a:pPr lvl="2" eaLnBrk="1" hangingPunct="1"/>
            <a:r>
              <a:rPr lang="sk-SK" altLang="sk-SK" sz="1800" b="1" dirty="0" err="1">
                <a:latin typeface="Arial Narrow" panose="020B0606020202030204" pitchFamily="34" charset="0"/>
                <a:hlinkClick r:id="rId6"/>
              </a:rPr>
              <a:t>Mato</a:t>
            </a:r>
            <a:r>
              <a:rPr lang="sk-SK" altLang="sk-SK" sz="1800" b="1" dirty="0">
                <a:latin typeface="Arial Narrow" panose="020B0606020202030204" pitchFamily="34" charset="0"/>
                <a:hlinkClick r:id="rId6"/>
              </a:rPr>
              <a:t> </a:t>
            </a:r>
            <a:r>
              <a:rPr lang="sk-SK" altLang="sk-SK" sz="1800" b="1" dirty="0" err="1">
                <a:latin typeface="Arial Narrow" panose="020B0606020202030204" pitchFamily="34" charset="0"/>
                <a:hlinkClick r:id="rId6"/>
              </a:rPr>
              <a:t>Grosso</a:t>
            </a:r>
            <a:endParaRPr lang="sk-SK" altLang="sk-SK" sz="1800" b="1" dirty="0">
              <a:latin typeface="Arial Narrow" panose="020B0606020202030204" pitchFamily="34" charset="0"/>
            </a:endParaRPr>
          </a:p>
          <a:p>
            <a:pPr lvl="2" eaLnBrk="1" hangingPunct="1"/>
            <a:r>
              <a:rPr lang="sk-SK" altLang="sk-SK" sz="1800" b="1" dirty="0">
                <a:latin typeface="Arial Narrow" panose="020B0606020202030204" pitchFamily="34" charset="0"/>
                <a:hlinkClick r:id="rId7"/>
              </a:rPr>
              <a:t>Gran Chaco</a:t>
            </a:r>
            <a:endParaRPr lang="sk-SK" altLang="sk-SK" sz="1800" b="1" dirty="0">
              <a:latin typeface="Arial Narrow" panose="020B0606020202030204" pitchFamily="34" charset="0"/>
            </a:endParaRPr>
          </a:p>
          <a:p>
            <a:pPr lvl="2" eaLnBrk="1" hangingPunct="1"/>
            <a:r>
              <a:rPr lang="sk-SK" altLang="sk-SK" sz="1800" dirty="0">
                <a:latin typeface="Arial Narrow" panose="020B0606020202030204" pitchFamily="34" charset="0"/>
              </a:rPr>
              <a:t>Patagónska</a:t>
            </a:r>
          </a:p>
          <a:p>
            <a:pPr lvl="1" eaLnBrk="1" hangingPunct="1"/>
            <a:endParaRPr lang="sk-SK" altLang="sk-SK" sz="2000" b="1" dirty="0">
              <a:latin typeface="Arial Narrow" panose="020B0606020202030204" pitchFamily="34" charset="0"/>
            </a:endParaRPr>
          </a:p>
        </p:txBody>
      </p:sp>
      <p:pic>
        <p:nvPicPr>
          <p:cNvPr id="17411" name="Picture 4" descr="baj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20688"/>
            <a:ext cx="3198017" cy="239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Line 5"/>
          <p:cNvSpPr>
            <a:spLocks noChangeShapeType="1"/>
          </p:cNvSpPr>
          <p:nvPr/>
        </p:nvSpPr>
        <p:spPr bwMode="auto">
          <a:xfrm flipV="1">
            <a:off x="3563888" y="2420888"/>
            <a:ext cx="1800200" cy="6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7413" name="Picture 6" descr="guy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864368"/>
            <a:ext cx="3671888" cy="27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4859338" y="6567476"/>
            <a:ext cx="38163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600" dirty="0">
                <a:latin typeface="Arial Narrow" panose="020B0606020202030204" pitchFamily="34" charset="0"/>
              </a:rPr>
              <a:t>Stolové hory v Guyanskej vysočine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83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sk-SK" altLang="sk-SK" sz="4000" dirty="0"/>
              <a:t>Geologická a petrografická skladba</a:t>
            </a:r>
            <a:endParaRPr lang="sk-SK" altLang="sk-SK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8785225" cy="58054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k-SK" altLang="sk-SK" sz="2400" b="1" dirty="0">
                <a:latin typeface="Arial Narrow" panose="020B0606020202030204" pitchFamily="34" charset="0"/>
              </a:rPr>
              <a:t>Najstaršie časti Ameriky</a:t>
            </a:r>
            <a:r>
              <a:rPr lang="sk-SK" altLang="sk-SK" sz="2400" dirty="0">
                <a:latin typeface="Arial Narrow" panose="020B0606020202030204" pitchFamily="34" charset="0"/>
              </a:rPr>
              <a:t>, teda oblasti Kanadského, Brazílskeho a </a:t>
            </a:r>
            <a:r>
              <a:rPr lang="sk-SK" altLang="sk-SK" sz="2400" dirty="0" err="1">
                <a:latin typeface="Arial Narrow" panose="020B0606020202030204" pitchFamily="34" charset="0"/>
              </a:rPr>
              <a:t>Guayanského</a:t>
            </a:r>
            <a:r>
              <a:rPr lang="sk-SK" altLang="sk-SK" sz="2400" dirty="0">
                <a:latin typeface="Arial Narrow" panose="020B0606020202030204" pitchFamily="34" charset="0"/>
              </a:rPr>
              <a:t> štítu tvoria </a:t>
            </a:r>
          </a:p>
          <a:p>
            <a:pPr lvl="1" eaLnBrk="1" hangingPunct="1">
              <a:lnSpc>
                <a:spcPct val="80000"/>
              </a:lnSpc>
            </a:pPr>
            <a:r>
              <a:rPr lang="sk-SK" altLang="sk-SK" sz="2000" b="1" dirty="0">
                <a:latin typeface="Arial Narrow" panose="020B0606020202030204" pitchFamily="34" charset="0"/>
              </a:rPr>
              <a:t>granity a </a:t>
            </a:r>
            <a:r>
              <a:rPr lang="sk-SK" altLang="sk-SK" sz="2000" b="1" dirty="0" err="1">
                <a:latin typeface="Arial Narrow" panose="020B0606020202030204" pitchFamily="34" charset="0"/>
              </a:rPr>
              <a:t>granodiority</a:t>
            </a:r>
            <a:r>
              <a:rPr lang="sk-SK" altLang="sk-SK" sz="2000" dirty="0">
                <a:latin typeface="Arial Narrow" panose="020B0606020202030204" pitchFamily="34" charset="0"/>
              </a:rPr>
              <a:t>, ktoré počas dlhého vývoja aj niekoľkonásobne metamorfovali </a:t>
            </a:r>
          </a:p>
          <a:p>
            <a:pPr lvl="1" eaLnBrk="1" hangingPunct="1">
              <a:lnSpc>
                <a:spcPct val="80000"/>
              </a:lnSpc>
            </a:pPr>
            <a:r>
              <a:rPr lang="sk-SK" altLang="sk-SK" sz="2000" dirty="0">
                <a:latin typeface="Arial Narrow" panose="020B0606020202030204" pitchFamily="34" charset="0"/>
              </a:rPr>
              <a:t>na týchto horninách sa (najmä v prípade Kanadského štítu) vyskytuje </a:t>
            </a:r>
            <a:r>
              <a:rPr lang="sk-SK" altLang="sk-SK" sz="2000" b="1" dirty="0">
                <a:latin typeface="Arial Narrow" panose="020B0606020202030204" pitchFamily="34" charset="0"/>
              </a:rPr>
              <a:t>sedimentárny </a:t>
            </a:r>
            <a:r>
              <a:rPr lang="sk-SK" altLang="sk-SK" sz="2000" b="1" dirty="0" err="1">
                <a:latin typeface="Arial Narrow" panose="020B0606020202030204" pitchFamily="34" charset="0"/>
              </a:rPr>
              <a:t>pokryv</a:t>
            </a:r>
            <a:r>
              <a:rPr lang="sk-SK" altLang="sk-SK" sz="2000" b="1" dirty="0">
                <a:latin typeface="Arial Narrow" panose="020B0606020202030204" pitchFamily="34" charset="0"/>
              </a:rPr>
              <a:t> len sporadicky</a:t>
            </a:r>
            <a:r>
              <a:rPr lang="sk-SK" altLang="sk-SK" sz="2000" dirty="0">
                <a:latin typeface="Arial Narrow" panose="020B0606020202030204" pitchFamily="34" charset="0"/>
              </a:rPr>
              <a:t>.</a:t>
            </a:r>
          </a:p>
          <a:p>
            <a:pPr lvl="5">
              <a:lnSpc>
                <a:spcPct val="80000"/>
              </a:lnSpc>
            </a:pPr>
            <a:endParaRPr lang="en-GB" altLang="sk-SK" sz="12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sk-SK" altLang="sk-SK" sz="2400" dirty="0" err="1">
                <a:latin typeface="Arial Narrow" panose="020B0606020202030204" pitchFamily="34" charset="0"/>
              </a:rPr>
              <a:t>Kordilery</a:t>
            </a:r>
            <a:r>
              <a:rPr lang="sk-SK" altLang="sk-SK" sz="2400" dirty="0">
                <a:latin typeface="Arial Narrow" panose="020B0606020202030204" pitchFamily="34" charset="0"/>
              </a:rPr>
              <a:t> (i Andy) sú pohorím </a:t>
            </a:r>
            <a:r>
              <a:rPr lang="sk-SK" altLang="sk-SK" sz="2400" b="1" dirty="0">
                <a:latin typeface="Arial Narrow" panose="020B0606020202030204" pitchFamily="34" charset="0"/>
              </a:rPr>
              <a:t>Alpsko-Himalájskej sústavy</a:t>
            </a:r>
            <a:r>
              <a:rPr lang="sk-SK" altLang="sk-SK" sz="2400" dirty="0">
                <a:latin typeface="Arial Narrow" panose="020B0606020202030204" pitchFamily="34" charset="0"/>
              </a:rPr>
              <a:t>, a tomu zodpovedá aj ich geologická štruktúra: </a:t>
            </a:r>
          </a:p>
          <a:p>
            <a:pPr lvl="1" eaLnBrk="1" hangingPunct="1">
              <a:lnSpc>
                <a:spcPct val="80000"/>
              </a:lnSpc>
            </a:pPr>
            <a:r>
              <a:rPr lang="sk-SK" altLang="sk-SK" sz="2000" b="1" dirty="0">
                <a:latin typeface="Arial Narrow" panose="020B0606020202030204" pitchFamily="34" charset="0"/>
              </a:rPr>
              <a:t>jadro</a:t>
            </a:r>
            <a:r>
              <a:rPr lang="sk-SK" altLang="sk-SK" sz="2000" dirty="0">
                <a:latin typeface="Arial Narrow" panose="020B0606020202030204" pitchFamily="34" charset="0"/>
              </a:rPr>
              <a:t>, ktoré vo vrcholných</a:t>
            </a:r>
            <a:r>
              <a:rPr lang="sk-SK" altLang="sk-SK" sz="2000" b="1" dirty="0">
                <a:latin typeface="Arial Narrow" panose="020B0606020202030204" pitchFamily="34" charset="0"/>
              </a:rPr>
              <a:t> </a:t>
            </a:r>
            <a:r>
              <a:rPr lang="sk-SK" altLang="sk-SK" sz="2000" dirty="0">
                <a:latin typeface="Arial Narrow" panose="020B0606020202030204" pitchFamily="34" charset="0"/>
              </a:rPr>
              <a:t>častiach vystupuje na povrch</a:t>
            </a:r>
            <a:r>
              <a:rPr lang="sk-SK" altLang="sk-SK" sz="2000" b="1" dirty="0">
                <a:latin typeface="Arial Narrow" panose="020B0606020202030204" pitchFamily="34" charset="0"/>
              </a:rPr>
              <a:t>,</a:t>
            </a:r>
            <a:r>
              <a:rPr lang="sk-SK" altLang="sk-SK" sz="2000" dirty="0">
                <a:latin typeface="Arial Narrow" panose="020B0606020202030204" pitchFamily="34" charset="0"/>
              </a:rPr>
              <a:t> zväčša tvoria </a:t>
            </a:r>
            <a:r>
              <a:rPr lang="sk-SK" altLang="sk-SK" sz="2000" b="1" dirty="0">
                <a:latin typeface="Arial Narrow" panose="020B0606020202030204" pitchFamily="34" charset="0"/>
              </a:rPr>
              <a:t>vyvreté</a:t>
            </a:r>
            <a:r>
              <a:rPr lang="en-GB" altLang="sk-SK" sz="2000" b="1" dirty="0">
                <a:latin typeface="Arial Narrow" panose="020B0606020202030204" pitchFamily="34" charset="0"/>
              </a:rPr>
              <a:t> a </a:t>
            </a:r>
            <a:r>
              <a:rPr lang="en-GB" altLang="sk-SK" sz="2000" b="1" dirty="0" err="1">
                <a:latin typeface="Arial Narrow" panose="020B0606020202030204" pitchFamily="34" charset="0"/>
              </a:rPr>
              <a:t>premenené</a:t>
            </a:r>
            <a:r>
              <a:rPr lang="sk-SK" altLang="sk-SK" sz="2000" b="1" dirty="0">
                <a:latin typeface="Arial Narrow" panose="020B0606020202030204" pitchFamily="34" charset="0"/>
              </a:rPr>
              <a:t> horniny</a:t>
            </a:r>
            <a:r>
              <a:rPr lang="sk-SK" altLang="sk-SK" sz="2000" dirty="0">
                <a:latin typeface="Arial Narrow" panose="020B0606020202030204" pitchFamily="34" charset="0"/>
              </a:rPr>
              <a:t>, najmä </a:t>
            </a:r>
            <a:r>
              <a:rPr lang="sk-SK" altLang="sk-SK" sz="2000" b="1" dirty="0">
                <a:latin typeface="Arial Narrow" panose="020B0606020202030204" pitchFamily="34" charset="0"/>
              </a:rPr>
              <a:t>granity </a:t>
            </a:r>
            <a:r>
              <a:rPr lang="sk-SK" altLang="sk-SK" sz="2000" dirty="0">
                <a:latin typeface="Arial Narrow" panose="020B0606020202030204" pitchFamily="34" charset="0"/>
              </a:rPr>
              <a:t>a </a:t>
            </a:r>
            <a:r>
              <a:rPr lang="sk-SK" altLang="sk-SK" sz="2000" b="1" dirty="0" err="1">
                <a:latin typeface="Arial Narrow" panose="020B0606020202030204" pitchFamily="34" charset="0"/>
              </a:rPr>
              <a:t>granodiority</a:t>
            </a:r>
            <a:r>
              <a:rPr lang="sk-SK" altLang="sk-SK" sz="2000" b="1" dirty="0">
                <a:latin typeface="Arial Narrow" panose="020B0606020202030204" pitchFamily="34" charset="0"/>
              </a:rPr>
              <a:t> </a:t>
            </a:r>
            <a:r>
              <a:rPr lang="sk-SK" altLang="sk-SK" sz="2000" dirty="0">
                <a:latin typeface="Arial Narrow" panose="020B0606020202030204" pitchFamily="34" charset="0"/>
              </a:rPr>
              <a:t>– obnažené časti rozsiahlych blokov magmatického pôvodu vytvorených v hlbinách zemskej kôry a rôzne glaciálne sedimenty </a:t>
            </a:r>
          </a:p>
          <a:p>
            <a:pPr lvl="1" eaLnBrk="1" hangingPunct="1">
              <a:lnSpc>
                <a:spcPct val="80000"/>
              </a:lnSpc>
            </a:pPr>
            <a:r>
              <a:rPr lang="sk-SK" altLang="sk-SK" sz="2000" dirty="0">
                <a:latin typeface="Arial Narrow" panose="020B0606020202030204" pitchFamily="34" charset="0"/>
              </a:rPr>
              <a:t>na jadre sa často vyskytuje </a:t>
            </a:r>
            <a:r>
              <a:rPr lang="sk-SK" altLang="sk-SK" sz="2000" b="1" dirty="0">
                <a:latin typeface="Arial Narrow" panose="020B0606020202030204" pitchFamily="34" charset="0"/>
              </a:rPr>
              <a:t>obal </a:t>
            </a:r>
            <a:r>
              <a:rPr lang="sk-SK" altLang="sk-SK" sz="2000" dirty="0">
                <a:latin typeface="Arial Narrow" panose="020B0606020202030204" pitchFamily="34" charset="0"/>
              </a:rPr>
              <a:t>zo </a:t>
            </a:r>
            <a:r>
              <a:rPr lang="sk-SK" altLang="sk-SK" sz="2000" b="1" dirty="0">
                <a:latin typeface="Arial Narrow" panose="020B0606020202030204" pitchFamily="34" charset="0"/>
              </a:rPr>
              <a:t>sedimentárnych hornín</a:t>
            </a:r>
            <a:r>
              <a:rPr lang="sk-SK" altLang="sk-SK" sz="2000" dirty="0">
                <a:latin typeface="Arial Narrow" panose="020B0606020202030204" pitchFamily="34" charset="0"/>
              </a:rPr>
              <a:t> (</a:t>
            </a:r>
            <a:r>
              <a:rPr lang="sk-SK" altLang="sk-SK" sz="2000" b="1" dirty="0">
                <a:latin typeface="Arial Narrow" panose="020B0606020202030204" pitchFamily="34" charset="0"/>
              </a:rPr>
              <a:t>vápence, dolomity</a:t>
            </a:r>
            <a:r>
              <a:rPr lang="sk-SK" altLang="sk-SK" sz="2000" dirty="0">
                <a:latin typeface="Arial Narrow" panose="020B0606020202030204" pitchFamily="34" charset="0"/>
              </a:rPr>
              <a:t>) </a:t>
            </a:r>
          </a:p>
          <a:p>
            <a:pPr lvl="1" eaLnBrk="1" hangingPunct="1">
              <a:lnSpc>
                <a:spcPct val="80000"/>
              </a:lnSpc>
            </a:pPr>
            <a:r>
              <a:rPr lang="sk-SK" altLang="sk-SK" sz="2000" dirty="0">
                <a:latin typeface="Arial Narrow" panose="020B0606020202030204" pitchFamily="34" charset="0"/>
              </a:rPr>
              <a:t>počas vývoja pohoria dochádzalo a dochádza aj k intenzívnej </a:t>
            </a:r>
            <a:r>
              <a:rPr lang="sk-SK" altLang="sk-SK" sz="2000" b="1" dirty="0">
                <a:latin typeface="Arial Narrow" panose="020B0606020202030204" pitchFamily="34" charset="0"/>
              </a:rPr>
              <a:t>vulkanickej činnosti</a:t>
            </a:r>
            <a:r>
              <a:rPr lang="sk-SK" altLang="sk-SK" sz="2000" dirty="0">
                <a:latin typeface="Arial Narrow" panose="020B0606020202030204" pitchFamily="34" charset="0"/>
              </a:rPr>
              <a:t>, takže značnú časť pohoria pokrývajú </a:t>
            </a:r>
            <a:r>
              <a:rPr lang="sk-SK" altLang="sk-SK" sz="2000" b="1" dirty="0" err="1">
                <a:latin typeface="Arial Narrow" panose="020B0606020202030204" pitchFamily="34" charset="0"/>
              </a:rPr>
              <a:t>výlevné</a:t>
            </a:r>
            <a:r>
              <a:rPr lang="sk-SK" altLang="sk-SK" sz="2000" b="1" dirty="0">
                <a:latin typeface="Arial Narrow" panose="020B0606020202030204" pitchFamily="34" charset="0"/>
              </a:rPr>
              <a:t> (</a:t>
            </a:r>
            <a:r>
              <a:rPr lang="sk-SK" altLang="sk-SK" sz="2000" b="1" dirty="0" err="1">
                <a:latin typeface="Arial Narrow" panose="020B0606020202030204" pitchFamily="34" charset="0"/>
              </a:rPr>
              <a:t>extruzívne</a:t>
            </a:r>
            <a:r>
              <a:rPr lang="sk-SK" altLang="sk-SK" sz="2000" b="1" dirty="0">
                <a:latin typeface="Arial Narrow" panose="020B0606020202030204" pitchFamily="34" charset="0"/>
              </a:rPr>
              <a:t>) horniny </a:t>
            </a:r>
            <a:r>
              <a:rPr lang="sk-SK" altLang="sk-SK" sz="2000" dirty="0">
                <a:latin typeface="Arial Narrow" panose="020B0606020202030204" pitchFamily="34" charset="0"/>
              </a:rPr>
              <a:t>ako </a:t>
            </a:r>
            <a:r>
              <a:rPr lang="sk-SK" altLang="sk-SK" sz="2000" b="1" dirty="0">
                <a:latin typeface="Arial Narrow" panose="020B0606020202030204" pitchFamily="34" charset="0"/>
              </a:rPr>
              <a:t>andezity, </a:t>
            </a:r>
            <a:r>
              <a:rPr lang="sk-SK" altLang="sk-SK" sz="2000" b="1" dirty="0" err="1">
                <a:latin typeface="Arial Narrow" panose="020B0606020202030204" pitchFamily="34" charset="0"/>
              </a:rPr>
              <a:t>ryolity</a:t>
            </a:r>
            <a:r>
              <a:rPr lang="sk-SK" altLang="sk-SK" sz="2000" b="1" dirty="0">
                <a:latin typeface="Arial Narrow" panose="020B0606020202030204" pitchFamily="34" charset="0"/>
              </a:rPr>
              <a:t> </a:t>
            </a:r>
            <a:r>
              <a:rPr lang="sk-SK" altLang="sk-SK" sz="2000" dirty="0">
                <a:latin typeface="Arial Narrow" panose="020B0606020202030204" pitchFamily="34" charset="0"/>
              </a:rPr>
              <a:t>či </a:t>
            </a:r>
            <a:r>
              <a:rPr lang="sk-SK" altLang="sk-SK" sz="2000" b="1" dirty="0">
                <a:latin typeface="Arial Narrow" panose="020B0606020202030204" pitchFamily="34" charset="0"/>
              </a:rPr>
              <a:t>bazalty </a:t>
            </a:r>
            <a:r>
              <a:rPr lang="sk-SK" altLang="sk-SK" sz="2000" dirty="0">
                <a:latin typeface="Arial Narrow" panose="020B0606020202030204" pitchFamily="34" charset="0"/>
              </a:rPr>
              <a:t>v rôznych formách.</a:t>
            </a:r>
          </a:p>
          <a:p>
            <a:pPr eaLnBrk="1" hangingPunct="1">
              <a:lnSpc>
                <a:spcPct val="80000"/>
              </a:lnSpc>
            </a:pPr>
            <a:endParaRPr lang="en-GB" altLang="sk-SK" sz="1500" b="1" dirty="0">
              <a:latin typeface="Arial Narrow" panose="020B0606020202030204" pitchFamily="34" charset="0"/>
            </a:endParaRPr>
          </a:p>
          <a:p>
            <a:pPr lvl="5">
              <a:lnSpc>
                <a:spcPct val="80000"/>
              </a:lnSpc>
            </a:pPr>
            <a:endParaRPr lang="en-GB" altLang="sk-SK" sz="7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sk-SK" altLang="sk-SK" sz="2400" b="1" dirty="0">
                <a:latin typeface="Arial Narrow" panose="020B0606020202030204" pitchFamily="34" charset="0"/>
              </a:rPr>
              <a:t>Zníženiny </a:t>
            </a:r>
            <a:r>
              <a:rPr lang="sk-SK" altLang="sk-SK" sz="2400" dirty="0">
                <a:latin typeface="Arial Narrow" panose="020B0606020202030204" pitchFamily="34" charset="0"/>
              </a:rPr>
              <a:t>medzi týmito celkami zväčša pokrývajú rozsiahle vrstvy </a:t>
            </a:r>
            <a:r>
              <a:rPr lang="sk-SK" altLang="sk-SK" sz="2400" b="1" dirty="0">
                <a:latin typeface="Arial Narrow" panose="020B0606020202030204" pitchFamily="34" charset="0"/>
              </a:rPr>
              <a:t>fluviálnych</a:t>
            </a:r>
            <a:r>
              <a:rPr lang="sk-SK" altLang="sk-SK" sz="2400" dirty="0">
                <a:latin typeface="Arial Narrow" panose="020B0606020202030204" pitchFamily="34" charset="0"/>
              </a:rPr>
              <a:t> či </a:t>
            </a:r>
            <a:r>
              <a:rPr lang="sk-SK" altLang="sk-SK" sz="2400" b="1" dirty="0" err="1">
                <a:latin typeface="Arial Narrow" panose="020B0606020202030204" pitchFamily="34" charset="0"/>
              </a:rPr>
              <a:t>eolických</a:t>
            </a:r>
            <a:r>
              <a:rPr lang="sk-SK" altLang="sk-SK" sz="2400" b="1" dirty="0">
                <a:latin typeface="Arial Narrow" panose="020B0606020202030204" pitchFamily="34" charset="0"/>
              </a:rPr>
              <a:t> </a:t>
            </a:r>
            <a:r>
              <a:rPr lang="sk-SK" altLang="sk-SK" sz="2400" dirty="0">
                <a:latin typeface="Arial Narrow" panose="020B0606020202030204" pitchFamily="34" charset="0"/>
              </a:rPr>
              <a:t>sedimentov.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44463"/>
            <a:ext cx="8229600" cy="908050"/>
          </a:xfrm>
        </p:spPr>
        <p:txBody>
          <a:bodyPr/>
          <a:lstStyle/>
          <a:p>
            <a:pPr eaLnBrk="1" hangingPunct="1"/>
            <a:r>
              <a:rPr lang="sk-SK" altLang="sk-SK"/>
              <a:t>Nerastné suroviny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08063"/>
            <a:ext cx="9144000" cy="5661297"/>
          </a:xfrm>
        </p:spPr>
        <p:txBody>
          <a:bodyPr/>
          <a:lstStyle/>
          <a:p>
            <a:pPr marL="265113" indent="-160338" eaLnBrk="1" hangingPunct="1">
              <a:lnSpc>
                <a:spcPct val="80000"/>
              </a:lnSpc>
            </a:pPr>
            <a:r>
              <a:rPr lang="sk-SK" altLang="sk-SK" sz="2000" dirty="0">
                <a:latin typeface="Arial Narrow" panose="020B0606020202030204" pitchFamily="34" charset="0"/>
              </a:rPr>
              <a:t>od Veľkých jazier na severovýchod a v Kordillerách a Andách </a:t>
            </a:r>
            <a:r>
              <a:rPr lang="sk-SK" altLang="sk-SK" sz="2000" b="1" dirty="0">
                <a:latin typeface="Arial Narrow" panose="020B0606020202030204" pitchFamily="34" charset="0"/>
              </a:rPr>
              <a:t>meď </a:t>
            </a:r>
            <a:r>
              <a:rPr lang="sk-SK" altLang="sk-SK" sz="2000" dirty="0">
                <a:latin typeface="Arial Narrow" panose="020B0606020202030204" pitchFamily="34" charset="0"/>
              </a:rPr>
              <a:t>(</a:t>
            </a:r>
            <a:r>
              <a:rPr lang="sk-SK" altLang="sk-SK" sz="2000" dirty="0" err="1">
                <a:latin typeface="Arial Narrow" panose="020B0606020202030204" pitchFamily="34" charset="0"/>
              </a:rPr>
              <a:t>Chuquicamata</a:t>
            </a:r>
            <a:r>
              <a:rPr lang="sk-SK" altLang="sk-SK" sz="2000" dirty="0">
                <a:latin typeface="Arial Narrow" panose="020B0606020202030204" pitchFamily="34" charset="0"/>
              </a:rPr>
              <a:t>)</a:t>
            </a:r>
          </a:p>
          <a:p>
            <a:pPr marL="265113" indent="-160338" eaLnBrk="1" hangingPunct="1">
              <a:lnSpc>
                <a:spcPct val="80000"/>
              </a:lnSpc>
            </a:pPr>
            <a:r>
              <a:rPr lang="sk-SK" altLang="sk-SK" sz="2000" dirty="0">
                <a:latin typeface="Arial Narrow" panose="020B0606020202030204" pitchFamily="34" charset="0"/>
              </a:rPr>
              <a:t>v oblasti Kordiller na sever od Mexika </a:t>
            </a:r>
            <a:r>
              <a:rPr lang="sk-SK" altLang="sk-SK" sz="2000" b="1" dirty="0">
                <a:latin typeface="Arial Narrow" panose="020B0606020202030204" pitchFamily="34" charset="0"/>
              </a:rPr>
              <a:t>zlato</a:t>
            </a:r>
            <a:r>
              <a:rPr lang="sk-SK" altLang="sk-SK" sz="2000" dirty="0">
                <a:latin typeface="Arial Narrow" panose="020B0606020202030204" pitchFamily="34" charset="0"/>
              </a:rPr>
              <a:t>, miestami aj </a:t>
            </a:r>
            <a:r>
              <a:rPr lang="sk-SK" altLang="sk-SK" sz="2000" b="1" dirty="0">
                <a:latin typeface="Arial Narrow" panose="020B0606020202030204" pitchFamily="34" charset="0"/>
              </a:rPr>
              <a:t>ropa</a:t>
            </a:r>
            <a:r>
              <a:rPr lang="sk-SK" altLang="sk-SK" sz="2000" dirty="0">
                <a:latin typeface="Arial Narrow" panose="020B0606020202030204" pitchFamily="34" charset="0"/>
              </a:rPr>
              <a:t> </a:t>
            </a:r>
          </a:p>
          <a:p>
            <a:pPr marL="447675" lvl="1" indent="-112713" eaLnBrk="1" hangingPunct="1">
              <a:lnSpc>
                <a:spcPct val="80000"/>
              </a:lnSpc>
            </a:pPr>
            <a:r>
              <a:rPr lang="sk-SK" altLang="sk-SK" sz="1800" dirty="0">
                <a:latin typeface="Arial Narrow" panose="020B0606020202030204" pitchFamily="34" charset="0"/>
              </a:rPr>
              <a:t>v dôsledku výskytu zlata v pohorí </a:t>
            </a:r>
            <a:r>
              <a:rPr lang="sk-SK" altLang="sk-SK" sz="1800" b="1" dirty="0">
                <a:latin typeface="Arial Narrow" panose="020B0606020202030204" pitchFamily="34" charset="0"/>
              </a:rPr>
              <a:t>Sierra Nevada</a:t>
            </a:r>
            <a:r>
              <a:rPr lang="sk-SK" altLang="sk-SK" sz="1800" dirty="0">
                <a:latin typeface="Arial Narrow" panose="020B0606020202030204" pitchFamily="34" charset="0"/>
              </a:rPr>
              <a:t>, koncom 19. stor. vypukla </a:t>
            </a:r>
            <a:r>
              <a:rPr lang="sk-SK" altLang="sk-SK" sz="1800" b="1" dirty="0">
                <a:latin typeface="Arial Narrow" panose="020B0606020202030204" pitchFamily="34" charset="0"/>
              </a:rPr>
              <a:t>Zlatá horúčka</a:t>
            </a:r>
          </a:p>
          <a:p>
            <a:pPr marL="447675" lvl="1" indent="-112713" eaLnBrk="1" hangingPunct="1">
              <a:lnSpc>
                <a:spcPct val="80000"/>
              </a:lnSpc>
            </a:pPr>
            <a:r>
              <a:rPr lang="sk-SK" altLang="sk-SK" sz="1800" dirty="0">
                <a:latin typeface="Arial Narrow" panose="020B0606020202030204" pitchFamily="34" charset="0"/>
              </a:rPr>
              <a:t>zlaté žily tu prestupovali zvrásnené a metamorfované horniny, ktoré vystupovali na povrch, riečnou eróziou boli zlaté zrná splavované do Veľkého kalifornského údolia</a:t>
            </a:r>
          </a:p>
          <a:p>
            <a:pPr marL="447675" lvl="1" indent="-112713" eaLnBrk="1" hangingPunct="1">
              <a:lnSpc>
                <a:spcPct val="80000"/>
              </a:lnSpc>
            </a:pPr>
            <a:r>
              <a:rPr lang="sk-SK" altLang="sk-SK" sz="1800" dirty="0">
                <a:latin typeface="Arial Narrow" panose="020B0606020202030204" pitchFamily="34" charset="0"/>
              </a:rPr>
              <a:t>najviac sa preslávili náleziská zlata v povodí rieky </a:t>
            </a:r>
            <a:r>
              <a:rPr lang="sk-SK" altLang="sk-SK" sz="1800" b="1" dirty="0" err="1">
                <a:latin typeface="Arial Narrow" panose="020B0606020202030204" pitchFamily="34" charset="0"/>
              </a:rPr>
              <a:t>Sacramento</a:t>
            </a:r>
            <a:endParaRPr lang="sk-SK" altLang="sk-SK" sz="1800" b="1" dirty="0">
              <a:latin typeface="Arial Narrow" panose="020B0606020202030204" pitchFamily="34" charset="0"/>
            </a:endParaRPr>
          </a:p>
          <a:p>
            <a:pPr marL="265113" indent="-160338" eaLnBrk="1" hangingPunct="1">
              <a:lnSpc>
                <a:spcPct val="80000"/>
              </a:lnSpc>
            </a:pPr>
            <a:r>
              <a:rPr lang="sk-SK" altLang="sk-SK" sz="1800" dirty="0">
                <a:latin typeface="Arial Narrow" panose="020B0606020202030204" pitchFamily="34" charset="0"/>
              </a:rPr>
              <a:t>v </a:t>
            </a:r>
            <a:r>
              <a:rPr lang="sk-SK" altLang="sk-SK" sz="1800" dirty="0" err="1">
                <a:latin typeface="Arial Narrow" panose="020B0606020202030204" pitchFamily="34" charset="0"/>
              </a:rPr>
              <a:t>Apalačoch</a:t>
            </a:r>
            <a:r>
              <a:rPr lang="sk-SK" altLang="sk-SK" sz="1800" dirty="0">
                <a:latin typeface="Arial Narrow" panose="020B0606020202030204" pitchFamily="34" charset="0"/>
              </a:rPr>
              <a:t> a Skalnatých horách </a:t>
            </a:r>
            <a:r>
              <a:rPr lang="sk-SK" altLang="sk-SK" sz="1800" b="1" dirty="0">
                <a:latin typeface="Arial Narrow" panose="020B0606020202030204" pitchFamily="34" charset="0"/>
              </a:rPr>
              <a:t>čierne uhlie</a:t>
            </a:r>
            <a:endParaRPr lang="en-GB" altLang="sk-SK" sz="1800" b="1" dirty="0">
              <a:latin typeface="Arial Narrow" panose="020B0606020202030204" pitchFamily="34" charset="0"/>
            </a:endParaRPr>
          </a:p>
          <a:p>
            <a:pPr marL="1522413" lvl="3" indent="-160338" eaLnBrk="1" hangingPunct="1">
              <a:lnSpc>
                <a:spcPct val="80000"/>
              </a:lnSpc>
            </a:pPr>
            <a:endParaRPr lang="sk-SK" altLang="sk-SK" sz="1000" b="1" dirty="0">
              <a:latin typeface="Arial Narrow" panose="020B0606020202030204" pitchFamily="34" charset="0"/>
            </a:endParaRPr>
          </a:p>
          <a:p>
            <a:pPr marL="265113" indent="-160338" eaLnBrk="1" hangingPunct="1">
              <a:lnSpc>
                <a:spcPct val="80000"/>
              </a:lnSpc>
            </a:pPr>
            <a:r>
              <a:rPr lang="sk-SK" altLang="sk-SK" sz="2400" b="1" i="1" dirty="0">
                <a:latin typeface="Arial Narrow" panose="020B0606020202030204" pitchFamily="34" charset="0"/>
              </a:rPr>
              <a:t>Mexický záliv, Karibské more a priľahlé panvy</a:t>
            </a:r>
            <a:r>
              <a:rPr lang="en-GB" altLang="sk-SK" sz="2400" b="1" i="1" dirty="0">
                <a:latin typeface="Arial Narrow" panose="020B0606020202030204" pitchFamily="34" charset="0"/>
              </a:rPr>
              <a:t> </a:t>
            </a:r>
            <a:r>
              <a:rPr lang="sk-SK" altLang="sk-SK" sz="2400" b="1" i="1" dirty="0">
                <a:latin typeface="Arial Narrow" panose="020B0606020202030204" pitchFamily="34" charset="0"/>
              </a:rPr>
              <a:t>– rozsiahle zásoby ropy a zemného plynu</a:t>
            </a:r>
            <a:r>
              <a:rPr lang="sk-SK" altLang="sk-SK" sz="2400" i="1" dirty="0">
                <a:latin typeface="Arial Narrow" panose="020B0606020202030204" pitchFamily="34" charset="0"/>
              </a:rPr>
              <a:t> </a:t>
            </a:r>
          </a:p>
          <a:p>
            <a:pPr marL="1065213" lvl="2" indent="-160338" eaLnBrk="1" hangingPunct="1">
              <a:lnSpc>
                <a:spcPct val="80000"/>
              </a:lnSpc>
            </a:pPr>
            <a:endParaRPr lang="sk-SK" altLang="sk-SK" sz="1000" dirty="0">
              <a:latin typeface="Arial Narrow" panose="020B0606020202030204" pitchFamily="34" charset="0"/>
            </a:endParaRPr>
          </a:p>
          <a:p>
            <a:pPr marL="265113" indent="-160338" eaLnBrk="1" hangingPunct="1">
              <a:lnSpc>
                <a:spcPct val="80000"/>
              </a:lnSpc>
            </a:pPr>
            <a:r>
              <a:rPr lang="sk-SK" altLang="sk-SK" sz="2000" dirty="0">
                <a:latin typeface="Arial Narrow" panose="020B0606020202030204" pitchFamily="34" charset="0"/>
              </a:rPr>
              <a:t>v Strednej Amerike sú značné zásoby </a:t>
            </a:r>
            <a:r>
              <a:rPr lang="sk-SK" altLang="sk-SK" sz="2000" b="1" dirty="0">
                <a:latin typeface="Arial Narrow" panose="020B0606020202030204" pitchFamily="34" charset="0"/>
              </a:rPr>
              <a:t>striebra</a:t>
            </a:r>
          </a:p>
          <a:p>
            <a:pPr marL="265113" indent="-160338" eaLnBrk="1" hangingPunct="1">
              <a:lnSpc>
                <a:spcPct val="80000"/>
              </a:lnSpc>
            </a:pPr>
            <a:r>
              <a:rPr lang="sk-SK" altLang="sk-SK" sz="2000" dirty="0">
                <a:latin typeface="Arial Narrow" panose="020B0606020202030204" pitchFamily="34" charset="0"/>
              </a:rPr>
              <a:t>na Veľkých Antilách sa ťaží </a:t>
            </a:r>
            <a:r>
              <a:rPr lang="sk-SK" altLang="sk-SK" sz="2000" b="1" dirty="0">
                <a:latin typeface="Arial Narrow" panose="020B0606020202030204" pitchFamily="34" charset="0"/>
              </a:rPr>
              <a:t>nikel</a:t>
            </a:r>
            <a:endParaRPr lang="en-GB" altLang="sk-SK" sz="2000" b="1" dirty="0">
              <a:latin typeface="Arial Narrow" panose="020B0606020202030204" pitchFamily="34" charset="0"/>
            </a:endParaRPr>
          </a:p>
          <a:p>
            <a:pPr marL="1522413" lvl="3" indent="-160338" eaLnBrk="1" hangingPunct="1">
              <a:lnSpc>
                <a:spcPct val="80000"/>
              </a:lnSpc>
            </a:pPr>
            <a:endParaRPr lang="sk-SK" altLang="sk-SK" sz="600" b="1" dirty="0">
              <a:latin typeface="Arial Narrow" panose="020B0606020202030204" pitchFamily="34" charset="0"/>
            </a:endParaRPr>
          </a:p>
          <a:p>
            <a:pPr marL="265113" indent="-160338" eaLnBrk="1" hangingPunct="1">
              <a:lnSpc>
                <a:spcPct val="80000"/>
              </a:lnSpc>
            </a:pPr>
            <a:r>
              <a:rPr lang="sk-SK" altLang="sk-SK" sz="2000" dirty="0">
                <a:latin typeface="Arial Narrow" panose="020B0606020202030204" pitchFamily="34" charset="0"/>
              </a:rPr>
              <a:t>Stredné Andy sa vyznačujú rozsiahlymi zásobami </a:t>
            </a:r>
            <a:r>
              <a:rPr lang="sk-SK" altLang="sk-SK" sz="2000" b="1" dirty="0">
                <a:latin typeface="Arial Narrow" panose="020B0606020202030204" pitchFamily="34" charset="0"/>
              </a:rPr>
              <a:t>medi, zlata a striebra</a:t>
            </a:r>
            <a:r>
              <a:rPr lang="sk-SK" altLang="sk-SK" sz="2000" dirty="0">
                <a:latin typeface="Arial Narrow" panose="020B0606020202030204" pitchFamily="34" charset="0"/>
              </a:rPr>
              <a:t>, pričom zlato a striebro boli hojne </a:t>
            </a:r>
            <a:r>
              <a:rPr lang="sk-SK" altLang="sk-SK" sz="2000" dirty="0" err="1">
                <a:latin typeface="Arial Narrow" panose="020B0606020202030204" pitchFamily="34" charset="0"/>
              </a:rPr>
              <a:t>využívan</a:t>
            </a:r>
            <a:r>
              <a:rPr lang="en-GB" altLang="sk-SK" sz="2000" dirty="0">
                <a:latin typeface="Arial Narrow" panose="020B0606020202030204" pitchFamily="34" charset="0"/>
              </a:rPr>
              <a:t>é</a:t>
            </a:r>
            <a:r>
              <a:rPr lang="sk-SK" altLang="sk-SK" sz="2000" dirty="0">
                <a:latin typeface="Arial Narrow" panose="020B0606020202030204" pitchFamily="34" charset="0"/>
              </a:rPr>
              <a:t> už pred príchodom Európanov (</a:t>
            </a:r>
            <a:r>
              <a:rPr lang="sk-SK" altLang="sk-SK" sz="2000" dirty="0" err="1">
                <a:latin typeface="Arial Narrow" panose="020B0606020202030204" pitchFamily="34" charset="0"/>
              </a:rPr>
              <a:t>Mayovia</a:t>
            </a:r>
            <a:r>
              <a:rPr lang="sk-SK" altLang="sk-SK" sz="2000" dirty="0">
                <a:latin typeface="Arial Narrow" panose="020B0606020202030204" pitchFamily="34" charset="0"/>
              </a:rPr>
              <a:t>, Aztékovia, Inkovia)</a:t>
            </a:r>
          </a:p>
          <a:p>
            <a:pPr marL="265113" indent="-160338" eaLnBrk="1" hangingPunct="1">
              <a:lnSpc>
                <a:spcPct val="80000"/>
              </a:lnSpc>
            </a:pPr>
            <a:endParaRPr lang="en-GB" altLang="sk-SK" sz="1800" dirty="0">
              <a:latin typeface="Arial Narrow" panose="020B0606020202030204" pitchFamily="34" charset="0"/>
            </a:endParaRPr>
          </a:p>
          <a:p>
            <a:pPr marL="265113" indent="-160338" eaLnBrk="1" hangingPunct="1">
              <a:lnSpc>
                <a:spcPct val="80000"/>
              </a:lnSpc>
            </a:pPr>
            <a:r>
              <a:rPr lang="sk-SK" altLang="sk-SK" sz="2000" dirty="0">
                <a:latin typeface="Arial Narrow" panose="020B0606020202030204" pitchFamily="34" charset="0"/>
              </a:rPr>
              <a:t>Významná je ťažba </a:t>
            </a:r>
            <a:r>
              <a:rPr lang="sk-SK" altLang="sk-SK" sz="2000" b="1" dirty="0">
                <a:latin typeface="Arial Narrow" panose="020B0606020202030204" pitchFamily="34" charset="0"/>
              </a:rPr>
              <a:t>bauxitu </a:t>
            </a:r>
            <a:r>
              <a:rPr lang="sk-SK" altLang="sk-SK" sz="2000" dirty="0">
                <a:latin typeface="Arial Narrow" panose="020B0606020202030204" pitchFamily="34" charset="0"/>
              </a:rPr>
              <a:t>v páse od Floridy cez ostrovy po severovýchod JA</a:t>
            </a:r>
          </a:p>
          <a:p>
            <a:pPr marL="265113" indent="-160338" eaLnBrk="1" hangingPunct="1">
              <a:lnSpc>
                <a:spcPct val="80000"/>
              </a:lnSpc>
            </a:pPr>
            <a:r>
              <a:rPr lang="sk-SK" altLang="sk-SK" sz="2000" dirty="0">
                <a:latin typeface="Arial Narrow" panose="020B0606020202030204" pitchFamily="34" charset="0"/>
              </a:rPr>
              <a:t>Význam má aj ťažba </a:t>
            </a:r>
            <a:r>
              <a:rPr lang="sk-SK" altLang="sk-SK" sz="2000" b="1" dirty="0">
                <a:latin typeface="Arial Narrow" panose="020B0606020202030204" pitchFamily="34" charset="0"/>
              </a:rPr>
              <a:t>fosfátov </a:t>
            </a:r>
            <a:r>
              <a:rPr lang="sk-SK" altLang="sk-SK" sz="2000" dirty="0">
                <a:latin typeface="Arial Narrow" panose="020B0606020202030204" pitchFamily="34" charset="0"/>
              </a:rPr>
              <a:t>(Florida), </a:t>
            </a:r>
            <a:r>
              <a:rPr lang="sk-SK" altLang="sk-SK" sz="2000" b="1" dirty="0">
                <a:latin typeface="Arial Narrow" panose="020B0606020202030204" pitchFamily="34" charset="0"/>
              </a:rPr>
              <a:t>síry </a:t>
            </a:r>
            <a:r>
              <a:rPr lang="sk-SK" altLang="sk-SK" sz="2000" dirty="0">
                <a:latin typeface="Arial Narrow" panose="020B0606020202030204" pitchFamily="34" charset="0"/>
              </a:rPr>
              <a:t>(Mexiko), </a:t>
            </a:r>
            <a:r>
              <a:rPr lang="sk-SK" altLang="sk-SK" sz="2000" b="1" dirty="0">
                <a:latin typeface="Arial Narrow" panose="020B0606020202030204" pitchFamily="34" charset="0"/>
              </a:rPr>
              <a:t>jódu</a:t>
            </a:r>
            <a:r>
              <a:rPr lang="sk-SK" altLang="sk-SK" sz="2000" dirty="0">
                <a:latin typeface="Arial Narrow" panose="020B0606020202030204" pitchFamily="34" charset="0"/>
              </a:rPr>
              <a:t>, </a:t>
            </a:r>
            <a:r>
              <a:rPr lang="sk-SK" altLang="sk-SK" sz="2000" b="1" dirty="0">
                <a:latin typeface="Arial Narrow" panose="020B0606020202030204" pitchFamily="34" charset="0"/>
              </a:rPr>
              <a:t>solí</a:t>
            </a:r>
            <a:r>
              <a:rPr lang="sk-SK" altLang="sk-SK" sz="2000" dirty="0">
                <a:latin typeface="Arial Narrow" panose="020B0606020202030204" pitchFamily="34" charset="0"/>
              </a:rPr>
              <a:t>, </a:t>
            </a:r>
            <a:r>
              <a:rPr lang="sk-SK" altLang="sk-SK" sz="2000" b="1" dirty="0">
                <a:latin typeface="Arial Narrow" panose="020B0606020202030204" pitchFamily="34" charset="0"/>
              </a:rPr>
              <a:t>diamantov </a:t>
            </a:r>
            <a:r>
              <a:rPr lang="sk-SK" altLang="sk-SK" sz="2000" dirty="0">
                <a:latin typeface="Arial Narrow" panose="020B0606020202030204" pitchFamily="34" charset="0"/>
              </a:rPr>
              <a:t>(Brazília), </a:t>
            </a:r>
            <a:br>
              <a:rPr lang="sk-SK" altLang="sk-SK" sz="2000" dirty="0">
                <a:latin typeface="Arial Narrow" panose="020B0606020202030204" pitchFamily="34" charset="0"/>
              </a:rPr>
            </a:br>
            <a:r>
              <a:rPr lang="sk-SK" altLang="sk-SK" sz="2000" b="1" dirty="0">
                <a:latin typeface="Arial Narrow" panose="020B0606020202030204" pitchFamily="34" charset="0"/>
              </a:rPr>
              <a:t>rúd železa</a:t>
            </a:r>
            <a:r>
              <a:rPr lang="sk-SK" altLang="sk-SK" sz="2000" dirty="0">
                <a:latin typeface="Arial Narrow" panose="020B0606020202030204" pitchFamily="34" charset="0"/>
              </a:rPr>
              <a:t>, </a:t>
            </a:r>
            <a:r>
              <a:rPr lang="sk-SK" altLang="sk-SK" sz="2000" b="1" dirty="0">
                <a:latin typeface="Arial Narrow" panose="020B0606020202030204" pitchFamily="34" charset="0"/>
              </a:rPr>
              <a:t>niklu</a:t>
            </a:r>
            <a:r>
              <a:rPr lang="sk-SK" altLang="sk-SK" sz="2000" dirty="0">
                <a:latin typeface="Arial Narrow" panose="020B0606020202030204" pitchFamily="34" charset="0"/>
              </a:rPr>
              <a:t>, </a:t>
            </a:r>
            <a:r>
              <a:rPr lang="sk-SK" altLang="sk-SK" sz="2000" b="1" dirty="0">
                <a:latin typeface="Arial Narrow" panose="020B0606020202030204" pitchFamily="34" charset="0"/>
              </a:rPr>
              <a:t>volfrámu</a:t>
            </a:r>
            <a:r>
              <a:rPr lang="sk-SK" altLang="sk-SK" sz="2000" dirty="0">
                <a:latin typeface="Arial Narrow" panose="020B0606020202030204" pitchFamily="34" charset="0"/>
              </a:rPr>
              <a:t>, </a:t>
            </a:r>
            <a:r>
              <a:rPr lang="sk-SK" altLang="sk-SK" sz="2000" b="1" dirty="0">
                <a:latin typeface="Arial Narrow" panose="020B0606020202030204" pitchFamily="34" charset="0"/>
              </a:rPr>
              <a:t>chrómu </a:t>
            </a:r>
            <a:r>
              <a:rPr lang="sk-SK" altLang="sk-SK" sz="2000" dirty="0">
                <a:latin typeface="Arial Narrow" panose="020B0606020202030204" pitchFamily="34" charset="0"/>
              </a:rPr>
              <a:t>(USA, Kanada), </a:t>
            </a:r>
            <a:r>
              <a:rPr lang="sk-SK" altLang="sk-SK" sz="2000" b="1" dirty="0">
                <a:latin typeface="Arial Narrow" panose="020B0606020202030204" pitchFamily="34" charset="0"/>
              </a:rPr>
              <a:t>asfalt</a:t>
            </a:r>
            <a:r>
              <a:rPr lang="sk-SK" altLang="sk-SK" sz="2000" dirty="0">
                <a:latin typeface="Arial Narrow" panose="020B0606020202030204" pitchFamily="34" charset="0"/>
              </a:rPr>
              <a:t> (</a:t>
            </a:r>
            <a:r>
              <a:rPr lang="sk-SK" altLang="sk-SK" sz="2000" dirty="0" err="1">
                <a:latin typeface="Arial Narrow" panose="020B0606020202030204" pitchFamily="34" charset="0"/>
              </a:rPr>
              <a:t>TaT</a:t>
            </a:r>
            <a:r>
              <a:rPr lang="sk-SK" altLang="sk-SK" sz="2000" dirty="0">
                <a:latin typeface="Arial Narrow" panose="020B0606020202030204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/>
              <a:t>Klíma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eaLnBrk="1" hangingPunct="1"/>
            <a:r>
              <a:rPr lang="sk-SK" altLang="sk-SK" b="1" dirty="0">
                <a:latin typeface="Arial Narrow" panose="020B0606020202030204" pitchFamily="34" charset="0"/>
              </a:rPr>
              <a:t>Klímu Ameriky ovplyvňujú tieto základné činitele, ktoré platia pre celú zemeguľu:</a:t>
            </a:r>
          </a:p>
          <a:p>
            <a:pPr lvl="1" eaLnBrk="1" hangingPunct="1"/>
            <a:r>
              <a:rPr lang="sk-SK" altLang="sk-SK" b="1" dirty="0">
                <a:latin typeface="Arial Narrow" panose="020B0606020202030204" pitchFamily="34" charset="0"/>
              </a:rPr>
              <a:t>úbytok tepla od rovníka k pólom  </a:t>
            </a:r>
            <a:r>
              <a:rPr lang="sk-SK" altLang="sk-SK" b="1" dirty="0">
                <a:latin typeface="Arial Narrow" panose="020B0606020202030204" pitchFamily="34" charset="0"/>
                <a:sym typeface="Wingdings" panose="05000000000000000000" pitchFamily="2" charset="2"/>
              </a:rPr>
              <a:t></a:t>
            </a:r>
            <a:endParaRPr lang="sk-SK" altLang="sk-SK" b="1" dirty="0">
              <a:latin typeface="Arial Narrow" panose="020B0606020202030204" pitchFamily="34" charset="0"/>
            </a:endParaRPr>
          </a:p>
          <a:p>
            <a:pPr lvl="1" eaLnBrk="1" hangingPunct="1"/>
            <a:endParaRPr lang="sk-SK" altLang="sk-SK" sz="1200" b="1" dirty="0">
              <a:latin typeface="Arial Narrow" panose="020B0606020202030204" pitchFamily="34" charset="0"/>
            </a:endParaRPr>
          </a:p>
          <a:p>
            <a:pPr lvl="1" eaLnBrk="1" hangingPunct="1"/>
            <a:r>
              <a:rPr lang="sk-SK" altLang="sk-SK" b="1" dirty="0">
                <a:latin typeface="Arial Narrow" panose="020B0606020202030204" pitchFamily="34" charset="0"/>
              </a:rPr>
              <a:t>prevaha západného prúdenia </a:t>
            </a:r>
            <a:br>
              <a:rPr lang="en-GB" altLang="sk-SK" b="1" dirty="0">
                <a:latin typeface="Arial Narrow" panose="020B0606020202030204" pitchFamily="34" charset="0"/>
              </a:rPr>
            </a:br>
            <a:r>
              <a:rPr lang="sk-SK" altLang="sk-SK" b="1" dirty="0">
                <a:latin typeface="Arial Narrow" panose="020B0606020202030204" pitchFamily="34" charset="0"/>
              </a:rPr>
              <a:t>v miernych šírkach severnej pologule</a:t>
            </a:r>
          </a:p>
          <a:p>
            <a:pPr lvl="1" eaLnBrk="1" hangingPunct="1"/>
            <a:endParaRPr lang="sk-SK" altLang="sk-SK" sz="1200" b="1" dirty="0">
              <a:latin typeface="Arial Narrow" panose="020B0606020202030204" pitchFamily="34" charset="0"/>
            </a:endParaRPr>
          </a:p>
          <a:p>
            <a:pPr lvl="1" eaLnBrk="1" hangingPunct="1"/>
            <a:r>
              <a:rPr lang="sk-SK" altLang="sk-SK" b="1" dirty="0">
                <a:latin typeface="Arial Narrow" panose="020B0606020202030204" pitchFamily="34" charset="0"/>
              </a:rPr>
              <a:t>poloha stálych tlakových útvarov</a:t>
            </a:r>
          </a:p>
          <a:p>
            <a:pPr lvl="1" eaLnBrk="1" hangingPunct="1"/>
            <a:endParaRPr lang="sk-SK" altLang="sk-SK" sz="1000" b="1" dirty="0">
              <a:latin typeface="Arial Narrow" panose="020B0606020202030204" pitchFamily="34" charset="0"/>
            </a:endParaRPr>
          </a:p>
          <a:p>
            <a:pPr lvl="1" eaLnBrk="1" hangingPunct="1"/>
            <a:r>
              <a:rPr lang="sk-SK" altLang="sk-SK" b="1" dirty="0">
                <a:latin typeface="Arial Narrow" panose="020B0606020202030204" pitchFamily="34" charset="0"/>
              </a:rPr>
              <a:t>priebeh morských prúdov </a:t>
            </a:r>
            <a:r>
              <a:rPr lang="sk-SK" altLang="sk-SK" b="1" dirty="0">
                <a:latin typeface="Arial Narrow" panose="020B0606020202030204" pitchFamily="34" charset="0"/>
                <a:sym typeface="Wingdings" panose="05000000000000000000" pitchFamily="2" charset="2"/>
              </a:rPr>
              <a:t></a:t>
            </a:r>
            <a:endParaRPr lang="sk-SK" altLang="sk-SK" b="1" dirty="0">
              <a:latin typeface="Arial Narrow" panose="020B0606020202030204" pitchFamily="34" charset="0"/>
            </a:endParaRPr>
          </a:p>
          <a:p>
            <a:pPr lvl="1" eaLnBrk="1" hangingPunct="1"/>
            <a:endParaRPr lang="sk-SK" altLang="sk-SK" sz="1000" b="1" dirty="0">
              <a:latin typeface="Arial Narrow" panose="020B0606020202030204" pitchFamily="34" charset="0"/>
            </a:endParaRPr>
          </a:p>
          <a:p>
            <a:pPr lvl="1" eaLnBrk="1" hangingPunct="1"/>
            <a:r>
              <a:rPr lang="sk-SK" altLang="sk-SK" b="1" u="sng" dirty="0">
                <a:latin typeface="Arial Narrow" panose="020B0606020202030204" pitchFamily="34" charset="0"/>
              </a:rPr>
              <a:t>tvary reliéfu a nadmorská výška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File:Corrientes-oceanica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8900"/>
            <a:ext cx="9144000" cy="47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2400"/>
              <a:t>priebeh morských prúdov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03168" y="188640"/>
            <a:ext cx="4619625" cy="1143000"/>
          </a:xfrm>
        </p:spPr>
        <p:txBody>
          <a:bodyPr/>
          <a:lstStyle/>
          <a:p>
            <a:pPr eaLnBrk="1" hangingPunct="1"/>
            <a:r>
              <a:rPr lang="sk-SK" altLang="sk-SK" sz="4000" b="1" dirty="0">
                <a:latin typeface="Arial Narrow" panose="020B0606020202030204" pitchFamily="34" charset="0"/>
              </a:rPr>
              <a:t>Základná charakteristika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3168" y="1916832"/>
            <a:ext cx="4640831" cy="494116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k-SK" altLang="sk-SK" sz="2400" dirty="0">
                <a:latin typeface="Arial Narrow" panose="020B0606020202030204" pitchFamily="34" charset="0"/>
              </a:rPr>
              <a:t>rozloha: 42 500 000 km²</a:t>
            </a:r>
          </a:p>
          <a:p>
            <a:pPr eaLnBrk="1" hangingPunct="1">
              <a:lnSpc>
                <a:spcPct val="80000"/>
              </a:lnSpc>
            </a:pPr>
            <a:r>
              <a:rPr lang="sk-SK" altLang="sk-SK" sz="2400" dirty="0">
                <a:latin typeface="Arial Narrow" panose="020B0606020202030204" pitchFamily="34" charset="0"/>
              </a:rPr>
              <a:t>po Ázii druhý najväčší svetadiel</a:t>
            </a:r>
          </a:p>
          <a:p>
            <a:pPr eaLnBrk="1" hangingPunct="1">
              <a:lnSpc>
                <a:spcPct val="80000"/>
              </a:lnSpc>
            </a:pPr>
            <a:r>
              <a:rPr lang="sk-SK" altLang="sk-SK" sz="2400" dirty="0">
                <a:latin typeface="Arial Narrow" panose="020B0606020202030204" pitchFamily="34" charset="0"/>
              </a:rPr>
              <a:t>skladá sa z 2 kontinentov: </a:t>
            </a:r>
            <a:endParaRPr lang="en-GB" altLang="sk-SK" sz="2400" dirty="0">
              <a:latin typeface="Arial Narrow" panose="020B0606020202030204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sk-SK" altLang="sk-SK" sz="2000" dirty="0">
                <a:latin typeface="Arial Narrow" panose="020B0606020202030204" pitchFamily="34" charset="0"/>
              </a:rPr>
              <a:t>SA a JA</a:t>
            </a:r>
          </a:p>
          <a:p>
            <a:pPr eaLnBrk="1" hangingPunct="1">
              <a:lnSpc>
                <a:spcPct val="80000"/>
              </a:lnSpc>
            </a:pPr>
            <a:endParaRPr lang="sk-SK" altLang="sk-SK" sz="24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sk-SK" altLang="sk-SK" sz="2400" dirty="0">
                <a:latin typeface="Arial Narrow" panose="020B0606020202030204" pitchFamily="34" charset="0"/>
              </a:rPr>
              <a:t>Z FG aspektu: </a:t>
            </a:r>
            <a:br>
              <a:rPr lang="en-GB" altLang="sk-SK" sz="2400" dirty="0">
                <a:latin typeface="Arial Narrow" panose="020B0606020202030204" pitchFamily="34" charset="0"/>
              </a:rPr>
            </a:br>
            <a:r>
              <a:rPr lang="en-GB" altLang="sk-SK" sz="2400" dirty="0">
                <a:latin typeface="Arial Narrow" panose="020B0606020202030204" pitchFamily="34" charset="0"/>
              </a:rPr>
              <a:t>	</a:t>
            </a:r>
            <a:r>
              <a:rPr lang="sk-SK" altLang="sk-SK" sz="2400" dirty="0">
                <a:latin typeface="Arial Narrow" panose="020B0606020202030204" pitchFamily="34" charset="0"/>
              </a:rPr>
              <a:t>Severná, Stredná a Južná</a:t>
            </a:r>
          </a:p>
          <a:p>
            <a:pPr eaLnBrk="1" hangingPunct="1">
              <a:lnSpc>
                <a:spcPct val="80000"/>
              </a:lnSpc>
            </a:pPr>
            <a:r>
              <a:rPr lang="sk-SK" altLang="sk-SK" sz="2400" dirty="0">
                <a:latin typeface="Arial Narrow" panose="020B0606020202030204" pitchFamily="34" charset="0"/>
              </a:rPr>
              <a:t>Z HG aspektu: </a:t>
            </a:r>
            <a:br>
              <a:rPr lang="en-GB" altLang="sk-SK" sz="2400" dirty="0">
                <a:latin typeface="Arial Narrow" panose="020B0606020202030204" pitchFamily="34" charset="0"/>
              </a:rPr>
            </a:br>
            <a:r>
              <a:rPr lang="en-GB" altLang="sk-SK" sz="2400" dirty="0">
                <a:latin typeface="Arial Narrow" panose="020B0606020202030204" pitchFamily="34" charset="0"/>
              </a:rPr>
              <a:t>	</a:t>
            </a:r>
            <a:r>
              <a:rPr lang="sk-SK" altLang="sk-SK" sz="2400" dirty="0">
                <a:latin typeface="Arial Narrow" panose="020B0606020202030204" pitchFamily="34" charset="0"/>
              </a:rPr>
              <a:t>Severná (Anglosaská) a </a:t>
            </a:r>
            <a:r>
              <a:rPr lang="en-GB" altLang="sk-SK" sz="2400" dirty="0">
                <a:latin typeface="Arial Narrow" panose="020B0606020202030204" pitchFamily="34" charset="0"/>
              </a:rPr>
              <a:t> 	</a:t>
            </a:r>
            <a:r>
              <a:rPr lang="sk-SK" altLang="sk-SK" sz="2400" dirty="0">
                <a:latin typeface="Arial Narrow" panose="020B0606020202030204" pitchFamily="34" charset="0"/>
              </a:rPr>
              <a:t>Latinská (</a:t>
            </a:r>
            <a:r>
              <a:rPr lang="sk-SK" altLang="sk-SK" sz="2400" dirty="0" err="1">
                <a:latin typeface="Arial Narrow" panose="020B0606020202030204" pitchFamily="34" charset="0"/>
              </a:rPr>
              <a:t>Iberská</a:t>
            </a:r>
            <a:r>
              <a:rPr lang="sk-SK" altLang="sk-SK" sz="2400" dirty="0">
                <a:latin typeface="Arial Narrow" panose="020B0606020202030204" pitchFamily="34" charset="0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sk-SK" altLang="sk-SK" sz="2400" dirty="0">
                <a:latin typeface="Arial Narrow" panose="020B0606020202030204" pitchFamily="34" charset="0"/>
              </a:rPr>
              <a:t>jediný svetadiel, ktorého pevnina leží celá na západnej pologuli 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" y="-1"/>
            <a:ext cx="4494069" cy="6858001"/>
          </a:xfrm>
          <a:prstGeom prst="rect">
            <a:avLst/>
          </a:prstGeom>
        </p:spPr>
      </p:pic>
      <p:sp>
        <p:nvSpPr>
          <p:cNvPr id="2" name="Bublina myšlienky: obláčik 1">
            <a:extLst>
              <a:ext uri="{FF2B5EF4-FFF2-40B4-BE49-F238E27FC236}">
                <a16:creationId xmlns:a16="http://schemas.microsoft.com/office/drawing/2014/main" id="{7410F357-4169-B659-C622-AE618FACC4D4}"/>
              </a:ext>
            </a:extLst>
          </p:cNvPr>
          <p:cNvSpPr/>
          <p:nvPr/>
        </p:nvSpPr>
        <p:spPr>
          <a:xfrm>
            <a:off x="9099" y="4221088"/>
            <a:ext cx="2834709" cy="2636912"/>
          </a:xfrm>
          <a:prstGeom prst="cloudCallout">
            <a:avLst>
              <a:gd name="adj1" fmla="val 46291"/>
              <a:gd name="adj2" fmla="val -59686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7CE612D1-0712-BC28-EAC7-039B9A8D8D79}"/>
              </a:ext>
            </a:extLst>
          </p:cNvPr>
          <p:cNvSpPr txBox="1"/>
          <p:nvPr/>
        </p:nvSpPr>
        <p:spPr>
          <a:xfrm>
            <a:off x="395536" y="4667652"/>
            <a:ext cx="23762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latin typeface="Arial Narrow" panose="020B0606020202030204" pitchFamily="34" charset="0"/>
              </a:rPr>
              <a:t>Kontinent: </a:t>
            </a:r>
            <a:r>
              <a:rPr lang="sk-SK" sz="1200" dirty="0">
                <a:latin typeface="Arial Narrow" panose="020B0606020202030204" pitchFamily="34" charset="0"/>
              </a:rPr>
              <a:t>veľká, súvislá pevninská masa, ktorá je geograficky jasne oddelená od ostatných vodnými plochami (oceánmi, </a:t>
            </a:r>
            <a:r>
              <a:rPr lang="sk-SK" sz="1200" dirty="0" err="1">
                <a:latin typeface="Arial Narrow" panose="020B0606020202030204" pitchFamily="34" charset="0"/>
              </a:rPr>
              <a:t>moriami</a:t>
            </a:r>
            <a:r>
              <a:rPr lang="sk-SK" sz="1200" dirty="0">
                <a:latin typeface="Arial Narrow" panose="020B0606020202030204" pitchFamily="34" charset="0"/>
              </a:rPr>
              <a:t>).</a:t>
            </a:r>
          </a:p>
          <a:p>
            <a:r>
              <a:rPr lang="sk-SK" sz="1200" b="1" dirty="0">
                <a:latin typeface="Arial Narrow" panose="020B0606020202030204" pitchFamily="34" charset="0"/>
              </a:rPr>
              <a:t>Svetadiel: </a:t>
            </a:r>
            <a:r>
              <a:rPr lang="sk-SK" sz="1200" dirty="0">
                <a:latin typeface="Arial Narrow" panose="020B0606020202030204" pitchFamily="34" charset="0"/>
              </a:rPr>
              <a:t>vymedzuje sa nielen podľa geografických, ale aj podľa historických, politických </a:t>
            </a:r>
            <a:br>
              <a:rPr lang="sk-SK" sz="1200" dirty="0">
                <a:latin typeface="Arial Narrow" panose="020B0606020202030204" pitchFamily="34" charset="0"/>
              </a:rPr>
            </a:br>
            <a:r>
              <a:rPr lang="sk-SK" sz="1200" dirty="0">
                <a:latin typeface="Arial Narrow" panose="020B0606020202030204" pitchFamily="34" charset="0"/>
              </a:rPr>
              <a:t>a kultúrnych kritérií.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5775"/>
            <a:ext cx="9144000" cy="637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1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2400"/>
              <a:t>úbytok tepla od rovníka k pólom</a:t>
            </a:r>
            <a:r>
              <a:rPr lang="sk-SK" altLang="sk-SK" sz="1800"/>
              <a:t> (priemerná ročná teplota)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t="16105" r="59450"/>
          <a:stretch/>
        </p:blipFill>
        <p:spPr>
          <a:xfrm>
            <a:off x="4572000" y="0"/>
            <a:ext cx="4572000" cy="6110849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2" t="78873" r="40550"/>
          <a:stretch/>
        </p:blipFill>
        <p:spPr>
          <a:xfrm>
            <a:off x="4572000" y="2060848"/>
            <a:ext cx="1800200" cy="1211827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51" t="78873" r="9050"/>
          <a:stretch/>
        </p:blipFill>
        <p:spPr>
          <a:xfrm>
            <a:off x="4627369" y="3212976"/>
            <a:ext cx="2880320" cy="1211827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5272850" y="5741517"/>
            <a:ext cx="2755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Klimatické zóny Ameriky</a:t>
            </a:r>
          </a:p>
        </p:txBody>
      </p:sp>
      <p:pic>
        <p:nvPicPr>
          <p:cNvPr id="7" name="Obrázok 6" descr="Obrázok, na ktorom je text, mapa&#10;&#10;Automaticky generovaný popis">
            <a:extLst>
              <a:ext uri="{FF2B5EF4-FFF2-40B4-BE49-F238E27FC236}">
                <a16:creationId xmlns:a16="http://schemas.microsoft.com/office/drawing/2014/main" id="{335A1776-A039-61C8-C41F-E274504A66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23" y="0"/>
            <a:ext cx="39433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0080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altLang="sk-SK" sz="3600" b="1" u="sng" dirty="0">
                <a:latin typeface="Arial Narrow" panose="020B0606020202030204" pitchFamily="34" charset="0"/>
              </a:rPr>
              <a:t>Arktické pásmo</a:t>
            </a:r>
            <a:endParaRPr lang="sk-SK" altLang="sk-SK" sz="3600" u="sng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k-SK" altLang="sk-SK" sz="2400" dirty="0">
                <a:latin typeface="Arial Narrow" panose="020B0606020202030204" pitchFamily="34" charset="0"/>
              </a:rPr>
              <a:t>zaberá Grónsko, ostrovnú časť </a:t>
            </a:r>
            <a:br>
              <a:rPr lang="en-GB" altLang="sk-SK" sz="2400" dirty="0">
                <a:latin typeface="Arial Narrow" panose="020B0606020202030204" pitchFamily="34" charset="0"/>
              </a:rPr>
            </a:br>
            <a:r>
              <a:rPr lang="sk-SK" altLang="sk-SK" sz="2400" dirty="0">
                <a:latin typeface="Arial Narrow" panose="020B0606020202030204" pitchFamily="34" charset="0"/>
              </a:rPr>
              <a:t>Kanady a sever</a:t>
            </a:r>
            <a:r>
              <a:rPr lang="en-GB" altLang="sk-SK" sz="2400" dirty="0">
                <a:latin typeface="Arial Narrow" panose="020B0606020202030204" pitchFamily="34" charset="0"/>
              </a:rPr>
              <a:t> </a:t>
            </a:r>
            <a:r>
              <a:rPr lang="sk-SK" altLang="sk-SK" sz="2400" dirty="0">
                <a:latin typeface="Arial Narrow" panose="020B0606020202030204" pitchFamily="34" charset="0"/>
              </a:rPr>
              <a:t>Aljašky </a:t>
            </a:r>
            <a:br>
              <a:rPr lang="en-GB" altLang="sk-SK" sz="2400" dirty="0">
                <a:latin typeface="Arial Narrow" panose="020B0606020202030204" pitchFamily="34" charset="0"/>
              </a:rPr>
            </a:br>
            <a:r>
              <a:rPr lang="sk-SK" altLang="sk-SK" sz="2400" dirty="0">
                <a:latin typeface="Arial Narrow" panose="020B0606020202030204" pitchFamily="34" charset="0"/>
              </a:rPr>
              <a:t>(približne od 70° s. g. š. na sever)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sz="2400" dirty="0">
                <a:latin typeface="Arial Narrow" panose="020B0606020202030204" pitchFamily="34" charset="0"/>
              </a:rPr>
              <a:t>ovplyvňuje ho nielen poloha vo vysokých </a:t>
            </a:r>
            <a:br>
              <a:rPr lang="en-GB" altLang="sk-SK" sz="2400" dirty="0">
                <a:latin typeface="Arial Narrow" panose="020B0606020202030204" pitchFamily="34" charset="0"/>
              </a:rPr>
            </a:br>
            <a:r>
              <a:rPr lang="en-GB" altLang="sk-SK" sz="2400" dirty="0" err="1">
                <a:latin typeface="Arial Narrow" panose="020B0606020202030204" pitchFamily="34" charset="0"/>
              </a:rPr>
              <a:t>geogr</a:t>
            </a:r>
            <a:r>
              <a:rPr lang="en-GB" altLang="sk-SK" sz="2400" dirty="0">
                <a:latin typeface="Arial Narrow" panose="020B0606020202030204" pitchFamily="34" charset="0"/>
              </a:rPr>
              <a:t>.</a:t>
            </a:r>
            <a:r>
              <a:rPr lang="sk-SK" altLang="sk-SK" sz="2400" dirty="0">
                <a:latin typeface="Arial Narrow" panose="020B0606020202030204" pitchFamily="34" charset="0"/>
              </a:rPr>
              <a:t> šírkach, ale aj </a:t>
            </a:r>
            <a:r>
              <a:rPr lang="sk-SK" altLang="sk-SK" sz="2400" b="1" dirty="0">
                <a:latin typeface="Arial Narrow" panose="020B0606020202030204" pitchFamily="34" charset="0"/>
              </a:rPr>
              <a:t>stála oblasť vysokého tlaku vzduchu nad Grónskom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sz="2400" b="1" dirty="0" err="1">
                <a:latin typeface="Arial Narrow" panose="020B0606020202030204" pitchFamily="34" charset="0"/>
              </a:rPr>
              <a:t>anticyklonálne</a:t>
            </a:r>
            <a:r>
              <a:rPr lang="sk-SK" altLang="sk-SK" sz="2400" b="1" dirty="0">
                <a:latin typeface="Arial Narrow" panose="020B0606020202030204" pitchFamily="34" charset="0"/>
              </a:rPr>
              <a:t> prúdenie</a:t>
            </a:r>
            <a:r>
              <a:rPr lang="sk-SK" altLang="sk-SK" sz="2400" dirty="0">
                <a:latin typeface="Arial Narrow" panose="020B0606020202030204" pitchFamily="34" charset="0"/>
              </a:rPr>
              <a:t> vzduchu zasahuje nielen arktickú oblasť, </a:t>
            </a:r>
            <a:br>
              <a:rPr lang="en-GB" altLang="sk-SK" sz="2400" dirty="0">
                <a:latin typeface="Arial Narrow" panose="020B0606020202030204" pitchFamily="34" charset="0"/>
              </a:rPr>
            </a:br>
            <a:r>
              <a:rPr lang="sk-SK" altLang="sk-SK" sz="2400" dirty="0">
                <a:latin typeface="Arial Narrow" panose="020B0606020202030204" pitchFamily="34" charset="0"/>
              </a:rPr>
              <a:t>ale často </a:t>
            </a:r>
            <a:r>
              <a:rPr lang="sk-SK" altLang="sk-SK" sz="2400" b="1" dirty="0">
                <a:latin typeface="Arial Narrow" panose="020B0606020202030204" pitchFamily="34" charset="0"/>
              </a:rPr>
              <a:t>preniká aj hlboko na juh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sz="2400" b="1" dirty="0">
                <a:latin typeface="Arial Narrow" panose="020B0606020202030204" pitchFamily="34" charset="0"/>
              </a:rPr>
              <a:t>veľmi </a:t>
            </a:r>
            <a:r>
              <a:rPr lang="en-GB" altLang="sk-SK" sz="2400" b="1" dirty="0" err="1">
                <a:latin typeface="Arial Narrow" panose="020B0606020202030204" pitchFamily="34" charset="0"/>
              </a:rPr>
              <a:t>málo</a:t>
            </a:r>
            <a:r>
              <a:rPr lang="en-GB" altLang="sk-SK" sz="2400" b="1" dirty="0">
                <a:latin typeface="Arial Narrow" panose="020B0606020202030204" pitchFamily="34" charset="0"/>
              </a:rPr>
              <a:t> </a:t>
            </a:r>
            <a:r>
              <a:rPr lang="en-GB" altLang="sk-SK" sz="2400" b="1" dirty="0" err="1">
                <a:latin typeface="Arial Narrow" panose="020B0606020202030204" pitchFamily="34" charset="0"/>
              </a:rPr>
              <a:t>zrážok</a:t>
            </a:r>
            <a:r>
              <a:rPr lang="sk-SK" altLang="sk-SK" sz="2400" b="1" dirty="0">
                <a:latin typeface="Arial Narrow" panose="020B0606020202030204" pitchFamily="34" charset="0"/>
              </a:rPr>
              <a:t> </a:t>
            </a:r>
            <a:r>
              <a:rPr lang="sk-SK" altLang="sk-SK" sz="2400" dirty="0">
                <a:latin typeface="Arial Narrow" panose="020B0606020202030204" pitchFamily="34" charset="0"/>
              </a:rPr>
              <a:t>– </a:t>
            </a:r>
            <a:r>
              <a:rPr lang="sk-SK" altLang="sk-SK" sz="2400" dirty="0">
                <a:solidFill>
                  <a:schemeClr val="bg2"/>
                </a:solidFill>
                <a:latin typeface="Arial Narrow" panose="020B0606020202030204" pitchFamily="34" charset="0"/>
              </a:rPr>
              <a:t>okolo 300 mm za rok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sz="2400" b="1" dirty="0">
                <a:latin typeface="Arial Narrow" panose="020B0606020202030204" pitchFamily="34" charset="0"/>
              </a:rPr>
              <a:t>priemerné ročné teploty </a:t>
            </a:r>
            <a:r>
              <a:rPr lang="sk-SK" altLang="sk-SK" sz="2400" dirty="0">
                <a:latin typeface="Arial Narrow" panose="020B0606020202030204" pitchFamily="34" charset="0"/>
              </a:rPr>
              <a:t>					     </a:t>
            </a:r>
            <a:br>
              <a:rPr lang="en-GB" altLang="sk-SK" sz="2400" dirty="0">
                <a:latin typeface="Arial Narrow" panose="020B0606020202030204" pitchFamily="34" charset="0"/>
              </a:rPr>
            </a:br>
            <a:r>
              <a:rPr lang="sk-SK" altLang="sk-SK" sz="2400" dirty="0">
                <a:latin typeface="Arial Narrow" panose="020B0606020202030204" pitchFamily="34" charset="0"/>
              </a:rPr>
              <a:t>sú nižšie ako 0 °C 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sz="2400" b="1" dirty="0">
                <a:latin typeface="Arial Narrow" panose="020B0606020202030204" pitchFamily="34" charset="0"/>
              </a:rPr>
              <a:t>zima trvá až 7 mesiacov </a:t>
            </a:r>
            <a:r>
              <a:rPr lang="sk-SK" altLang="sk-SK" sz="2400" dirty="0">
                <a:latin typeface="Arial Narrow" panose="020B0606020202030204" pitchFamily="34" charset="0"/>
              </a:rPr>
              <a:t>			            </a:t>
            </a:r>
            <a:br>
              <a:rPr lang="en-GB" altLang="sk-SK" sz="2400" dirty="0">
                <a:latin typeface="Arial Narrow" panose="020B0606020202030204" pitchFamily="34" charset="0"/>
              </a:rPr>
            </a:br>
            <a:r>
              <a:rPr lang="sk-SK" altLang="sk-SK" sz="2400" dirty="0">
                <a:solidFill>
                  <a:schemeClr val="bg2"/>
                </a:solidFill>
                <a:latin typeface="Arial Narrow" panose="020B0606020202030204" pitchFamily="34" charset="0"/>
              </a:rPr>
              <a:t>s priemernými teplotami 					 </a:t>
            </a:r>
            <a:br>
              <a:rPr lang="en-GB" altLang="sk-SK" sz="2400" dirty="0">
                <a:solidFill>
                  <a:schemeClr val="bg2"/>
                </a:solidFill>
                <a:latin typeface="Arial Narrow" panose="020B0606020202030204" pitchFamily="34" charset="0"/>
              </a:rPr>
            </a:br>
            <a:r>
              <a:rPr lang="sk-SK" altLang="sk-SK" sz="2400" dirty="0">
                <a:solidFill>
                  <a:schemeClr val="bg2"/>
                </a:solidFill>
                <a:latin typeface="Arial Narrow" panose="020B0606020202030204" pitchFamily="34" charset="0"/>
              </a:rPr>
              <a:t>okolo -20°C</a:t>
            </a:r>
          </a:p>
        </p:txBody>
      </p:sp>
      <p:pic>
        <p:nvPicPr>
          <p:cNvPr id="23555" name="Picture 5" descr="g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972" y="2727325"/>
            <a:ext cx="3167062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6" descr="iceber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337" y="3858419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7" descr="iceber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2" y="4990709"/>
            <a:ext cx="2808288" cy="186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570"/>
          <a:stretch/>
        </p:blipFill>
        <p:spPr>
          <a:xfrm>
            <a:off x="5364088" y="0"/>
            <a:ext cx="3570946" cy="198884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7029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altLang="sk-SK" sz="4000" b="1" u="sng" dirty="0" err="1">
                <a:latin typeface="Arial Narrow" panose="020B0606020202030204" pitchFamily="34" charset="0"/>
              </a:rPr>
              <a:t>Subarktické</a:t>
            </a:r>
            <a:r>
              <a:rPr lang="sk-SK" altLang="sk-SK" sz="4000" b="1" u="sng" dirty="0">
                <a:latin typeface="Arial Narrow" panose="020B0606020202030204" pitchFamily="34" charset="0"/>
              </a:rPr>
              <a:t> pásmo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sz="2400" dirty="0">
                <a:latin typeface="Arial Narrow" panose="020B0606020202030204" pitchFamily="34" charset="0"/>
              </a:rPr>
              <a:t>nachádza sa južne od rovnobežky 70° s. g. š., ktorá približne tvorí izotermu priemernej ročnej teploty vzduchu 0 °C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sz="2400" dirty="0">
                <a:latin typeface="Arial Narrow" panose="020B0606020202030204" pitchFamily="34" charset="0"/>
              </a:rPr>
              <a:t>na západnom pobreží, ktoré obmýva </a:t>
            </a:r>
            <a:r>
              <a:rPr lang="sk-SK" altLang="sk-SK" sz="2400" b="1" dirty="0">
                <a:latin typeface="Arial Narrow" panose="020B0606020202030204" pitchFamily="34" charset="0"/>
              </a:rPr>
              <a:t>teplý Severný tichomorský prúd</a:t>
            </a:r>
            <a:r>
              <a:rPr lang="sk-SK" altLang="sk-SK" sz="2400" dirty="0">
                <a:latin typeface="Arial Narrow" panose="020B0606020202030204" pitchFamily="34" charset="0"/>
              </a:rPr>
              <a:t>, je pásmo pomerne úzke (asi po 65° s. g. š.), mierne sa rozširuje len v oblasti Kordiller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sz="2400" dirty="0">
                <a:latin typeface="Arial Narrow" panose="020B0606020202030204" pitchFamily="34" charset="0"/>
              </a:rPr>
              <a:t>severovýchodné pobrežie obmýva </a:t>
            </a:r>
            <a:r>
              <a:rPr lang="sk-SK" altLang="sk-SK" sz="2400" b="1" dirty="0">
                <a:latin typeface="Arial Narrow" panose="020B0606020202030204" pitchFamily="34" charset="0"/>
              </a:rPr>
              <a:t>chladný Labradorský prúd</a:t>
            </a:r>
            <a:r>
              <a:rPr lang="sk-SK" altLang="sk-SK" sz="2400" dirty="0">
                <a:latin typeface="Arial Narrow" panose="020B0606020202030204" pitchFamily="34" charset="0"/>
              </a:rPr>
              <a:t>, </a:t>
            </a:r>
            <a:br>
              <a:rPr lang="en-GB" altLang="sk-SK" sz="2400" dirty="0">
                <a:latin typeface="Arial Narrow" panose="020B0606020202030204" pitchFamily="34" charset="0"/>
              </a:rPr>
            </a:br>
            <a:r>
              <a:rPr lang="sk-SK" altLang="sk-SK" sz="2400" dirty="0" err="1">
                <a:latin typeface="Arial Narrow" panose="020B0606020202030204" pitchFamily="34" charset="0"/>
              </a:rPr>
              <a:t>subarktické</a:t>
            </a:r>
            <a:r>
              <a:rPr lang="sk-SK" altLang="sk-SK" sz="2400" dirty="0">
                <a:latin typeface="Arial Narrow" panose="020B0606020202030204" pitchFamily="34" charset="0"/>
              </a:rPr>
              <a:t> pásmo tu aj</a:t>
            </a:r>
            <a:r>
              <a:rPr lang="en-GB" altLang="sk-SK" sz="2400" dirty="0">
                <a:latin typeface="Arial Narrow" panose="020B0606020202030204" pitchFamily="34" charset="0"/>
              </a:rPr>
              <a:t> </a:t>
            </a:r>
            <a:r>
              <a:rPr lang="sk-SK" altLang="sk-SK" sz="2400" dirty="0">
                <a:latin typeface="Arial Narrow" panose="020B0606020202030204" pitchFamily="34" charset="0"/>
              </a:rPr>
              <a:t>napriek nižším </a:t>
            </a:r>
            <a:r>
              <a:rPr lang="sk-SK" altLang="sk-SK" sz="2400" dirty="0" err="1">
                <a:latin typeface="Arial Narrow" panose="020B0606020202030204" pitchFamily="34" charset="0"/>
              </a:rPr>
              <a:t>nadm</a:t>
            </a:r>
            <a:r>
              <a:rPr lang="sk-SK" altLang="sk-SK" sz="2400" dirty="0">
                <a:latin typeface="Arial Narrow" panose="020B0606020202030204" pitchFamily="34" charset="0"/>
              </a:rPr>
              <a:t>. 			        výškam siaha oveľa južnejšie</a:t>
            </a:r>
            <a:r>
              <a:rPr lang="en-GB" altLang="sk-SK" sz="2400" dirty="0">
                <a:latin typeface="Arial Narrow" panose="020B0606020202030204" pitchFamily="34" charset="0"/>
              </a:rPr>
              <a:t> </a:t>
            </a:r>
            <a:r>
              <a:rPr lang="sk-SK" altLang="sk-SK" sz="2400" dirty="0">
                <a:latin typeface="Arial Narrow" panose="020B0606020202030204" pitchFamily="34" charset="0"/>
              </a:rPr>
              <a:t>(</a:t>
            </a:r>
            <a:r>
              <a:rPr lang="en-GB" altLang="sk-SK" sz="2400" dirty="0" err="1">
                <a:latin typeface="Arial Narrow" panose="020B0606020202030204" pitchFamily="34" charset="0"/>
              </a:rPr>
              <a:t>cca</a:t>
            </a:r>
            <a:r>
              <a:rPr lang="sk-SK" altLang="sk-SK" sz="2400" dirty="0">
                <a:latin typeface="Arial Narrow" panose="020B0606020202030204" pitchFamily="34" charset="0"/>
              </a:rPr>
              <a:t> po 50° s. g. š.)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sz="2400" dirty="0">
                <a:solidFill>
                  <a:schemeClr val="bg2"/>
                </a:solidFill>
                <a:latin typeface="Arial Narrow" panose="020B0606020202030204" pitchFamily="34" charset="0"/>
              </a:rPr>
              <a:t>priemerná teplota v letných mesiacoch dosahuje zväčša  okolo </a:t>
            </a:r>
            <a:r>
              <a:rPr lang="sk-SK" altLang="sk-SK" sz="2400" b="1" dirty="0">
                <a:solidFill>
                  <a:schemeClr val="bg2"/>
                </a:solidFill>
                <a:latin typeface="Arial Narrow" panose="020B0606020202030204" pitchFamily="34" charset="0"/>
              </a:rPr>
              <a:t>10 °C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sz="2400" b="1" dirty="0" err="1">
                <a:latin typeface="Arial Narrow" panose="020B0606020202030204" pitchFamily="34" charset="0"/>
              </a:rPr>
              <a:t>zráž</a:t>
            </a:r>
            <a:r>
              <a:rPr lang="en-GB" altLang="sk-SK" sz="2400" b="1" dirty="0">
                <a:latin typeface="Arial Narrow" panose="020B0606020202030204" pitchFamily="34" charset="0"/>
              </a:rPr>
              <a:t>ok je </a:t>
            </a:r>
            <a:r>
              <a:rPr lang="en-GB" altLang="sk-SK" sz="2400" b="1" dirty="0" err="1">
                <a:latin typeface="Arial Narrow" panose="020B0606020202030204" pitchFamily="34" charset="0"/>
              </a:rPr>
              <a:t>málo</a:t>
            </a:r>
            <a:r>
              <a:rPr lang="sk-SK" altLang="sk-SK" sz="2400" dirty="0">
                <a:latin typeface="Arial Narrow" panose="020B0606020202030204" pitchFamily="34" charset="0"/>
              </a:rPr>
              <a:t>, </a:t>
            </a:r>
            <a:r>
              <a:rPr lang="sk-SK" altLang="sk-SK" sz="2400" dirty="0">
                <a:solidFill>
                  <a:schemeClr val="bg2"/>
                </a:solidFill>
                <a:latin typeface="Arial Narrow" panose="020B0606020202030204" pitchFamily="34" charset="0"/>
              </a:rPr>
              <a:t>300 mm/rok</a:t>
            </a:r>
            <a:r>
              <a:rPr lang="sk-SK" altLang="sk-SK" sz="2400" dirty="0">
                <a:latin typeface="Arial Narrow" panose="020B0606020202030204" pitchFamily="34" charset="0"/>
              </a:rPr>
              <a:t>, ale vzhľadom na takmer nulový</a:t>
            </a:r>
            <a:r>
              <a:rPr lang="en-GB" altLang="sk-SK" sz="2400" dirty="0">
                <a:latin typeface="Arial Narrow" panose="020B0606020202030204" pitchFamily="34" charset="0"/>
              </a:rPr>
              <a:t> </a:t>
            </a:r>
            <a:r>
              <a:rPr lang="sk-SK" altLang="sk-SK" sz="2400" dirty="0">
                <a:latin typeface="Arial Narrow" panose="020B0606020202030204" pitchFamily="34" charset="0"/>
              </a:rPr>
              <a:t>výpar a nepriepustné </a:t>
            </a:r>
            <a:r>
              <a:rPr lang="sk-SK" altLang="sk-SK" sz="2400" dirty="0" err="1">
                <a:latin typeface="Arial Narrow" panose="020B0606020202030204" pitchFamily="34" charset="0"/>
              </a:rPr>
              <a:t>podl</a:t>
            </a:r>
            <a:r>
              <a:rPr lang="en-GB" altLang="sk-SK" sz="2400" dirty="0">
                <a:latin typeface="Arial Narrow" panose="020B0606020202030204" pitchFamily="34" charset="0"/>
              </a:rPr>
              <a:t>o</a:t>
            </a:r>
            <a:r>
              <a:rPr lang="sk-SK" altLang="sk-SK" sz="2400" dirty="0" err="1">
                <a:latin typeface="Arial Narrow" panose="020B0606020202030204" pitchFamily="34" charset="0"/>
              </a:rPr>
              <a:t>žie</a:t>
            </a:r>
            <a:r>
              <a:rPr lang="sk-SK" altLang="sk-SK" sz="2400" dirty="0">
                <a:latin typeface="Arial Narrow" panose="020B0606020202030204" pitchFamily="34" charset="0"/>
              </a:rPr>
              <a:t> má pôda vlahy dostatok, až prebytok</a:t>
            </a:r>
          </a:p>
        </p:txBody>
      </p:sp>
      <p:pic>
        <p:nvPicPr>
          <p:cNvPr id="24579" name="Picture 4" descr="sub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8" y="4604162"/>
            <a:ext cx="2808312" cy="2231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6" descr="sub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878" y="4596779"/>
            <a:ext cx="3635375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7" descr="sub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219" y="5209764"/>
            <a:ext cx="24384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8913"/>
            <a:ext cx="9144000" cy="63357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k-SK" altLang="sk-SK" sz="4000" b="1" u="sng" dirty="0">
                <a:latin typeface="Arial Narrow" panose="020B0606020202030204" pitchFamily="34" charset="0"/>
              </a:rPr>
              <a:t>Mierne pásmo</a:t>
            </a:r>
            <a:r>
              <a:rPr lang="en-GB" altLang="sk-SK" sz="4000" b="1" u="sng" dirty="0">
                <a:latin typeface="Arial Narrow" panose="020B0606020202030204" pitchFamily="34" charset="0"/>
              </a:rPr>
              <a:t> (SA)</a:t>
            </a:r>
            <a:endParaRPr lang="sk-SK" altLang="sk-SK" sz="4000" u="sng" dirty="0">
              <a:latin typeface="Arial Narrow" panose="020B0606020202030204" pitchFamily="34" charset="0"/>
            </a:endParaRPr>
          </a:p>
          <a:p>
            <a:pPr eaLnBrk="1" hangingPunct="1"/>
            <a:r>
              <a:rPr lang="sk-SK" altLang="sk-SK" sz="2400" dirty="0">
                <a:latin typeface="Arial Narrow" panose="020B0606020202030204" pitchFamily="34" charset="0"/>
              </a:rPr>
              <a:t>zaberá najväčšiu časť SA, na severe sa vymedzuje izotermou priemernej letnej teploty 10 °C </a:t>
            </a:r>
          </a:p>
          <a:p>
            <a:pPr eaLnBrk="1" hangingPunct="1"/>
            <a:r>
              <a:rPr lang="sk-SK" altLang="sk-SK" sz="2400" dirty="0">
                <a:latin typeface="Arial Narrow" panose="020B0606020202030204" pitchFamily="34" charset="0"/>
              </a:rPr>
              <a:t>najmä na západe sa nachádza južnejšie ako v Európe, čo je spôsobené prítomnosťou </a:t>
            </a:r>
            <a:r>
              <a:rPr lang="sk-SK" altLang="sk-SK" sz="2400" b="1" dirty="0">
                <a:latin typeface="Arial Narrow" panose="020B0606020202030204" pitchFamily="34" charset="0"/>
              </a:rPr>
              <a:t>studeného Kalifornského prúdu</a:t>
            </a:r>
            <a:r>
              <a:rPr lang="sk-SK" altLang="sk-SK" sz="2400" dirty="0">
                <a:latin typeface="Arial Narrow" panose="020B0606020202030204" pitchFamily="34" charset="0"/>
              </a:rPr>
              <a:t> a vysokými nadmorskými       výškami Kordiller, pozdĺž ktorých sa tiahne až k</a:t>
            </a:r>
            <a:r>
              <a:rPr lang="en-GB" altLang="sk-SK" sz="2400" dirty="0">
                <a:latin typeface="Arial Narrow" panose="020B0606020202030204" pitchFamily="34" charset="0"/>
              </a:rPr>
              <a:t> </a:t>
            </a:r>
            <a:r>
              <a:rPr lang="sk-SK" altLang="sk-SK" sz="2400" dirty="0">
                <a:latin typeface="Arial Narrow" panose="020B0606020202030204" pitchFamily="34" charset="0"/>
              </a:rPr>
              <a:t>hraniciam Mexika</a:t>
            </a:r>
            <a:r>
              <a:rPr lang="en-GB" altLang="sk-SK" sz="2400" dirty="0">
                <a:latin typeface="Arial Narrow" panose="020B0606020202030204" pitchFamily="34" charset="0"/>
              </a:rPr>
              <a:t> </a:t>
            </a:r>
            <a:r>
              <a:rPr lang="sk-SK" altLang="sk-SK" sz="2400" dirty="0">
                <a:latin typeface="Arial Narrow" panose="020B0606020202030204" pitchFamily="34" charset="0"/>
              </a:rPr>
              <a:t>(cca 30° s. g. š.),</a:t>
            </a:r>
            <a:r>
              <a:rPr lang="en-GB" altLang="sk-SK" sz="2400" dirty="0">
                <a:latin typeface="Arial Narrow" panose="020B0606020202030204" pitchFamily="34" charset="0"/>
              </a:rPr>
              <a:t> </a:t>
            </a:r>
            <a:r>
              <a:rPr lang="sk-SK" altLang="sk-SK" sz="2400" dirty="0">
                <a:latin typeface="Arial Narrow" panose="020B0606020202030204" pitchFamily="34" charset="0"/>
              </a:rPr>
              <a:t>na východe je užšie,</a:t>
            </a:r>
            <a:r>
              <a:rPr lang="en-GB" altLang="sk-SK" sz="2400" dirty="0">
                <a:latin typeface="Arial Narrow" panose="020B0606020202030204" pitchFamily="34" charset="0"/>
              </a:rPr>
              <a:t> </a:t>
            </a:r>
            <a:r>
              <a:rPr lang="sk-SK" altLang="sk-SK" sz="2400" dirty="0">
                <a:latin typeface="Arial Narrow" panose="020B0606020202030204" pitchFamily="34" charset="0"/>
              </a:rPr>
              <a:t>len po 40° s. g. š</a:t>
            </a:r>
          </a:p>
          <a:p>
            <a:pPr eaLnBrk="1" hangingPunct="1"/>
            <a:r>
              <a:rPr lang="sk-SK" altLang="sk-SK" sz="2400" dirty="0">
                <a:latin typeface="Arial Narrow" panose="020B0606020202030204" pitchFamily="34" charset="0"/>
              </a:rPr>
              <a:t>vzhľadom na rôzne podmienky</a:t>
            </a:r>
            <a:r>
              <a:rPr lang="en-GB" altLang="sk-SK" sz="2400" dirty="0">
                <a:latin typeface="Arial Narrow" panose="020B0606020202030204" pitchFamily="34" charset="0"/>
              </a:rPr>
              <a:t> </a:t>
            </a:r>
            <a:r>
              <a:rPr lang="sk-SK" altLang="sk-SK" sz="2400" dirty="0">
                <a:latin typeface="Arial Narrow" panose="020B0606020202030204" pitchFamily="34" charset="0"/>
              </a:rPr>
              <a:t>(najmä čo sa </a:t>
            </a:r>
            <a:br>
              <a:rPr lang="en-GB" altLang="sk-SK" sz="2400" dirty="0">
                <a:latin typeface="Arial Narrow" panose="020B0606020202030204" pitchFamily="34" charset="0"/>
              </a:rPr>
            </a:br>
            <a:r>
              <a:rPr lang="sk-SK" altLang="sk-SK" sz="2400" dirty="0">
                <a:latin typeface="Arial Narrow" panose="020B0606020202030204" pitchFamily="34" charset="0"/>
              </a:rPr>
              <a:t>týka vlahy) sa</a:t>
            </a:r>
            <a:r>
              <a:rPr lang="en-GB" altLang="sk-SK" sz="2400" dirty="0">
                <a:latin typeface="Arial Narrow" panose="020B0606020202030204" pitchFamily="34" charset="0"/>
              </a:rPr>
              <a:t> </a:t>
            </a:r>
            <a:r>
              <a:rPr lang="sk-SK" altLang="sk-SK" sz="2400" b="1" dirty="0">
                <a:latin typeface="Arial Narrow" panose="020B0606020202030204" pitchFamily="34" charset="0"/>
              </a:rPr>
              <a:t>delí na tri časti</a:t>
            </a:r>
            <a:r>
              <a:rPr lang="sk-SK" altLang="sk-SK" sz="2400" dirty="0">
                <a:latin typeface="Arial Narrow" panose="020B0606020202030204" pitchFamily="34" charset="0"/>
              </a:rPr>
              <a:t>:</a:t>
            </a:r>
          </a:p>
        </p:txBody>
      </p:sp>
      <p:pic>
        <p:nvPicPr>
          <p:cNvPr id="25603" name="Picture 4" descr="mild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882" y="5063848"/>
            <a:ext cx="2260001" cy="1692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5" descr="mild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61408"/>
            <a:ext cx="2881313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6" descr="mild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013176"/>
            <a:ext cx="2757948" cy="174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0" b="52100"/>
          <a:stretch/>
        </p:blipFill>
        <p:spPr>
          <a:xfrm>
            <a:off x="5508104" y="2852936"/>
            <a:ext cx="3519865" cy="203190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altLang="sk-SK" sz="2800" b="1" dirty="0">
                <a:latin typeface="Arial Narrow" panose="020B0606020202030204" pitchFamily="34" charset="0"/>
              </a:rPr>
              <a:t>boreálne pásmo na severe:</a:t>
            </a:r>
            <a:endParaRPr lang="sk-SK" altLang="sk-SK" sz="2800" dirty="0">
              <a:latin typeface="Arial Narrow" panose="020B060602020203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sk-SK" altLang="sk-SK" sz="2400" dirty="0">
                <a:latin typeface="Arial Narrow" panose="020B0606020202030204" pitchFamily="34" charset="0"/>
              </a:rPr>
              <a:t>dlhé zimy so snehovou pokrývkou</a:t>
            </a:r>
          </a:p>
          <a:p>
            <a:pPr lvl="1" eaLnBrk="1" hangingPunct="1">
              <a:lnSpc>
                <a:spcPct val="90000"/>
              </a:lnSpc>
            </a:pPr>
            <a:r>
              <a:rPr lang="sk-SK" altLang="sk-SK" sz="2400" dirty="0">
                <a:solidFill>
                  <a:schemeClr val="bg2"/>
                </a:solidFill>
                <a:latin typeface="Arial Narrow" panose="020B0606020202030204" pitchFamily="34" charset="0"/>
              </a:rPr>
              <a:t>zrážky do 500 mm/rok</a:t>
            </a:r>
          </a:p>
          <a:p>
            <a:pPr lvl="1" eaLnBrk="1" hangingPunct="1">
              <a:lnSpc>
                <a:spcPct val="90000"/>
              </a:lnSpc>
            </a:pPr>
            <a:r>
              <a:rPr lang="sk-SK" altLang="sk-SK" sz="2400" dirty="0">
                <a:solidFill>
                  <a:schemeClr val="bg2"/>
                </a:solidFill>
                <a:latin typeface="Arial Narrow" panose="020B0606020202030204" pitchFamily="34" charset="0"/>
              </a:rPr>
              <a:t>tiahne sa od </a:t>
            </a:r>
            <a:r>
              <a:rPr lang="sk-SK" altLang="sk-SK" sz="2400" dirty="0" err="1">
                <a:solidFill>
                  <a:schemeClr val="bg2"/>
                </a:solidFill>
                <a:latin typeface="Arial Narrow" panose="020B0606020202030204" pitchFamily="34" charset="0"/>
              </a:rPr>
              <a:t>Aleut</a:t>
            </a:r>
            <a:r>
              <a:rPr lang="sk-SK" altLang="sk-SK" sz="2400" dirty="0">
                <a:solidFill>
                  <a:schemeClr val="bg2"/>
                </a:solidFill>
                <a:latin typeface="Arial Narrow" panose="020B0606020202030204" pitchFamily="34" charset="0"/>
              </a:rPr>
              <a:t>, cez juh </a:t>
            </a:r>
            <a:br>
              <a:rPr lang="en-GB" altLang="sk-SK" sz="2400" dirty="0">
                <a:solidFill>
                  <a:schemeClr val="bg2"/>
                </a:solidFill>
                <a:latin typeface="Arial Narrow" panose="020B0606020202030204" pitchFamily="34" charset="0"/>
              </a:rPr>
            </a:br>
            <a:r>
              <a:rPr lang="sk-SK" altLang="sk-SK" sz="2400" dirty="0">
                <a:solidFill>
                  <a:schemeClr val="bg2"/>
                </a:solidFill>
                <a:latin typeface="Arial Narrow" panose="020B0606020202030204" pitchFamily="34" charset="0"/>
              </a:rPr>
              <a:t>Aljašky a Kanady po Labrador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altLang="sk-SK" sz="2800" b="1" dirty="0">
                <a:latin typeface="Arial Narrow" panose="020B0606020202030204" pitchFamily="34" charset="0"/>
              </a:rPr>
              <a:t>kontinentálne s chladným letom:</a:t>
            </a:r>
            <a:r>
              <a:rPr lang="sk-SK" altLang="sk-SK" sz="2800" dirty="0">
                <a:latin typeface="Arial Narrow" panose="020B0606020202030204" pitchFamily="34" charset="0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sk-SK" altLang="sk-SK" sz="2400" dirty="0">
                <a:latin typeface="Arial Narrow" panose="020B0606020202030204" pitchFamily="34" charset="0"/>
              </a:rPr>
              <a:t>dlhé a chladné zimy s častým snežením</a:t>
            </a:r>
          </a:p>
          <a:p>
            <a:pPr lvl="1" eaLnBrk="1" hangingPunct="1">
              <a:lnSpc>
                <a:spcPct val="90000"/>
              </a:lnSpc>
            </a:pPr>
            <a:r>
              <a:rPr lang="sk-SK" altLang="sk-SK" sz="2400" dirty="0">
                <a:latin typeface="Arial Narrow" panose="020B0606020202030204" pitchFamily="34" charset="0"/>
              </a:rPr>
              <a:t>Január -7 °C, júl 20 °C</a:t>
            </a:r>
          </a:p>
          <a:p>
            <a:pPr lvl="1" eaLnBrk="1" hangingPunct="1">
              <a:lnSpc>
                <a:spcPct val="90000"/>
              </a:lnSpc>
            </a:pPr>
            <a:r>
              <a:rPr lang="sk-SK" altLang="sk-SK" sz="2400" dirty="0">
                <a:solidFill>
                  <a:schemeClr val="bg2"/>
                </a:solidFill>
                <a:latin typeface="Arial Narrow" panose="020B0606020202030204" pitchFamily="34" charset="0"/>
              </a:rPr>
              <a:t>zrážky od 380 mm/rok vo vnútrozemí po 870 mm/rok na pobreží</a:t>
            </a:r>
          </a:p>
          <a:p>
            <a:pPr lvl="1" eaLnBrk="1" hangingPunct="1">
              <a:lnSpc>
                <a:spcPct val="90000"/>
              </a:lnSpc>
            </a:pPr>
            <a:r>
              <a:rPr lang="sk-SK" altLang="sk-SK" sz="2400" dirty="0">
                <a:solidFill>
                  <a:schemeClr val="bg2"/>
                </a:solidFill>
                <a:latin typeface="Arial Narrow" panose="020B0606020202030204" pitchFamily="34" charset="0"/>
              </a:rPr>
              <a:t>siaha od zálivu sv. Vavrinca k Veľkým jazerám a na západ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altLang="sk-SK" sz="2800" b="1" dirty="0">
                <a:latin typeface="Arial Narrow" panose="020B0606020202030204" pitchFamily="34" charset="0"/>
              </a:rPr>
              <a:t>kontinentálne s horúcim letom:</a:t>
            </a:r>
            <a:r>
              <a:rPr lang="sk-SK" altLang="sk-SK" sz="2800" dirty="0">
                <a:latin typeface="Arial Narrow" panose="020B0606020202030204" pitchFamily="34" charset="0"/>
              </a:rPr>
              <a:t>  </a:t>
            </a:r>
          </a:p>
          <a:p>
            <a:pPr lvl="1" eaLnBrk="1" hangingPunct="1">
              <a:lnSpc>
                <a:spcPct val="90000"/>
              </a:lnSpc>
            </a:pPr>
            <a:r>
              <a:rPr lang="sk-SK" altLang="sk-SK" sz="2400" dirty="0">
                <a:latin typeface="Arial Narrow" panose="020B0606020202030204" pitchFamily="34" charset="0"/>
              </a:rPr>
              <a:t>v zime teploty pod bodom mrazu</a:t>
            </a:r>
          </a:p>
          <a:p>
            <a:pPr lvl="1" eaLnBrk="1" hangingPunct="1">
              <a:lnSpc>
                <a:spcPct val="90000"/>
              </a:lnSpc>
            </a:pPr>
            <a:r>
              <a:rPr lang="sk-SK" altLang="sk-SK" sz="2400" dirty="0">
                <a:latin typeface="Arial Narrow" panose="020B0606020202030204" pitchFamily="34" charset="0"/>
              </a:rPr>
              <a:t>v lete dominuje teplý oceánske prúdenie</a:t>
            </a:r>
          </a:p>
          <a:p>
            <a:pPr lvl="1" eaLnBrk="1" hangingPunct="1">
              <a:lnSpc>
                <a:spcPct val="90000"/>
              </a:lnSpc>
            </a:pPr>
            <a:r>
              <a:rPr lang="sk-SK" altLang="sk-SK" sz="2400" dirty="0">
                <a:latin typeface="Arial Narrow" panose="020B0606020202030204" pitchFamily="34" charset="0"/>
              </a:rPr>
              <a:t>priemerné júlové teploty do 25 °C</a:t>
            </a:r>
          </a:p>
          <a:p>
            <a:pPr lvl="1" eaLnBrk="1" hangingPunct="1">
              <a:lnSpc>
                <a:spcPct val="90000"/>
              </a:lnSpc>
            </a:pPr>
            <a:r>
              <a:rPr lang="sk-SK" altLang="sk-SK" sz="2400" dirty="0">
                <a:latin typeface="Arial Narrow" panose="020B0606020202030204" pitchFamily="34" charset="0"/>
              </a:rPr>
              <a:t>dažďové zrážky najmä v lete, do 1000 mm</a:t>
            </a:r>
          </a:p>
          <a:p>
            <a:pPr lvl="1" eaLnBrk="1" hangingPunct="1">
              <a:lnSpc>
                <a:spcPct val="90000"/>
              </a:lnSpc>
            </a:pPr>
            <a:r>
              <a:rPr lang="sk-SK" altLang="sk-SK" sz="2400" dirty="0">
                <a:solidFill>
                  <a:schemeClr val="bg2"/>
                </a:solidFill>
                <a:latin typeface="Arial Narrow" panose="020B0606020202030204" pitchFamily="34" charset="0"/>
              </a:rPr>
              <a:t>od Vnútorných rovín až k </a:t>
            </a:r>
            <a:r>
              <a:rPr lang="sk-SK" altLang="sk-SK" sz="2400" dirty="0" err="1">
                <a:solidFill>
                  <a:schemeClr val="bg2"/>
                </a:solidFill>
                <a:latin typeface="Arial Narrow" panose="020B0606020202030204" pitchFamily="34" charset="0"/>
              </a:rPr>
              <a:t>stredoatlantickým</a:t>
            </a:r>
            <a:r>
              <a:rPr lang="sk-SK" altLang="sk-SK" sz="2400" dirty="0">
                <a:solidFill>
                  <a:schemeClr val="bg2"/>
                </a:solidFill>
                <a:latin typeface="Arial Narrow" panose="020B0606020202030204" pitchFamily="34" charset="0"/>
              </a:rPr>
              <a:t> štátom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19684" r="64716" b="46705"/>
          <a:stretch/>
        </p:blipFill>
        <p:spPr>
          <a:xfrm>
            <a:off x="5364088" y="21352"/>
            <a:ext cx="3735944" cy="259228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8913"/>
            <a:ext cx="9144000" cy="66690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altLang="sk-SK" sz="3600" b="1" u="sng" dirty="0">
                <a:latin typeface="Arial Narrow" panose="020B0606020202030204" pitchFamily="34" charset="0"/>
              </a:rPr>
              <a:t>Subtropické pásmo</a:t>
            </a:r>
            <a:endParaRPr lang="sk-SK" altLang="sk-SK" sz="3600" u="sng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k-SK" altLang="sk-SK" sz="2400" dirty="0">
                <a:latin typeface="Arial Narrow" panose="020B0606020202030204" pitchFamily="34" charset="0"/>
              </a:rPr>
              <a:t>zaberá južnú časť USA a sever Mexika, na pobreží siaha na severe po 40° s. g. š., v Kordillerách do 30 ° s. g. š.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sz="2400" dirty="0">
                <a:latin typeface="Arial Narrow" panose="020B0606020202030204" pitchFamily="34" charset="0"/>
              </a:rPr>
              <a:t>je veľmi rozmanité: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altLang="sk-SK" sz="2400" b="1" dirty="0">
                <a:solidFill>
                  <a:schemeClr val="bg2"/>
                </a:solidFill>
                <a:latin typeface="Arial Narrow" panose="020B0606020202030204" pitchFamily="34" charset="0"/>
              </a:rPr>
              <a:t>juhovýchod USA</a:t>
            </a:r>
            <a:r>
              <a:rPr lang="sk-SK" altLang="sk-SK" sz="2400" dirty="0">
                <a:solidFill>
                  <a:schemeClr val="bg2"/>
                </a:solidFill>
                <a:latin typeface="Arial Narrow" panose="020B0606020202030204" pitchFamily="34" charset="0"/>
              </a:rPr>
              <a:t> až po masív Kordiller: </a:t>
            </a:r>
          </a:p>
          <a:p>
            <a:pPr lvl="1" eaLnBrk="1" hangingPunct="1">
              <a:lnSpc>
                <a:spcPct val="90000"/>
              </a:lnSpc>
            </a:pPr>
            <a:r>
              <a:rPr lang="sk-SK" altLang="sk-SK" sz="2200" b="1" dirty="0">
                <a:solidFill>
                  <a:schemeClr val="bg2"/>
                </a:solidFill>
                <a:latin typeface="Arial Narrow" panose="020B0606020202030204" pitchFamily="34" charset="0"/>
              </a:rPr>
              <a:t>vlhké subtrópy</a:t>
            </a:r>
            <a:r>
              <a:rPr lang="sk-SK" altLang="sk-SK" sz="2200" dirty="0">
                <a:solidFill>
                  <a:schemeClr val="bg2"/>
                </a:solidFill>
                <a:latin typeface="Arial Narrow" panose="020B0606020202030204" pitchFamily="34" charset="0"/>
              </a:rPr>
              <a:t>, </a:t>
            </a:r>
            <a:r>
              <a:rPr lang="sk-SK" altLang="sk-SK" sz="2200" b="1" dirty="0">
                <a:solidFill>
                  <a:schemeClr val="bg2"/>
                </a:solidFill>
                <a:latin typeface="Arial Narrow" panose="020B0606020202030204" pitchFamily="34" charset="0"/>
              </a:rPr>
              <a:t>zimy </a:t>
            </a:r>
            <a:r>
              <a:rPr lang="sk-SK" altLang="sk-SK" sz="2200" dirty="0">
                <a:solidFill>
                  <a:schemeClr val="bg2"/>
                </a:solidFill>
                <a:latin typeface="Arial Narrow" panose="020B0606020202030204" pitchFamily="34" charset="0"/>
              </a:rPr>
              <a:t>krátke </a:t>
            </a:r>
            <a:br>
              <a:rPr lang="en-GB" altLang="sk-SK" sz="2200" dirty="0">
                <a:solidFill>
                  <a:schemeClr val="bg2"/>
                </a:solidFill>
                <a:latin typeface="Arial Narrow" panose="020B0606020202030204" pitchFamily="34" charset="0"/>
              </a:rPr>
            </a:br>
            <a:r>
              <a:rPr lang="sk-SK" altLang="sk-SK" sz="2200" dirty="0">
                <a:solidFill>
                  <a:schemeClr val="bg2"/>
                </a:solidFill>
                <a:latin typeface="Arial Narrow" panose="020B0606020202030204" pitchFamily="34" charset="0"/>
              </a:rPr>
              <a:t>s teplotou </a:t>
            </a:r>
            <a:r>
              <a:rPr lang="sk-SK" altLang="sk-SK" sz="2200" b="1" dirty="0">
                <a:solidFill>
                  <a:schemeClr val="bg2"/>
                </a:solidFill>
                <a:latin typeface="Arial Narrow" panose="020B0606020202030204" pitchFamily="34" charset="0"/>
              </a:rPr>
              <a:t>okolo 8</a:t>
            </a:r>
            <a:r>
              <a:rPr lang="en-GB" altLang="sk-SK" sz="2200" b="1" dirty="0">
                <a:solidFill>
                  <a:schemeClr val="bg2"/>
                </a:solidFill>
                <a:latin typeface="Arial Narrow" panose="020B0606020202030204" pitchFamily="34" charset="0"/>
              </a:rPr>
              <a:t> </a:t>
            </a:r>
            <a:r>
              <a:rPr lang="sk-SK" altLang="sk-SK" sz="2200" b="1" dirty="0">
                <a:solidFill>
                  <a:schemeClr val="bg2"/>
                </a:solidFill>
                <a:latin typeface="Arial Narrow" panose="020B0606020202030204" pitchFamily="34" charset="0"/>
              </a:rPr>
              <a:t>°C</a:t>
            </a:r>
            <a:r>
              <a:rPr lang="sk-SK" altLang="sk-SK" sz="2200" dirty="0">
                <a:solidFill>
                  <a:schemeClr val="bg2"/>
                </a:solidFill>
                <a:latin typeface="Arial Narrow" panose="020B0606020202030204" pitchFamily="34" charset="0"/>
              </a:rPr>
              <a:t>, </a:t>
            </a:r>
            <a:br>
              <a:rPr lang="en-GB" altLang="sk-SK" sz="2200" dirty="0">
                <a:solidFill>
                  <a:schemeClr val="bg2"/>
                </a:solidFill>
                <a:latin typeface="Arial Narrow" panose="020B0606020202030204" pitchFamily="34" charset="0"/>
              </a:rPr>
            </a:br>
            <a:r>
              <a:rPr lang="sk-SK" altLang="sk-SK" sz="2200" dirty="0">
                <a:solidFill>
                  <a:schemeClr val="bg2"/>
                </a:solidFill>
                <a:latin typeface="Arial Narrow" panose="020B0606020202030204" pitchFamily="34" charset="0"/>
              </a:rPr>
              <a:t>letá až tropické - s priemernou </a:t>
            </a:r>
            <a:br>
              <a:rPr lang="en-GB" altLang="sk-SK" sz="2200" dirty="0">
                <a:solidFill>
                  <a:schemeClr val="bg2"/>
                </a:solidFill>
                <a:latin typeface="Arial Narrow" panose="020B0606020202030204" pitchFamily="34" charset="0"/>
              </a:rPr>
            </a:br>
            <a:r>
              <a:rPr lang="sk-SK" altLang="sk-SK" sz="2200" dirty="0">
                <a:solidFill>
                  <a:schemeClr val="bg2"/>
                </a:solidFill>
                <a:latin typeface="Arial Narrow" panose="020B0606020202030204" pitchFamily="34" charset="0"/>
              </a:rPr>
              <a:t>teplotou </a:t>
            </a:r>
            <a:r>
              <a:rPr lang="sk-SK" altLang="sk-SK" sz="2200" b="1" dirty="0">
                <a:solidFill>
                  <a:schemeClr val="bg2"/>
                </a:solidFill>
                <a:latin typeface="Arial Narrow" panose="020B0606020202030204" pitchFamily="34" charset="0"/>
              </a:rPr>
              <a:t>cez 25 °C</a:t>
            </a:r>
            <a:r>
              <a:rPr lang="sk-SK" altLang="sk-SK" sz="2200" dirty="0">
                <a:solidFill>
                  <a:schemeClr val="bg2"/>
                </a:solidFill>
                <a:latin typeface="Arial Narrow" panose="020B0606020202030204" pitchFamily="34" charset="0"/>
              </a:rPr>
              <a:t>, </a:t>
            </a:r>
          </a:p>
          <a:p>
            <a:pPr lvl="1" eaLnBrk="1" hangingPunct="1">
              <a:lnSpc>
                <a:spcPct val="90000"/>
              </a:lnSpc>
            </a:pPr>
            <a:r>
              <a:rPr lang="sk-SK" altLang="sk-SK" sz="2200" b="1" dirty="0">
                <a:solidFill>
                  <a:schemeClr val="bg2"/>
                </a:solidFill>
                <a:latin typeface="Arial Narrow" panose="020B0606020202030204" pitchFamily="34" charset="0"/>
              </a:rPr>
              <a:t>zrážky </a:t>
            </a:r>
            <a:r>
              <a:rPr lang="sk-SK" altLang="sk-SK" sz="2200" dirty="0">
                <a:solidFill>
                  <a:schemeClr val="bg2"/>
                </a:solidFill>
                <a:latin typeface="Arial Narrow" panose="020B0606020202030204" pitchFamily="34" charset="0"/>
              </a:rPr>
              <a:t>vďaka </a:t>
            </a:r>
            <a:r>
              <a:rPr lang="sk-SK" altLang="sk-SK" sz="2200" dirty="0" err="1">
                <a:solidFill>
                  <a:schemeClr val="bg2"/>
                </a:solidFill>
                <a:latin typeface="Arial Narrow" panose="020B0606020202030204" pitchFamily="34" charset="0"/>
              </a:rPr>
              <a:t>cyklonálnej</a:t>
            </a:r>
            <a:r>
              <a:rPr lang="sk-SK" altLang="sk-SK" sz="2200" dirty="0">
                <a:solidFill>
                  <a:schemeClr val="bg2"/>
                </a:solidFill>
                <a:latin typeface="Arial Narrow" panose="020B0606020202030204" pitchFamily="34" charset="0"/>
              </a:rPr>
              <a:t> činnosti </a:t>
            </a:r>
            <a:br>
              <a:rPr lang="en-GB" altLang="sk-SK" sz="2200" dirty="0">
                <a:solidFill>
                  <a:schemeClr val="bg2"/>
                </a:solidFill>
                <a:latin typeface="Arial Narrow" panose="020B0606020202030204" pitchFamily="34" charset="0"/>
              </a:rPr>
            </a:br>
            <a:r>
              <a:rPr lang="en-GB" altLang="sk-SK" sz="2200" b="1" dirty="0" err="1">
                <a:solidFill>
                  <a:schemeClr val="bg2"/>
                </a:solidFill>
                <a:latin typeface="Arial Narrow" panose="020B0606020202030204" pitchFamily="34" charset="0"/>
              </a:rPr>
              <a:t>výdatné</a:t>
            </a:r>
            <a:r>
              <a:rPr lang="sk-SK" altLang="sk-SK" sz="2200" b="1" dirty="0">
                <a:solidFill>
                  <a:schemeClr val="bg2"/>
                </a:solidFill>
                <a:latin typeface="Arial Narrow" panose="020B0606020202030204" pitchFamily="34" charset="0"/>
              </a:rPr>
              <a:t> </a:t>
            </a:r>
            <a:r>
              <a:rPr lang="sk-SK" altLang="sk-SK" sz="2200" dirty="0">
                <a:solidFill>
                  <a:schemeClr val="bg2"/>
                </a:solidFill>
                <a:latin typeface="Arial Narrow" panose="020B0606020202030204" pitchFamily="34" charset="0"/>
              </a:rPr>
              <a:t>(1000 – 1500 mm)</a:t>
            </a:r>
          </a:p>
          <a:p>
            <a:pPr lvl="1" eaLnBrk="1" hangingPunct="1">
              <a:lnSpc>
                <a:spcPct val="90000"/>
              </a:lnSpc>
            </a:pPr>
            <a:r>
              <a:rPr lang="sk-SK" altLang="sk-SK" sz="2200" dirty="0">
                <a:solidFill>
                  <a:schemeClr val="bg2"/>
                </a:solidFill>
                <a:latin typeface="Arial Narrow" panose="020B0606020202030204" pitchFamily="34" charset="0"/>
              </a:rPr>
              <a:t>v lete oblasť postihujú </a:t>
            </a:r>
            <a:r>
              <a:rPr lang="sk-SK" altLang="sk-SK" sz="2200" b="1" dirty="0">
                <a:solidFill>
                  <a:schemeClr val="bg2"/>
                </a:solidFill>
                <a:latin typeface="Arial Narrow" panose="020B0606020202030204" pitchFamily="34" charset="0"/>
              </a:rPr>
              <a:t>tropické búrky a hurikány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altLang="sk-SK" sz="2400" b="1" dirty="0">
                <a:solidFill>
                  <a:schemeClr val="bg2"/>
                </a:solidFill>
                <a:latin typeface="Arial Narrow" panose="020B0606020202030204" pitchFamily="34" charset="0"/>
              </a:rPr>
              <a:t>severná časť západného pobrežia </a:t>
            </a:r>
            <a:r>
              <a:rPr lang="sk-SK" altLang="sk-SK" sz="2000" b="1" dirty="0">
                <a:solidFill>
                  <a:schemeClr val="bg2"/>
                </a:solidFill>
                <a:latin typeface="Arial Narrow" panose="020B0606020202030204" pitchFamily="34" charset="0"/>
              </a:rPr>
              <a:t>(teplotne skôr mierne pásmo)</a:t>
            </a:r>
            <a:r>
              <a:rPr lang="sk-SK" altLang="sk-SK" sz="2400" dirty="0">
                <a:solidFill>
                  <a:schemeClr val="bg2"/>
                </a:solidFill>
                <a:latin typeface="Arial Narrow" panose="020B0606020202030204" pitchFamily="34" charset="0"/>
              </a:rPr>
              <a:t>: </a:t>
            </a:r>
          </a:p>
          <a:p>
            <a:pPr lvl="1" eaLnBrk="1" hangingPunct="1">
              <a:lnSpc>
                <a:spcPct val="90000"/>
              </a:lnSpc>
            </a:pPr>
            <a:r>
              <a:rPr lang="sk-SK" altLang="sk-SK" sz="2200" b="1" dirty="0">
                <a:solidFill>
                  <a:schemeClr val="bg2"/>
                </a:solidFill>
                <a:latin typeface="Arial Narrow" panose="020B0606020202030204" pitchFamily="34" charset="0"/>
              </a:rPr>
              <a:t>teplotne vyrovnaná oceánska klíma</a:t>
            </a:r>
            <a:r>
              <a:rPr lang="sk-SK" altLang="sk-SK" sz="2200" dirty="0">
                <a:solidFill>
                  <a:schemeClr val="bg2"/>
                </a:solidFill>
                <a:latin typeface="Arial Narrow" panose="020B0606020202030204" pitchFamily="34" charset="0"/>
              </a:rPr>
              <a:t>, prúdia tú severozápadné vetry, ktoré sa ohrievajú nad </a:t>
            </a:r>
            <a:r>
              <a:rPr lang="sk-SK" altLang="sk-SK" sz="2200" b="1" dirty="0">
                <a:solidFill>
                  <a:schemeClr val="bg2"/>
                </a:solidFill>
                <a:latin typeface="Arial Narrow" panose="020B0606020202030204" pitchFamily="34" charset="0"/>
              </a:rPr>
              <a:t>teplým </a:t>
            </a:r>
            <a:r>
              <a:rPr lang="sk-SK" altLang="sk-SK" sz="2200" b="1" dirty="0" err="1">
                <a:solidFill>
                  <a:schemeClr val="bg2"/>
                </a:solidFill>
                <a:latin typeface="Arial Narrow" panose="020B0606020202030204" pitchFamily="34" charset="0"/>
              </a:rPr>
              <a:t>severotichomorským</a:t>
            </a:r>
            <a:r>
              <a:rPr lang="sk-SK" altLang="sk-SK" sz="2200" b="1" dirty="0">
                <a:solidFill>
                  <a:schemeClr val="bg2"/>
                </a:solidFill>
                <a:latin typeface="Arial Narrow" panose="020B0606020202030204" pitchFamily="34" charset="0"/>
              </a:rPr>
              <a:t> prúdom </a:t>
            </a:r>
            <a:r>
              <a:rPr lang="sk-SK" altLang="sk-SK" sz="2200" b="1" dirty="0" err="1">
                <a:solidFill>
                  <a:schemeClr val="bg2"/>
                </a:solidFill>
                <a:latin typeface="Arial Narrow" panose="020B0606020202030204" pitchFamily="34" charset="0"/>
              </a:rPr>
              <a:t>Kuro-šio</a:t>
            </a:r>
            <a:r>
              <a:rPr lang="sk-SK" altLang="sk-SK" sz="2200" b="1" dirty="0">
                <a:solidFill>
                  <a:schemeClr val="bg2"/>
                </a:solidFill>
                <a:latin typeface="Arial Narrow" panose="020B0606020202030204" pitchFamily="34" charset="0"/>
              </a:rPr>
              <a:t> (Aljašský prúd)</a:t>
            </a:r>
          </a:p>
          <a:p>
            <a:pPr lvl="1" eaLnBrk="1" hangingPunct="1">
              <a:lnSpc>
                <a:spcPct val="90000"/>
              </a:lnSpc>
            </a:pPr>
            <a:r>
              <a:rPr lang="sk-SK" altLang="sk-SK" sz="2200" dirty="0">
                <a:solidFill>
                  <a:schemeClr val="bg2"/>
                </a:solidFill>
                <a:latin typeface="Arial Narrow" panose="020B0606020202030204" pitchFamily="34" charset="0"/>
              </a:rPr>
              <a:t>sú tu </a:t>
            </a:r>
            <a:r>
              <a:rPr lang="sk-SK" altLang="sk-SK" sz="2200" b="1" dirty="0">
                <a:solidFill>
                  <a:schemeClr val="bg2"/>
                </a:solidFill>
                <a:latin typeface="Arial Narrow" panose="020B0606020202030204" pitchFamily="34" charset="0"/>
              </a:rPr>
              <a:t>najnižšie teplotné rozdiely </a:t>
            </a:r>
            <a:r>
              <a:rPr lang="sk-SK" altLang="sk-SK" sz="2200" dirty="0">
                <a:solidFill>
                  <a:schemeClr val="bg2"/>
                </a:solidFill>
                <a:latin typeface="Arial Narrow" panose="020B0606020202030204" pitchFamily="34" charset="0"/>
              </a:rPr>
              <a:t>medzi dňom a nocou ako aj letom a zimou</a:t>
            </a:r>
          </a:p>
          <a:p>
            <a:pPr lvl="1" eaLnBrk="1" hangingPunct="1">
              <a:lnSpc>
                <a:spcPct val="90000"/>
              </a:lnSpc>
            </a:pPr>
            <a:r>
              <a:rPr lang="sk-SK" altLang="sk-SK" sz="2200" dirty="0">
                <a:solidFill>
                  <a:schemeClr val="bg2"/>
                </a:solidFill>
                <a:latin typeface="Arial Narrow" panose="020B0606020202030204" pitchFamily="34" charset="0"/>
              </a:rPr>
              <a:t>priemerné </a:t>
            </a:r>
            <a:r>
              <a:rPr lang="sk-SK" altLang="sk-SK" sz="2200" b="1" dirty="0">
                <a:solidFill>
                  <a:schemeClr val="bg2"/>
                </a:solidFill>
                <a:latin typeface="Arial Narrow" panose="020B0606020202030204" pitchFamily="34" charset="0"/>
              </a:rPr>
              <a:t>zimné teploty </a:t>
            </a:r>
            <a:r>
              <a:rPr lang="sk-SK" altLang="sk-SK" sz="2200" dirty="0">
                <a:solidFill>
                  <a:schemeClr val="bg2"/>
                </a:solidFill>
                <a:latin typeface="Arial Narrow" panose="020B0606020202030204" pitchFamily="34" charset="0"/>
              </a:rPr>
              <a:t>sú okolo</a:t>
            </a:r>
            <a:r>
              <a:rPr lang="sk-SK" altLang="sk-SK" sz="2200" b="1" dirty="0">
                <a:solidFill>
                  <a:schemeClr val="bg2"/>
                </a:solidFill>
                <a:latin typeface="Arial Narrow" panose="020B0606020202030204" pitchFamily="34" charset="0"/>
              </a:rPr>
              <a:t> 0 °C</a:t>
            </a:r>
            <a:r>
              <a:rPr lang="sk-SK" altLang="sk-SK" sz="2200" dirty="0">
                <a:solidFill>
                  <a:schemeClr val="bg2"/>
                </a:solidFill>
                <a:latin typeface="Arial Narrow" panose="020B0606020202030204" pitchFamily="34" charset="0"/>
              </a:rPr>
              <a:t>, </a:t>
            </a:r>
            <a:r>
              <a:rPr lang="sk-SK" altLang="sk-SK" sz="2200" b="1" dirty="0">
                <a:solidFill>
                  <a:schemeClr val="bg2"/>
                </a:solidFill>
                <a:latin typeface="Arial Narrow" panose="020B0606020202030204" pitchFamily="34" charset="0"/>
              </a:rPr>
              <a:t>letné </a:t>
            </a:r>
            <a:r>
              <a:rPr lang="sk-SK" altLang="sk-SK" sz="2200" dirty="0">
                <a:solidFill>
                  <a:schemeClr val="bg2"/>
                </a:solidFill>
                <a:latin typeface="Arial Narrow" panose="020B0606020202030204" pitchFamily="34" charset="0"/>
              </a:rPr>
              <a:t>nepresahujú </a:t>
            </a:r>
            <a:r>
              <a:rPr lang="sk-SK" altLang="sk-SK" sz="2200" b="1" dirty="0">
                <a:solidFill>
                  <a:schemeClr val="bg2"/>
                </a:solidFill>
                <a:latin typeface="Arial Narrow" panose="020B0606020202030204" pitchFamily="34" charset="0"/>
              </a:rPr>
              <a:t>18 °C</a:t>
            </a:r>
          </a:p>
          <a:p>
            <a:pPr lvl="1" eaLnBrk="1" hangingPunct="1">
              <a:lnSpc>
                <a:spcPct val="90000"/>
              </a:lnSpc>
            </a:pPr>
            <a:r>
              <a:rPr lang="sk-SK" altLang="sk-SK" sz="2200" dirty="0">
                <a:solidFill>
                  <a:schemeClr val="bg2"/>
                </a:solidFill>
                <a:latin typeface="Arial Narrow" panose="020B0606020202030204" pitchFamily="34" charset="0"/>
              </a:rPr>
              <a:t>celoročný úhrn </a:t>
            </a:r>
            <a:r>
              <a:rPr lang="sk-SK" altLang="sk-SK" sz="2200" b="1" dirty="0">
                <a:solidFill>
                  <a:schemeClr val="bg2"/>
                </a:solidFill>
                <a:latin typeface="Arial Narrow" panose="020B0606020202030204" pitchFamily="34" charset="0"/>
              </a:rPr>
              <a:t>zrážok je okolo 2500 mm  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01" r="16920" b="45800"/>
          <a:stretch/>
        </p:blipFill>
        <p:spPr>
          <a:xfrm>
            <a:off x="4692622" y="1772816"/>
            <a:ext cx="4420831" cy="223401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5888"/>
            <a:ext cx="9144000" cy="67421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k-SK" altLang="sk-SK" sz="2400" b="1" dirty="0">
                <a:solidFill>
                  <a:schemeClr val="bg2"/>
                </a:solidFill>
              </a:rPr>
              <a:t>južná časť západného pobrežia</a:t>
            </a:r>
            <a:r>
              <a:rPr lang="sk-SK" altLang="sk-SK" sz="2400" dirty="0">
                <a:solidFill>
                  <a:schemeClr val="bg2"/>
                </a:solidFill>
              </a:rPr>
              <a:t> (Kalifornia): </a:t>
            </a:r>
          </a:p>
          <a:p>
            <a:pPr lvl="1" eaLnBrk="1" hangingPunct="1"/>
            <a:r>
              <a:rPr lang="sk-SK" altLang="sk-SK" sz="2200" dirty="0">
                <a:solidFill>
                  <a:schemeClr val="bg2"/>
                </a:solidFill>
              </a:rPr>
              <a:t>dlhé horúce leto bez zrážok a teplá daždivá zima, charakter podobný európskemu Stredomoriu</a:t>
            </a:r>
          </a:p>
          <a:p>
            <a:pPr eaLnBrk="1" hangingPunct="1">
              <a:buFontTx/>
              <a:buNone/>
            </a:pPr>
            <a:r>
              <a:rPr lang="sk-SK" altLang="sk-SK" sz="2400" b="1" dirty="0">
                <a:solidFill>
                  <a:schemeClr val="bg2"/>
                </a:solidFill>
              </a:rPr>
              <a:t>Veľké roviny (prérie)</a:t>
            </a:r>
            <a:r>
              <a:rPr lang="sk-SK" altLang="sk-SK" sz="2400" dirty="0">
                <a:solidFill>
                  <a:schemeClr val="bg2"/>
                </a:solidFill>
              </a:rPr>
              <a:t>:</a:t>
            </a:r>
            <a:endParaRPr lang="sk-SK" altLang="sk-SK" dirty="0">
              <a:solidFill>
                <a:schemeClr val="bg2"/>
              </a:solidFill>
            </a:endParaRPr>
          </a:p>
          <a:p>
            <a:pPr lvl="1" eaLnBrk="1" hangingPunct="1"/>
            <a:r>
              <a:rPr lang="sk-SK" altLang="sk-SK" sz="2200" dirty="0" err="1">
                <a:solidFill>
                  <a:schemeClr val="bg2"/>
                </a:solidFill>
              </a:rPr>
              <a:t>semiaridné</a:t>
            </a:r>
            <a:r>
              <a:rPr lang="sk-SK" altLang="sk-SK" sz="2200" dirty="0">
                <a:solidFill>
                  <a:schemeClr val="bg2"/>
                </a:solidFill>
              </a:rPr>
              <a:t>, stepné pásmo, </a:t>
            </a:r>
          </a:p>
          <a:p>
            <a:pPr lvl="1" eaLnBrk="1" hangingPunct="1"/>
            <a:r>
              <a:rPr lang="sk-SK" altLang="sk-SK" sz="2200" dirty="0">
                <a:solidFill>
                  <a:schemeClr val="bg2"/>
                </a:solidFill>
              </a:rPr>
              <a:t>veľké teplotné rozdiely medzi 					 dňom a nocou, letom a zimou</a:t>
            </a:r>
          </a:p>
          <a:p>
            <a:pPr lvl="1" eaLnBrk="1" hangingPunct="1"/>
            <a:r>
              <a:rPr lang="en-GB" altLang="sk-SK" sz="2200" dirty="0" err="1">
                <a:solidFill>
                  <a:schemeClr val="bg2"/>
                </a:solidFill>
              </a:rPr>
              <a:t>zrážok</a:t>
            </a:r>
            <a:r>
              <a:rPr lang="en-GB" altLang="sk-SK" sz="2200" dirty="0">
                <a:solidFill>
                  <a:schemeClr val="bg2"/>
                </a:solidFill>
              </a:rPr>
              <a:t> je </a:t>
            </a:r>
            <a:r>
              <a:rPr lang="en-GB" altLang="sk-SK" sz="2200" dirty="0" err="1">
                <a:solidFill>
                  <a:schemeClr val="bg2"/>
                </a:solidFill>
              </a:rPr>
              <a:t>málo</a:t>
            </a:r>
            <a:r>
              <a:rPr lang="sk-SK" altLang="sk-SK" sz="2200" dirty="0">
                <a:solidFill>
                  <a:schemeClr val="bg2"/>
                </a:solidFill>
              </a:rPr>
              <a:t>, 250 – 450 mm 				      za rok, prichádzajú väčšinou v lete</a:t>
            </a:r>
          </a:p>
          <a:p>
            <a:pPr eaLnBrk="1" hangingPunct="1">
              <a:buFontTx/>
              <a:buNone/>
            </a:pPr>
            <a:r>
              <a:rPr lang="sk-SK" altLang="sk-SK" sz="2400" b="1" dirty="0" err="1">
                <a:solidFill>
                  <a:schemeClr val="bg2"/>
                </a:solidFill>
              </a:rPr>
              <a:t>medzihorské</a:t>
            </a:r>
            <a:r>
              <a:rPr lang="sk-SK" altLang="sk-SK" sz="2400" b="1" dirty="0">
                <a:solidFill>
                  <a:schemeClr val="bg2"/>
                </a:solidFill>
              </a:rPr>
              <a:t> panvy Kordiller: </a:t>
            </a:r>
            <a:r>
              <a:rPr lang="sk-SK" altLang="sk-SK" dirty="0">
                <a:solidFill>
                  <a:schemeClr val="bg2"/>
                </a:solidFill>
              </a:rPr>
              <a:t> </a:t>
            </a:r>
          </a:p>
          <a:p>
            <a:pPr lvl="1" eaLnBrk="1" hangingPunct="1"/>
            <a:r>
              <a:rPr lang="sk-SK" altLang="sk-SK" sz="2200" dirty="0">
                <a:solidFill>
                  <a:schemeClr val="bg2"/>
                </a:solidFill>
              </a:rPr>
              <a:t>pásmo aridné, púštne</a:t>
            </a:r>
          </a:p>
          <a:p>
            <a:pPr lvl="1" eaLnBrk="1" hangingPunct="1"/>
            <a:r>
              <a:rPr lang="sk-SK" altLang="sk-SK" sz="2200" dirty="0">
                <a:solidFill>
                  <a:schemeClr val="bg2"/>
                </a:solidFill>
              </a:rPr>
              <a:t>teplotné výkyvy sú veľké, </a:t>
            </a:r>
          </a:p>
          <a:p>
            <a:pPr lvl="1" eaLnBrk="1" hangingPunct="1"/>
            <a:r>
              <a:rPr lang="sk-SK" altLang="sk-SK" sz="2200" dirty="0">
                <a:solidFill>
                  <a:schemeClr val="bg2"/>
                </a:solidFill>
              </a:rPr>
              <a:t>zrážky do 250 mm/rok, 						 často však aj pod 100 mm</a:t>
            </a:r>
          </a:p>
          <a:p>
            <a:pPr lvl="1" eaLnBrk="1" hangingPunct="1"/>
            <a:r>
              <a:rPr lang="sk-SK" altLang="sk-SK" sz="2200" dirty="0">
                <a:solidFill>
                  <a:schemeClr val="bg2"/>
                </a:solidFill>
              </a:rPr>
              <a:t>najmä dolný tok rieky 				                   Colorado a </a:t>
            </a:r>
            <a:r>
              <a:rPr lang="sk-SK" altLang="sk-SK" sz="2200" dirty="0" err="1">
                <a:solidFill>
                  <a:schemeClr val="bg2"/>
                </a:solidFill>
              </a:rPr>
              <a:t>Nevadskú</a:t>
            </a:r>
            <a:r>
              <a:rPr lang="sk-SK" altLang="sk-SK" sz="2200" dirty="0">
                <a:solidFill>
                  <a:schemeClr val="bg2"/>
                </a:solidFill>
              </a:rPr>
              <a:t> púšť</a:t>
            </a:r>
          </a:p>
        </p:txBody>
      </p:sp>
      <p:pic>
        <p:nvPicPr>
          <p:cNvPr id="28675" name="Picture 4" descr="p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00" y="1125538"/>
            <a:ext cx="3914775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5" descr="c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716338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6" descr="ol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00" y="4724400"/>
            <a:ext cx="277177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83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altLang="sk-SK" sz="3600" b="1" u="sng" dirty="0">
                <a:latin typeface="Arial Narrow" panose="020B0606020202030204" pitchFamily="34" charset="0"/>
              </a:rPr>
              <a:t>Tropické pásmo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sz="2400" dirty="0">
                <a:latin typeface="Arial Narrow" panose="020B0606020202030204" pitchFamily="34" charset="0"/>
              </a:rPr>
              <a:t>zaberá oblasť </a:t>
            </a:r>
            <a:r>
              <a:rPr lang="sk-SK" altLang="sk-SK" sz="2400" b="1" dirty="0">
                <a:latin typeface="Arial Narrow" panose="020B0606020202030204" pitchFamily="34" charset="0"/>
              </a:rPr>
              <a:t>od Floridy a severného Mexika</a:t>
            </a:r>
            <a:r>
              <a:rPr lang="sk-SK" altLang="sk-SK" sz="2400" dirty="0">
                <a:latin typeface="Arial Narrow" panose="020B0606020202030204" pitchFamily="34" charset="0"/>
              </a:rPr>
              <a:t> </a:t>
            </a:r>
            <a:r>
              <a:rPr lang="sk-SK" altLang="sk-SK" sz="2400" b="1" dirty="0">
                <a:latin typeface="Arial Narrow" panose="020B0606020202030204" pitchFamily="34" charset="0"/>
              </a:rPr>
              <a:t>po Nikaraguu</a:t>
            </a:r>
            <a:r>
              <a:rPr lang="sk-SK" altLang="sk-SK" sz="2400" dirty="0">
                <a:latin typeface="Arial Narrow" panose="020B0606020202030204" pitchFamily="34" charset="0"/>
              </a:rPr>
              <a:t> </a:t>
            </a:r>
            <a:r>
              <a:rPr lang="sk-SK" altLang="sk-SK" sz="2400" b="1" dirty="0">
                <a:latin typeface="Arial Narrow" panose="020B0606020202030204" pitchFamily="34" charset="0"/>
              </a:rPr>
              <a:t>a</a:t>
            </a:r>
            <a:r>
              <a:rPr lang="sk-SK" altLang="sk-SK" sz="2400" dirty="0">
                <a:latin typeface="Arial Narrow" panose="020B0606020202030204" pitchFamily="34" charset="0"/>
              </a:rPr>
              <a:t> cez karibské ostrovy až </a:t>
            </a:r>
            <a:r>
              <a:rPr lang="sk-SK" altLang="sk-SK" sz="2400" b="1" dirty="0">
                <a:latin typeface="Arial Narrow" panose="020B0606020202030204" pitchFamily="34" charset="0"/>
              </a:rPr>
              <a:t>po severné oblasti Kolumbie</a:t>
            </a:r>
            <a:r>
              <a:rPr lang="sk-SK" altLang="sk-SK" sz="2400" dirty="0">
                <a:latin typeface="Arial Narrow" panose="020B0606020202030204" pitchFamily="34" charset="0"/>
              </a:rPr>
              <a:t> </a:t>
            </a:r>
            <a:r>
              <a:rPr lang="sk-SK" altLang="sk-SK" sz="2400" b="1" dirty="0">
                <a:latin typeface="Arial Narrow" panose="020B0606020202030204" pitchFamily="34" charset="0"/>
              </a:rPr>
              <a:t>a Venezuely</a:t>
            </a:r>
            <a:r>
              <a:rPr lang="sk-SK" altLang="sk-SK" sz="2400" dirty="0">
                <a:latin typeface="Arial Narrow" panose="020B0606020202030204" pitchFamily="34" charset="0"/>
              </a:rPr>
              <a:t>, ako aj oblasť </a:t>
            </a:r>
            <a:r>
              <a:rPr lang="sk-SK" altLang="sk-SK" sz="2400" b="1" dirty="0">
                <a:latin typeface="Arial Narrow" panose="020B0606020202030204" pitchFamily="34" charset="0"/>
              </a:rPr>
              <a:t>na sever od obratníka Kozorožca</a:t>
            </a:r>
            <a:r>
              <a:rPr lang="sk-SK" altLang="sk-SK" sz="2400" dirty="0">
                <a:latin typeface="Arial Narrow" panose="020B0606020202030204" pitchFamily="34" charset="0"/>
              </a:rPr>
              <a:t> (Kordillery, Brazílska vysočina, plošina Grand Chaco);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sz="2400" dirty="0">
                <a:latin typeface="Arial Narrow" panose="020B0606020202030204" pitchFamily="34" charset="0"/>
              </a:rPr>
              <a:t>oblasť na severe býva často postihovaná </a:t>
            </a:r>
            <a:r>
              <a:rPr lang="sk-SK" altLang="sk-SK" sz="2400" b="1" dirty="0">
                <a:latin typeface="Arial Narrow" panose="020B0606020202030204" pitchFamily="34" charset="0"/>
              </a:rPr>
              <a:t>tornádami a hurikánmi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sz="2400" dirty="0">
                <a:latin typeface="Arial Narrow" panose="020B0606020202030204" pitchFamily="34" charset="0"/>
              </a:rPr>
              <a:t>vzhľadom na </a:t>
            </a:r>
            <a:r>
              <a:rPr lang="sk-SK" altLang="sk-SK" sz="2400" b="1" dirty="0">
                <a:latin typeface="Arial Narrow" panose="020B0606020202030204" pitchFamily="34" charset="0"/>
              </a:rPr>
              <a:t>výškové rozdiely</a:t>
            </a:r>
            <a:r>
              <a:rPr lang="sk-SK" altLang="sk-SK" sz="2400" dirty="0">
                <a:latin typeface="Arial Narrow" panose="020B0606020202030204" pitchFamily="34" charset="0"/>
              </a:rPr>
              <a:t> sa tu rozdeľujú </a:t>
            </a:r>
            <a:r>
              <a:rPr lang="sk-SK" altLang="sk-SK" sz="2400" b="1" dirty="0">
                <a:latin typeface="Arial Narrow" panose="020B0606020202030204" pitchFamily="34" charset="0"/>
              </a:rPr>
              <a:t>štyri výškové pásma </a:t>
            </a:r>
          </a:p>
          <a:p>
            <a:pPr lvl="1" eaLnBrk="1" hangingPunct="1">
              <a:lnSpc>
                <a:spcPct val="90000"/>
              </a:lnSpc>
            </a:pPr>
            <a:r>
              <a:rPr lang="sk-SK" altLang="sk-SK" sz="2200" dirty="0">
                <a:latin typeface="Arial Narrow" panose="020B0606020202030204" pitchFamily="34" charset="0"/>
              </a:rPr>
              <a:t>teplé: 600 – 800 m n. m.</a:t>
            </a:r>
          </a:p>
          <a:p>
            <a:pPr lvl="1" eaLnBrk="1" hangingPunct="1">
              <a:lnSpc>
                <a:spcPct val="90000"/>
              </a:lnSpc>
            </a:pPr>
            <a:r>
              <a:rPr lang="sk-SK" altLang="sk-SK" sz="2200" dirty="0">
                <a:latin typeface="Arial Narrow" panose="020B0606020202030204" pitchFamily="34" charset="0"/>
              </a:rPr>
              <a:t>mierne: 800 – 1700 m n. m.</a:t>
            </a:r>
          </a:p>
          <a:p>
            <a:pPr lvl="1" eaLnBrk="1" hangingPunct="1">
              <a:lnSpc>
                <a:spcPct val="90000"/>
              </a:lnSpc>
            </a:pPr>
            <a:r>
              <a:rPr lang="sk-SK" altLang="sk-SK" sz="2200" dirty="0">
                <a:latin typeface="Arial Narrow" panose="020B0606020202030204" pitchFamily="34" charset="0"/>
              </a:rPr>
              <a:t>chladné: 1700 – 3800 m n. m.</a:t>
            </a:r>
          </a:p>
          <a:p>
            <a:pPr lvl="1" eaLnBrk="1" hangingPunct="1">
              <a:lnSpc>
                <a:spcPct val="90000"/>
              </a:lnSpc>
            </a:pPr>
            <a:r>
              <a:rPr lang="sk-SK" altLang="sk-SK" sz="2200" dirty="0">
                <a:latin typeface="Arial Narrow" panose="020B0606020202030204" pitchFamily="34" charset="0"/>
              </a:rPr>
              <a:t>mrazivé: nad 3800 m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sz="2400" dirty="0">
                <a:latin typeface="Arial Narrow" panose="020B0606020202030204" pitchFamily="34" charset="0"/>
              </a:rPr>
              <a:t>najchladnejší mesiac: </a:t>
            </a:r>
            <a:r>
              <a:rPr lang="sk-SK" altLang="sk-SK" sz="2400" b="1" dirty="0">
                <a:latin typeface="Arial Narrow" panose="020B0606020202030204" pitchFamily="34" charset="0"/>
              </a:rPr>
              <a:t>18 °C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sz="2400" b="1" dirty="0">
                <a:latin typeface="Arial Narrow" panose="020B0606020202030204" pitchFamily="34" charset="0"/>
              </a:rPr>
              <a:t>vo vyšších </a:t>
            </a:r>
            <a:r>
              <a:rPr lang="sk-SK" altLang="sk-SK" sz="2400" b="1" dirty="0" err="1">
                <a:latin typeface="Arial Narrow" panose="020B0606020202030204" pitchFamily="34" charset="0"/>
              </a:rPr>
              <a:t>nadm</a:t>
            </a:r>
            <a:r>
              <a:rPr lang="sk-SK" altLang="sk-SK" sz="2400" b="1" dirty="0">
                <a:latin typeface="Arial Narrow" panose="020B0606020202030204" pitchFamily="34" charset="0"/>
              </a:rPr>
              <a:t>. výškach sú </a:t>
            </a:r>
            <a:br>
              <a:rPr lang="sk-SK" altLang="sk-SK" sz="2400" b="1" dirty="0">
                <a:latin typeface="Arial Narrow" panose="020B0606020202030204" pitchFamily="34" charset="0"/>
              </a:rPr>
            </a:br>
            <a:r>
              <a:rPr lang="sk-SK" altLang="sk-SK" sz="2400" b="1" dirty="0">
                <a:latin typeface="Arial Narrow" panose="020B0606020202030204" pitchFamily="34" charset="0"/>
              </a:rPr>
              <a:t>časté letné dažde</a:t>
            </a:r>
            <a:r>
              <a:rPr lang="sk-SK" altLang="sk-SK" sz="2400" dirty="0">
                <a:latin typeface="Arial Narrow" panose="020B0606020202030204" pitchFamily="34" charset="0"/>
              </a:rPr>
              <a:t>, </a:t>
            </a:r>
            <a:br>
              <a:rPr lang="sk-SK" altLang="sk-SK" sz="2400" dirty="0">
                <a:latin typeface="Arial Narrow" panose="020B0606020202030204" pitchFamily="34" charset="0"/>
              </a:rPr>
            </a:br>
            <a:r>
              <a:rPr lang="sk-SK" altLang="sk-SK" sz="2400" dirty="0">
                <a:latin typeface="Arial Narrow" panose="020B0606020202030204" pitchFamily="34" charset="0"/>
              </a:rPr>
              <a:t>úhrn </a:t>
            </a:r>
            <a:r>
              <a:rPr lang="en-GB" altLang="sk-SK" sz="2400" dirty="0" err="1">
                <a:latin typeface="Arial Narrow" panose="020B0606020202030204" pitchFamily="34" charset="0"/>
              </a:rPr>
              <a:t>aj</a:t>
            </a:r>
            <a:r>
              <a:rPr lang="en-GB" altLang="sk-SK" sz="2400" dirty="0">
                <a:latin typeface="Arial Narrow" panose="020B0606020202030204" pitchFamily="34" charset="0"/>
              </a:rPr>
              <a:t> </a:t>
            </a:r>
            <a:r>
              <a:rPr lang="en-GB" altLang="sk-SK" sz="2400" dirty="0" err="1">
                <a:latin typeface="Arial Narrow" panose="020B0606020202030204" pitchFamily="34" charset="0"/>
              </a:rPr>
              <a:t>vyše</a:t>
            </a:r>
            <a:r>
              <a:rPr lang="en-GB" altLang="sk-SK" sz="2400" dirty="0">
                <a:latin typeface="Arial Narrow" panose="020B0606020202030204" pitchFamily="34" charset="0"/>
              </a:rPr>
              <a:t> </a:t>
            </a:r>
            <a:r>
              <a:rPr lang="sk-SK" altLang="sk-SK" sz="2400" dirty="0">
                <a:latin typeface="Arial Narrow" panose="020B0606020202030204" pitchFamily="34" charset="0"/>
              </a:rPr>
              <a:t>1000 mm/rok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" t="35699" r="-887" b="21251"/>
          <a:stretch/>
        </p:blipFill>
        <p:spPr>
          <a:xfrm>
            <a:off x="4644008" y="2780928"/>
            <a:ext cx="4116389" cy="2952328"/>
          </a:xfrm>
          <a:prstGeom prst="rect">
            <a:avLst/>
          </a:prstGeom>
        </p:spPr>
      </p:pic>
      <p:pic>
        <p:nvPicPr>
          <p:cNvPr id="4" name="Picture 5" descr="tro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021234"/>
            <a:ext cx="2520280" cy="177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83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524625"/>
          </a:xfrm>
        </p:spPr>
        <p:txBody>
          <a:bodyPr/>
          <a:lstStyle/>
          <a:p>
            <a:pPr eaLnBrk="1" hangingPunct="1">
              <a:buNone/>
            </a:pPr>
            <a:r>
              <a:rPr lang="sk-SK" altLang="sk-SK" sz="2800" b="1" dirty="0">
                <a:latin typeface="Arial Narrow" panose="020B0606020202030204" pitchFamily="34" charset="0"/>
              </a:rPr>
              <a:t>suchá oblasť </a:t>
            </a:r>
            <a:r>
              <a:rPr lang="sk-SK" altLang="sk-SK" sz="2800" dirty="0">
                <a:latin typeface="Arial Narrow" panose="020B0606020202030204" pitchFamily="34" charset="0"/>
              </a:rPr>
              <a:t>na severovýchode </a:t>
            </a:r>
            <a:br>
              <a:rPr lang="en-GB" altLang="sk-SK" sz="2800" dirty="0">
                <a:latin typeface="Arial Narrow" panose="020B0606020202030204" pitchFamily="34" charset="0"/>
              </a:rPr>
            </a:br>
            <a:r>
              <a:rPr lang="sk-SK" altLang="sk-SK" sz="2800" dirty="0">
                <a:latin typeface="Arial Narrow" panose="020B0606020202030204" pitchFamily="34" charset="0"/>
              </a:rPr>
              <a:t>Brazílie a okolo plošiny Grand Chaco </a:t>
            </a:r>
            <a:br>
              <a:rPr lang="en-GB" altLang="sk-SK" sz="2800" dirty="0">
                <a:latin typeface="Arial Narrow" panose="020B0606020202030204" pitchFamily="34" charset="0"/>
              </a:rPr>
            </a:br>
            <a:r>
              <a:rPr lang="sk-SK" altLang="sk-SK" sz="2800" dirty="0">
                <a:latin typeface="Arial Narrow" panose="020B0606020202030204" pitchFamily="34" charset="0"/>
              </a:rPr>
              <a:t>dosahujú </a:t>
            </a:r>
            <a:r>
              <a:rPr lang="sk-SK" altLang="sk-SK" sz="2800" b="1" dirty="0">
                <a:latin typeface="Arial Narrow" panose="020B0606020202030204" pitchFamily="34" charset="0"/>
              </a:rPr>
              <a:t>extrémne denné teploty až do 47 °C</a:t>
            </a:r>
          </a:p>
          <a:p>
            <a:pPr eaLnBrk="1" hangingPunct="1">
              <a:buFontTx/>
              <a:buNone/>
            </a:pPr>
            <a:endParaRPr lang="en-GB" altLang="sk-SK" sz="2800" b="1" dirty="0">
              <a:latin typeface="Arial Narrow" panose="020B0606020202030204" pitchFamily="34" charset="0"/>
            </a:endParaRPr>
          </a:p>
          <a:p>
            <a:pPr eaLnBrk="1" hangingPunct="1">
              <a:buFontTx/>
              <a:buNone/>
            </a:pPr>
            <a:r>
              <a:rPr lang="en-GB" altLang="sk-SK" sz="2800" b="1" dirty="0" err="1">
                <a:latin typeface="Arial Narrow" panose="020B0606020202030204" pitchFamily="34" charset="0"/>
              </a:rPr>
              <a:t>extrémne</a:t>
            </a:r>
            <a:r>
              <a:rPr lang="en-GB" altLang="sk-SK" sz="2800" b="1" dirty="0">
                <a:latin typeface="Arial Narrow" panose="020B0606020202030204" pitchFamily="34" charset="0"/>
              </a:rPr>
              <a:t> </a:t>
            </a:r>
            <a:r>
              <a:rPr lang="en-GB" altLang="sk-SK" sz="2800" b="1" dirty="0" err="1">
                <a:latin typeface="Arial Narrow" panose="020B0606020202030204" pitchFamily="34" charset="0"/>
              </a:rPr>
              <a:t>suchá</a:t>
            </a:r>
            <a:r>
              <a:rPr lang="en-GB" altLang="sk-SK" sz="2800" b="1" dirty="0">
                <a:latin typeface="Arial Narrow" panose="020B0606020202030204" pitchFamily="34" charset="0"/>
              </a:rPr>
              <a:t> </a:t>
            </a:r>
            <a:r>
              <a:rPr lang="en-GB" altLang="sk-SK" sz="2800" b="1" dirty="0" err="1">
                <a:latin typeface="Arial Narrow" panose="020B0606020202030204" pitchFamily="34" charset="0"/>
              </a:rPr>
              <a:t>oblasť</a:t>
            </a:r>
            <a:r>
              <a:rPr lang="en-GB" altLang="sk-SK" sz="2800" b="1" dirty="0">
                <a:latin typeface="Arial Narrow" panose="020B0606020202030204" pitchFamily="34" charset="0"/>
              </a:rPr>
              <a:t> (</a:t>
            </a:r>
            <a:r>
              <a:rPr lang="sk-SK" altLang="sk-SK" sz="2800" b="1" dirty="0">
                <a:latin typeface="Arial Narrow" panose="020B0606020202030204" pitchFamily="34" charset="0"/>
              </a:rPr>
              <a:t>oblasti, kde vznikajú púšte</a:t>
            </a:r>
            <a:r>
              <a:rPr lang="en-GB" altLang="sk-SK" sz="2800" b="1" dirty="0">
                <a:latin typeface="Arial Narrow" panose="020B0606020202030204" pitchFamily="34" charset="0"/>
              </a:rPr>
              <a:t>)</a:t>
            </a:r>
            <a:r>
              <a:rPr lang="sk-SK" altLang="sk-SK" sz="2800" dirty="0">
                <a:latin typeface="Arial Narrow" panose="020B0606020202030204" pitchFamily="34" charset="0"/>
              </a:rPr>
              <a:t> </a:t>
            </a:r>
          </a:p>
          <a:p>
            <a:pPr lvl="1" eaLnBrk="1" hangingPunct="1"/>
            <a:r>
              <a:rPr lang="sk-SK" altLang="sk-SK" sz="2200" dirty="0">
                <a:latin typeface="Arial Narrow" panose="020B0606020202030204" pitchFamily="34" charset="0"/>
              </a:rPr>
              <a:t>sa nachádza v centrálnej časti Ánd, kde nepadajú </a:t>
            </a:r>
            <a:r>
              <a:rPr lang="sk-SK" altLang="sk-SK" sz="2200" b="1" dirty="0">
                <a:latin typeface="Arial Narrow" panose="020B0606020202030204" pitchFamily="34" charset="0"/>
              </a:rPr>
              <a:t>takmer žiadne zrážky</a:t>
            </a:r>
          </a:p>
          <a:p>
            <a:pPr lvl="1" eaLnBrk="1" hangingPunct="1"/>
            <a:r>
              <a:rPr lang="sk-SK" altLang="sk-SK" sz="2200" dirty="0">
                <a:latin typeface="Arial Narrow" panose="020B0606020202030204" pitchFamily="34" charset="0"/>
              </a:rPr>
              <a:t>vetry vanúce z tichooceánskej anticyklóny smerom na pevninu sú kvôli </a:t>
            </a:r>
            <a:r>
              <a:rPr lang="sk-SK" altLang="sk-SK" sz="2200" b="1" dirty="0">
                <a:latin typeface="Arial Narrow" panose="020B0606020202030204" pitchFamily="34" charset="0"/>
              </a:rPr>
              <a:t>Peruánskemu studenému prúdu </a:t>
            </a:r>
            <a:r>
              <a:rPr lang="sk-SK" altLang="sk-SK" sz="2200" dirty="0">
                <a:latin typeface="Arial Narrow" panose="020B0606020202030204" pitchFamily="34" charset="0"/>
              </a:rPr>
              <a:t>suché a relatívne chladné,</a:t>
            </a:r>
            <a:r>
              <a:rPr lang="sk-SK" altLang="sk-SK" sz="2200" b="1" dirty="0">
                <a:latin typeface="Arial Narrow" panose="020B0606020202030204" pitchFamily="34" charset="0"/>
              </a:rPr>
              <a:t> </a:t>
            </a:r>
            <a:r>
              <a:rPr lang="sk-SK" altLang="sk-SK" sz="2200" dirty="0">
                <a:latin typeface="Arial Narrow" panose="020B0606020202030204" pitchFamily="34" charset="0"/>
              </a:rPr>
              <a:t>a na teplú pevninu tak neprinášajú žiadne zrážky</a:t>
            </a:r>
          </a:p>
          <a:p>
            <a:pPr lvl="1" eaLnBrk="1" hangingPunct="1"/>
            <a:r>
              <a:rPr lang="sk-SK" altLang="sk-SK" sz="2200" dirty="0">
                <a:latin typeface="Arial Narrow" panose="020B0606020202030204" pitchFamily="34" charset="0"/>
              </a:rPr>
              <a:t>medzi 30° a 5° j. g. š. sa tiahne </a:t>
            </a:r>
            <a:br>
              <a:rPr lang="en-GB" altLang="sk-SK" sz="2200" dirty="0">
                <a:latin typeface="Arial Narrow" panose="020B0606020202030204" pitchFamily="34" charset="0"/>
              </a:rPr>
            </a:br>
            <a:r>
              <a:rPr lang="sk-SK" altLang="sk-SK" sz="2200" dirty="0">
                <a:latin typeface="Arial Narrow" panose="020B0606020202030204" pitchFamily="34" charset="0"/>
              </a:rPr>
              <a:t>najväčšia juhoamerická </a:t>
            </a:r>
            <a:br>
              <a:rPr lang="en-GB" altLang="sk-SK" sz="2200" dirty="0">
                <a:latin typeface="Arial Narrow" panose="020B0606020202030204" pitchFamily="34" charset="0"/>
              </a:rPr>
            </a:br>
            <a:r>
              <a:rPr lang="sk-SK" altLang="sk-SK" sz="2200" b="1" dirty="0">
                <a:latin typeface="Arial Narrow" panose="020B0606020202030204" pitchFamily="34" charset="0"/>
              </a:rPr>
              <a:t>púšť Atacama </a:t>
            </a:r>
          </a:p>
        </p:txBody>
      </p:sp>
      <p:pic>
        <p:nvPicPr>
          <p:cNvPr id="30723" name="Picture 4" descr="at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72383"/>
            <a:ext cx="4176960" cy="2769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55650" y="260351"/>
            <a:ext cx="6912694" cy="252095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cs-CZ" altLang="sk-SK" sz="2400" dirty="0">
              <a:latin typeface="Arial Narrow" panose="020B0606020202030204" pitchFamily="34" charset="0"/>
            </a:endParaRPr>
          </a:p>
          <a:p>
            <a:pPr eaLnBrk="1" hangingPunct="1"/>
            <a:r>
              <a:rPr lang="cs-CZ" altLang="sk-SK" sz="2400" dirty="0" err="1">
                <a:latin typeface="Arial Narrow" panose="020B0606020202030204" pitchFamily="34" charset="0"/>
              </a:rPr>
              <a:t>Severná</a:t>
            </a:r>
            <a:r>
              <a:rPr lang="cs-CZ" altLang="sk-SK" sz="2400" dirty="0">
                <a:latin typeface="Arial Narrow" panose="020B0606020202030204" pitchFamily="34" charset="0"/>
              </a:rPr>
              <a:t> Amerika</a:t>
            </a:r>
          </a:p>
          <a:p>
            <a:pPr eaLnBrk="1" hangingPunct="1"/>
            <a:r>
              <a:rPr lang="cs-CZ" altLang="sk-SK" sz="2400" dirty="0" err="1">
                <a:latin typeface="Arial Narrow" panose="020B0606020202030204" pitchFamily="34" charset="0"/>
              </a:rPr>
              <a:t>Stredná</a:t>
            </a:r>
            <a:r>
              <a:rPr lang="cs-CZ" altLang="sk-SK" sz="2400" dirty="0">
                <a:latin typeface="Arial Narrow" panose="020B0606020202030204" pitchFamily="34" charset="0"/>
              </a:rPr>
              <a:t> Amerika</a:t>
            </a:r>
          </a:p>
          <a:p>
            <a:pPr eaLnBrk="1" hangingPunct="1"/>
            <a:r>
              <a:rPr lang="cs-CZ" altLang="sk-SK" sz="2400" dirty="0" err="1">
                <a:latin typeface="Arial Narrow" panose="020B0606020202030204" pitchFamily="34" charset="0"/>
              </a:rPr>
              <a:t>Južná</a:t>
            </a:r>
            <a:r>
              <a:rPr lang="cs-CZ" altLang="sk-SK" sz="2400" dirty="0">
                <a:latin typeface="Arial Narrow" panose="020B0606020202030204" pitchFamily="34" charset="0"/>
              </a:rPr>
              <a:t> Amerika</a:t>
            </a:r>
          </a:p>
        </p:txBody>
      </p:sp>
      <p:pic>
        <p:nvPicPr>
          <p:cNvPr id="5123" name="Picture 3" descr="S200101718153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2422525"/>
            <a:ext cx="3887787" cy="3773488"/>
          </a:xfrm>
          <a:noFill/>
        </p:spPr>
      </p:pic>
      <p:sp>
        <p:nvSpPr>
          <p:cNvPr id="5124" name="AutoShape 4"/>
          <p:cNvSpPr>
            <a:spLocks/>
          </p:cNvSpPr>
          <p:nvPr/>
        </p:nvSpPr>
        <p:spPr bwMode="auto">
          <a:xfrm>
            <a:off x="3203849" y="764704"/>
            <a:ext cx="144463" cy="554037"/>
          </a:xfrm>
          <a:prstGeom prst="rightBrace">
            <a:avLst>
              <a:gd name="adj1" fmla="val 3196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419872" y="836712"/>
            <a:ext cx="2830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sk-SK" sz="2400" i="1" dirty="0" err="1"/>
              <a:t>Tehuantepecká</a:t>
            </a:r>
            <a:r>
              <a:rPr lang="cs-CZ" altLang="sk-SK" sz="2400" i="1" dirty="0"/>
              <a:t> </a:t>
            </a:r>
            <a:r>
              <a:rPr lang="cs-CZ" altLang="sk-SK" sz="2400" i="1" dirty="0" err="1"/>
              <a:t>šija</a:t>
            </a:r>
            <a:endParaRPr lang="cs-CZ" altLang="sk-SK" sz="2400" i="1" dirty="0"/>
          </a:p>
        </p:txBody>
      </p:sp>
      <p:sp>
        <p:nvSpPr>
          <p:cNvPr id="5126" name="AutoShape 6"/>
          <p:cNvSpPr>
            <a:spLocks/>
          </p:cNvSpPr>
          <p:nvPr/>
        </p:nvSpPr>
        <p:spPr bwMode="auto">
          <a:xfrm>
            <a:off x="3203848" y="1412404"/>
            <a:ext cx="144463" cy="647700"/>
          </a:xfrm>
          <a:prstGeom prst="rightBrace">
            <a:avLst>
              <a:gd name="adj1" fmla="val 7555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419872" y="1557437"/>
            <a:ext cx="2168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sk-SK" sz="2400" i="1" dirty="0"/>
              <a:t>Panamská </a:t>
            </a:r>
            <a:r>
              <a:rPr lang="cs-CZ" altLang="sk-SK" sz="2400" i="1" dirty="0" err="1"/>
              <a:t>šija</a:t>
            </a:r>
            <a:endParaRPr lang="cs-CZ" altLang="sk-SK" sz="2400" i="1" dirty="0"/>
          </a:p>
        </p:txBody>
      </p:sp>
      <p:pic>
        <p:nvPicPr>
          <p:cNvPr id="5128" name="Picture 8" descr="panama-canal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638" y="2781300"/>
            <a:ext cx="4681537" cy="3074988"/>
          </a:xfr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6633"/>
            <a:ext cx="9144000" cy="6265118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sk-SK" altLang="sk-SK" sz="3600" b="1" u="sng" dirty="0">
                <a:latin typeface="Arial Narrow" panose="020B0606020202030204" pitchFamily="34" charset="0"/>
              </a:rPr>
              <a:t>Ekvatoriálne a </a:t>
            </a:r>
            <a:r>
              <a:rPr lang="sk-SK" altLang="sk-SK" sz="3600" b="1" u="sng" dirty="0" err="1">
                <a:latin typeface="Arial Narrow" panose="020B0606020202030204" pitchFamily="34" charset="0"/>
              </a:rPr>
              <a:t>subekvatoriálne</a:t>
            </a:r>
            <a:r>
              <a:rPr lang="sk-SK" altLang="sk-SK" sz="3600" b="1" u="sng" dirty="0">
                <a:latin typeface="Arial Narrow" panose="020B0606020202030204" pitchFamily="34" charset="0"/>
              </a:rPr>
              <a:t> pásmo</a:t>
            </a:r>
            <a:endParaRPr lang="sk-SK" altLang="sk-SK" sz="3600" u="sng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sk-SK" altLang="sk-SK" sz="2600" dirty="0">
                <a:latin typeface="Arial Narrow" panose="020B0606020202030204" pitchFamily="34" charset="0"/>
              </a:rPr>
              <a:t>severná časť JA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sk-SK" altLang="sk-SK" sz="2600" b="1" dirty="0">
                <a:latin typeface="Arial Narrow" panose="020B0606020202030204" pitchFamily="34" charset="0"/>
              </a:rPr>
              <a:t>ekvatoriálne </a:t>
            </a:r>
            <a:r>
              <a:rPr lang="sk-SK" altLang="sk-SK" sz="2600" dirty="0">
                <a:latin typeface="Arial Narrow" panose="020B0606020202030204" pitchFamily="34" charset="0"/>
              </a:rPr>
              <a:t>zaberá oblasť rieky Amazon </a:t>
            </a:r>
            <a:br>
              <a:rPr lang="en-GB" altLang="sk-SK" sz="2600" dirty="0">
                <a:latin typeface="Arial Narrow" panose="020B0606020202030204" pitchFamily="34" charset="0"/>
              </a:rPr>
            </a:br>
            <a:r>
              <a:rPr lang="sk-SK" altLang="sk-SK" sz="2600" dirty="0">
                <a:latin typeface="Arial Narrow" panose="020B0606020202030204" pitchFamily="34" charset="0"/>
              </a:rPr>
              <a:t>a malú časť Ánd v oblasti Ekvádoru</a:t>
            </a:r>
            <a:r>
              <a:rPr lang="en-GB" altLang="sk-SK" sz="2600" dirty="0">
                <a:latin typeface="Arial Narrow" panose="020B0606020202030204" pitchFamily="34" charset="0"/>
              </a:rPr>
              <a:t>, 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en-GB" altLang="sk-SK" sz="2200" dirty="0" err="1">
                <a:latin typeface="Arial Narrow" panose="020B0606020202030204" pitchFamily="34" charset="0"/>
              </a:rPr>
              <a:t>stabilné</a:t>
            </a:r>
            <a:r>
              <a:rPr lang="en-GB" altLang="sk-SK" sz="2200" dirty="0">
                <a:latin typeface="Arial Narrow" panose="020B0606020202030204" pitchFamily="34" charset="0"/>
              </a:rPr>
              <a:t> </a:t>
            </a:r>
            <a:r>
              <a:rPr lang="en-GB" altLang="sk-SK" sz="2200" dirty="0" err="1">
                <a:latin typeface="Arial Narrow" panose="020B0606020202030204" pitchFamily="34" charset="0"/>
              </a:rPr>
              <a:t>teploty</a:t>
            </a:r>
            <a:r>
              <a:rPr lang="en-GB" altLang="sk-SK" sz="2200" dirty="0">
                <a:latin typeface="Arial Narrow" panose="020B0606020202030204" pitchFamily="34" charset="0"/>
              </a:rPr>
              <a:t>, </a:t>
            </a:r>
            <a:r>
              <a:rPr lang="en-GB" altLang="sk-SK" sz="2200" dirty="0" err="1">
                <a:latin typeface="Arial Narrow" panose="020B0606020202030204" pitchFamily="34" charset="0"/>
              </a:rPr>
              <a:t>rovnomerné</a:t>
            </a:r>
            <a:r>
              <a:rPr lang="en-GB" altLang="sk-SK" sz="2200" dirty="0">
                <a:latin typeface="Arial Narrow" panose="020B0606020202030204" pitchFamily="34" charset="0"/>
              </a:rPr>
              <a:t> </a:t>
            </a:r>
            <a:r>
              <a:rPr lang="en-GB" altLang="sk-SK" sz="2200" dirty="0" err="1">
                <a:latin typeface="Arial Narrow" panose="020B0606020202030204" pitchFamily="34" charset="0"/>
              </a:rPr>
              <a:t>rozdelenie</a:t>
            </a:r>
            <a:r>
              <a:rPr lang="en-GB" altLang="sk-SK" sz="2200" dirty="0">
                <a:latin typeface="Arial Narrow" panose="020B0606020202030204" pitchFamily="34" charset="0"/>
              </a:rPr>
              <a:t> </a:t>
            </a:r>
            <a:r>
              <a:rPr lang="en-GB" altLang="sk-SK" sz="2200" dirty="0" err="1">
                <a:latin typeface="Arial Narrow" panose="020B0606020202030204" pitchFamily="34" charset="0"/>
              </a:rPr>
              <a:t>zrážok</a:t>
            </a:r>
            <a:endParaRPr lang="sk-SK" altLang="sk-SK" sz="22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sk-SK" altLang="sk-SK" sz="2600" dirty="0">
                <a:latin typeface="Arial Narrow" panose="020B0606020202030204" pitchFamily="34" charset="0"/>
              </a:rPr>
              <a:t>okolie tvorí </a:t>
            </a:r>
            <a:r>
              <a:rPr lang="sk-SK" altLang="sk-SK" sz="2600" b="1" dirty="0" err="1">
                <a:latin typeface="Arial Narrow" panose="020B0606020202030204" pitchFamily="34" charset="0"/>
              </a:rPr>
              <a:t>subekvatoriálne</a:t>
            </a:r>
            <a:r>
              <a:rPr lang="sk-SK" altLang="sk-SK" sz="2600" b="1" dirty="0">
                <a:latin typeface="Arial Narrow" panose="020B0606020202030204" pitchFamily="34" charset="0"/>
              </a:rPr>
              <a:t> </a:t>
            </a:r>
            <a:r>
              <a:rPr lang="sk-SK" altLang="sk-SK" sz="2600" dirty="0">
                <a:latin typeface="Arial Narrow" panose="020B0606020202030204" pitchFamily="34" charset="0"/>
              </a:rPr>
              <a:t>pásmo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sk-SK" altLang="sk-SK" sz="2600" dirty="0">
                <a:latin typeface="Arial Narrow" panose="020B0606020202030204" pitchFamily="34" charset="0"/>
              </a:rPr>
              <a:t>oblasť sa vyznačuje </a:t>
            </a:r>
            <a:r>
              <a:rPr lang="sk-SK" altLang="sk-SK" sz="2600" b="1" dirty="0">
                <a:latin typeface="Arial Narrow" panose="020B0606020202030204" pitchFamily="34" charset="0"/>
              </a:rPr>
              <a:t>vlhkým </a:t>
            </a:r>
            <a:br>
              <a:rPr lang="en-GB" altLang="sk-SK" sz="2600" b="1" dirty="0">
                <a:latin typeface="Arial Narrow" panose="020B0606020202030204" pitchFamily="34" charset="0"/>
              </a:rPr>
            </a:br>
            <a:r>
              <a:rPr lang="sk-SK" altLang="sk-SK" sz="2600" b="1" dirty="0">
                <a:latin typeface="Arial Narrow" panose="020B0606020202030204" pitchFamily="34" charset="0"/>
              </a:rPr>
              <a:t>letom a suchou zimou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sk-SK" altLang="sk-SK" sz="2600" dirty="0">
                <a:latin typeface="Arial Narrow" panose="020B0606020202030204" pitchFamily="34" charset="0"/>
              </a:rPr>
              <a:t>v priebehu roka </a:t>
            </a:r>
            <a:r>
              <a:rPr lang="sk-SK" altLang="sk-SK" sz="2600" b="1" dirty="0">
                <a:latin typeface="Arial Narrow" panose="020B0606020202030204" pitchFamily="34" charset="0"/>
              </a:rPr>
              <a:t>nepatrné </a:t>
            </a:r>
            <a:br>
              <a:rPr lang="en-GB" altLang="sk-SK" sz="2600" b="1" dirty="0">
                <a:latin typeface="Arial Narrow" panose="020B0606020202030204" pitchFamily="34" charset="0"/>
              </a:rPr>
            </a:br>
            <a:r>
              <a:rPr lang="sk-SK" altLang="sk-SK" sz="2600" b="1" dirty="0">
                <a:latin typeface="Arial Narrow" panose="020B0606020202030204" pitchFamily="34" charset="0"/>
              </a:rPr>
              <a:t>kolísanie teplôt </a:t>
            </a:r>
            <a:r>
              <a:rPr lang="sk-SK" altLang="sk-SK" sz="2600" dirty="0">
                <a:latin typeface="Arial Narrow" panose="020B0606020202030204" pitchFamily="34" charset="0"/>
              </a:rPr>
              <a:t>(26 – 28 °C)</a:t>
            </a:r>
          </a:p>
        </p:txBody>
      </p:sp>
      <p:pic>
        <p:nvPicPr>
          <p:cNvPr id="31748" name="Picture 5" descr="sub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181" y="4748658"/>
            <a:ext cx="2815221" cy="2063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6" descr="ek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107" y="4750195"/>
            <a:ext cx="3117365" cy="2067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4" descr="ekv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7" y="4748658"/>
            <a:ext cx="2702289" cy="207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" t="45149" r="-887" b="30702"/>
          <a:stretch/>
        </p:blipFill>
        <p:spPr>
          <a:xfrm>
            <a:off x="4355976" y="2780928"/>
            <a:ext cx="4295362" cy="172819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k-SK" altLang="sk-SK" sz="3600" b="1" u="sng" dirty="0">
                <a:latin typeface="Arial Narrow" panose="020B0606020202030204" pitchFamily="34" charset="0"/>
              </a:rPr>
              <a:t>subtropická klíma</a:t>
            </a:r>
            <a:r>
              <a:rPr lang="en-GB" altLang="sk-SK" sz="3600" b="1" u="sng" dirty="0">
                <a:latin typeface="Arial Narrow" panose="020B0606020202030204" pitchFamily="34" charset="0"/>
              </a:rPr>
              <a:t> (JA)</a:t>
            </a:r>
            <a:endParaRPr lang="sk-SK" altLang="sk-SK" sz="3600" u="sng" dirty="0">
              <a:latin typeface="Arial Narrow" panose="020B0606020202030204" pitchFamily="34" charset="0"/>
            </a:endParaRPr>
          </a:p>
          <a:p>
            <a:pPr eaLnBrk="1" hangingPunct="1"/>
            <a:r>
              <a:rPr lang="sk-SK" altLang="sk-SK" sz="2400" dirty="0">
                <a:latin typeface="Arial Narrow" panose="020B0606020202030204" pitchFamily="34" charset="0"/>
              </a:rPr>
              <a:t>južne od Brazílskej vysočiny, </a:t>
            </a:r>
            <a:br>
              <a:rPr lang="en-GB" altLang="sk-SK" sz="2400" dirty="0">
                <a:latin typeface="Arial Narrow" panose="020B0606020202030204" pitchFamily="34" charset="0"/>
              </a:rPr>
            </a:br>
            <a:r>
              <a:rPr lang="sk-SK" altLang="sk-SK" sz="2400" dirty="0">
                <a:latin typeface="Arial Narrow" panose="020B0606020202030204" pitchFamily="34" charset="0"/>
              </a:rPr>
              <a:t>má podobný charakter ako </a:t>
            </a:r>
            <a:br>
              <a:rPr lang="en-GB" altLang="sk-SK" sz="2400" dirty="0">
                <a:latin typeface="Arial Narrow" panose="020B0606020202030204" pitchFamily="34" charset="0"/>
              </a:rPr>
            </a:br>
            <a:r>
              <a:rPr lang="sk-SK" altLang="sk-SK" sz="2400" dirty="0">
                <a:latin typeface="Arial Narrow" panose="020B0606020202030204" pitchFamily="34" charset="0"/>
              </a:rPr>
              <a:t>subtropická klíma v SA</a:t>
            </a:r>
            <a:endParaRPr lang="sk-SK" altLang="sk-SK" sz="2400" b="1" dirty="0">
              <a:latin typeface="Arial Narrow" panose="020B0606020202030204" pitchFamily="34" charset="0"/>
            </a:endParaRPr>
          </a:p>
          <a:p>
            <a:pPr eaLnBrk="1" hangingPunct="1">
              <a:buFontTx/>
              <a:buNone/>
            </a:pPr>
            <a:r>
              <a:rPr lang="sk-SK" altLang="sk-SK" sz="3600" b="1" u="sng" dirty="0">
                <a:latin typeface="Arial Narrow" panose="020B0606020202030204" pitchFamily="34" charset="0"/>
              </a:rPr>
              <a:t>mierna klíma</a:t>
            </a:r>
            <a:r>
              <a:rPr lang="en-GB" altLang="sk-SK" sz="3600" b="1" u="sng" dirty="0">
                <a:latin typeface="Arial Narrow" panose="020B0606020202030204" pitchFamily="34" charset="0"/>
              </a:rPr>
              <a:t> (JA) – </a:t>
            </a:r>
            <a:r>
              <a:rPr lang="en-GB" altLang="sk-SK" sz="3600" b="1" u="sng" dirty="0" err="1">
                <a:latin typeface="Arial Narrow" panose="020B0606020202030204" pitchFamily="34" charset="0"/>
              </a:rPr>
              <a:t>suchá</a:t>
            </a:r>
            <a:r>
              <a:rPr lang="en-GB" altLang="sk-SK" sz="3600" b="1" u="sng" dirty="0">
                <a:latin typeface="Arial Narrow" panose="020B0606020202030204" pitchFamily="34" charset="0"/>
              </a:rPr>
              <a:t> </a:t>
            </a:r>
            <a:endParaRPr lang="sk-SK" altLang="sk-SK" sz="3600" u="sng" dirty="0">
              <a:latin typeface="Arial Narrow" panose="020B0606020202030204" pitchFamily="34" charset="0"/>
            </a:endParaRPr>
          </a:p>
          <a:p>
            <a:pPr eaLnBrk="1" hangingPunct="1"/>
            <a:r>
              <a:rPr lang="sk-SK" altLang="sk-SK" sz="2400" dirty="0">
                <a:latin typeface="Arial Narrow" panose="020B0606020202030204" pitchFamily="34" charset="0"/>
              </a:rPr>
              <a:t>oblasť Patagónie</a:t>
            </a:r>
            <a:r>
              <a:rPr lang="en-GB" altLang="sk-SK" sz="2400" dirty="0">
                <a:latin typeface="Arial Narrow" panose="020B0606020202030204" pitchFamily="34" charset="0"/>
              </a:rPr>
              <a:t> </a:t>
            </a:r>
            <a:r>
              <a:rPr lang="sk-SK" altLang="sk-SK" sz="2400" dirty="0">
                <a:latin typeface="Arial Narrow" panose="020B0606020202030204" pitchFamily="34" charset="0"/>
              </a:rPr>
              <a:t>blízkosť Antarktídy </a:t>
            </a:r>
            <a:br>
              <a:rPr lang="en-GB" altLang="sk-SK" sz="2400" dirty="0">
                <a:latin typeface="Arial Narrow" panose="020B0606020202030204" pitchFamily="34" charset="0"/>
              </a:rPr>
            </a:br>
            <a:r>
              <a:rPr lang="sk-SK" altLang="sk-SK" sz="2400" dirty="0">
                <a:latin typeface="Arial Narrow" panose="020B0606020202030204" pitchFamily="34" charset="0"/>
              </a:rPr>
              <a:t>a</a:t>
            </a:r>
            <a:r>
              <a:rPr lang="en-GB" altLang="sk-SK" sz="2400" dirty="0">
                <a:latin typeface="Arial Narrow" panose="020B0606020202030204" pitchFamily="34" charset="0"/>
              </a:rPr>
              <a:t> </a:t>
            </a:r>
            <a:r>
              <a:rPr lang="sk-SK" altLang="sk-SK" sz="2400" dirty="0">
                <a:latin typeface="Arial Narrow" panose="020B0606020202030204" pitchFamily="34" charset="0"/>
              </a:rPr>
              <a:t>usporiadanie hrebeňov</a:t>
            </a:r>
            <a:r>
              <a:rPr lang="en-GB" altLang="sk-SK" sz="2400" dirty="0">
                <a:latin typeface="Arial Narrow" panose="020B0606020202030204" pitchFamily="34" charset="0"/>
              </a:rPr>
              <a:t> </a:t>
            </a:r>
            <a:r>
              <a:rPr lang="sk-SK" altLang="sk-SK" sz="2400" dirty="0">
                <a:latin typeface="Arial Narrow" panose="020B0606020202030204" pitchFamily="34" charset="0"/>
              </a:rPr>
              <a:t>Ánd umožňujú </a:t>
            </a:r>
            <a:br>
              <a:rPr lang="en-GB" altLang="sk-SK" sz="2400" dirty="0">
                <a:latin typeface="Arial Narrow" panose="020B0606020202030204" pitchFamily="34" charset="0"/>
              </a:rPr>
            </a:br>
            <a:r>
              <a:rPr lang="sk-SK" altLang="sk-SK" sz="2400" dirty="0">
                <a:latin typeface="Arial Narrow" panose="020B0606020202030204" pitchFamily="34" charset="0"/>
              </a:rPr>
              <a:t>časté</a:t>
            </a:r>
            <a:r>
              <a:rPr lang="en-GB" altLang="sk-SK" sz="2400" dirty="0">
                <a:latin typeface="Arial Narrow" panose="020B0606020202030204" pitchFamily="34" charset="0"/>
              </a:rPr>
              <a:t> </a:t>
            </a:r>
            <a:r>
              <a:rPr lang="sk-SK" altLang="sk-SK" sz="2400" dirty="0">
                <a:latin typeface="Arial Narrow" panose="020B0606020202030204" pitchFamily="34" charset="0"/>
              </a:rPr>
              <a:t>prenikanie mrazivých vzdušných </a:t>
            </a:r>
            <a:br>
              <a:rPr lang="en-GB" altLang="sk-SK" sz="2400" dirty="0">
                <a:latin typeface="Arial Narrow" panose="020B0606020202030204" pitchFamily="34" charset="0"/>
              </a:rPr>
            </a:br>
            <a:r>
              <a:rPr lang="sk-SK" altLang="sk-SK" sz="2400" dirty="0">
                <a:latin typeface="Arial Narrow" panose="020B0606020202030204" pitchFamily="34" charset="0"/>
              </a:rPr>
              <a:t>más prinášajúcich teplotu až do -30</a:t>
            </a:r>
            <a:r>
              <a:rPr lang="en-GB" altLang="sk-SK" sz="2400" dirty="0">
                <a:latin typeface="Arial Narrow" panose="020B0606020202030204" pitchFamily="34" charset="0"/>
              </a:rPr>
              <a:t> </a:t>
            </a:r>
            <a:r>
              <a:rPr lang="sk-SK" altLang="sk-SK" sz="2400" dirty="0">
                <a:latin typeface="Arial Narrow" panose="020B0606020202030204" pitchFamily="34" charset="0"/>
              </a:rPr>
              <a:t>°C </a:t>
            </a:r>
            <a:br>
              <a:rPr lang="en-GB" altLang="sk-SK" sz="2400" dirty="0">
                <a:latin typeface="Arial Narrow" panose="020B0606020202030204" pitchFamily="34" charset="0"/>
              </a:rPr>
            </a:br>
            <a:r>
              <a:rPr lang="sk-SK" altLang="sk-SK" sz="2400" dirty="0">
                <a:latin typeface="Arial Narrow" panose="020B0606020202030204" pitchFamily="34" charset="0"/>
              </a:rPr>
              <a:t>hlboko do vnútrozemia</a:t>
            </a:r>
          </a:p>
          <a:p>
            <a:pPr eaLnBrk="1" hangingPunct="1"/>
            <a:r>
              <a:rPr lang="sk-SK" altLang="sk-SK" sz="2400" dirty="0">
                <a:latin typeface="Arial Narrow" panose="020B0606020202030204" pitchFamily="34" charset="0"/>
              </a:rPr>
              <a:t>napriek tomu sa priemerná teplota pohybuje od 3 °C v zime do 18 °C v lete</a:t>
            </a:r>
          </a:p>
        </p:txBody>
      </p:sp>
      <p:pic>
        <p:nvPicPr>
          <p:cNvPr id="32771" name="Picture 4" descr="pa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99401"/>
            <a:ext cx="2448272" cy="2013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5" descr="p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817602"/>
            <a:ext cx="2664296" cy="199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6" descr="pat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97152"/>
            <a:ext cx="2691507" cy="2015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54" t="65750" b="5901"/>
          <a:stretch/>
        </p:blipFill>
        <p:spPr>
          <a:xfrm>
            <a:off x="5868144" y="572004"/>
            <a:ext cx="2722356" cy="300101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/>
              <a:t>Vodstvo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altLang="sk-SK" dirty="0">
                <a:latin typeface="Arial Narrow" panose="020B0606020202030204" pitchFamily="34" charset="0"/>
              </a:rPr>
              <a:t>Vzhľadom  na orografiu SA i JA sú tu vhodné podmienky na vývoj veľkých riečnych systémov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908050"/>
          </a:xfrm>
        </p:spPr>
        <p:txBody>
          <a:bodyPr/>
          <a:lstStyle/>
          <a:p>
            <a:pPr eaLnBrk="1" hangingPunct="1"/>
            <a:r>
              <a:rPr lang="sk-SK" altLang="sk-SK" sz="3600" dirty="0" err="1"/>
              <a:t>úmoria</a:t>
            </a:r>
            <a:r>
              <a:rPr lang="sk-SK" altLang="sk-SK" sz="3600" dirty="0"/>
              <a:t> a rieky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23544"/>
            <a:ext cx="9144000" cy="5934456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k-SK" altLang="sk-SK" sz="2600" dirty="0">
                <a:latin typeface="Arial Narrow" panose="020B0606020202030204" pitchFamily="34" charset="0"/>
              </a:rPr>
              <a:t>do </a:t>
            </a:r>
            <a:r>
              <a:rPr lang="sk-SK" altLang="sk-SK" sz="2600" b="1" dirty="0" err="1">
                <a:latin typeface="Arial Narrow" panose="020B0606020202030204" pitchFamily="34" charset="0"/>
              </a:rPr>
              <a:t>úmoria</a:t>
            </a:r>
            <a:r>
              <a:rPr lang="sk-SK" altLang="sk-SK" sz="2600" b="1" dirty="0">
                <a:latin typeface="Arial Narrow" panose="020B0606020202030204" pitchFamily="34" charset="0"/>
              </a:rPr>
              <a:t> Atlantického oceánu, </a:t>
            </a:r>
            <a:r>
              <a:rPr lang="sk-SK" altLang="sk-SK" sz="2600" dirty="0">
                <a:latin typeface="Arial Narrow" panose="020B0606020202030204" pitchFamily="34" charset="0"/>
              </a:rPr>
              <a:t>ktorý odvodňuje najväčšiu časť Ameriky patria:</a:t>
            </a:r>
          </a:p>
          <a:p>
            <a:pPr lvl="1" eaLnBrk="1" hangingPunct="1">
              <a:lnSpc>
                <a:spcPct val="80000"/>
              </a:lnSpc>
            </a:pPr>
            <a:r>
              <a:rPr lang="sk-SK" altLang="sk-SK" sz="2200" dirty="0">
                <a:latin typeface="Arial Narrow" panose="020B0606020202030204" pitchFamily="34" charset="0"/>
              </a:rPr>
              <a:t>Mississippi (a Missouri), Amazonka, Rieka Sv. Vavrinca, </a:t>
            </a:r>
            <a:br>
              <a:rPr lang="sk-SK" altLang="sk-SK" sz="2200" dirty="0">
                <a:latin typeface="Arial Narrow" panose="020B0606020202030204" pitchFamily="34" charset="0"/>
              </a:rPr>
            </a:br>
            <a:r>
              <a:rPr lang="sk-SK" altLang="sk-SK" sz="2200" dirty="0">
                <a:latin typeface="Arial Narrow" panose="020B0606020202030204" pitchFamily="34" charset="0"/>
              </a:rPr>
              <a:t>Rio Grande, </a:t>
            </a:r>
            <a:r>
              <a:rPr lang="sk-SK" altLang="sk-SK" sz="2200" dirty="0" err="1">
                <a:latin typeface="Arial Narrow" panose="020B0606020202030204" pitchFamily="34" charset="0"/>
              </a:rPr>
              <a:t>Orinoco</a:t>
            </a:r>
            <a:r>
              <a:rPr lang="sk-SK" altLang="sk-SK" sz="2200" dirty="0">
                <a:latin typeface="Arial Narrow" panose="020B0606020202030204" pitchFamily="34" charset="0"/>
              </a:rPr>
              <a:t>, Paraná, Uruguaj</a:t>
            </a:r>
            <a:endParaRPr lang="en-GB" altLang="sk-SK" sz="2200" dirty="0">
              <a:latin typeface="Arial Narrow" panose="020B0606020202030204" pitchFamily="34" charset="0"/>
            </a:endParaRPr>
          </a:p>
          <a:p>
            <a:pPr lvl="1" eaLnBrk="1" hangingPunct="1">
              <a:lnSpc>
                <a:spcPct val="80000"/>
              </a:lnSpc>
            </a:pPr>
            <a:endParaRPr lang="sk-SK" altLang="sk-SK" sz="10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sk-SK" altLang="sk-SK" sz="2600" dirty="0">
                <a:latin typeface="Arial Narrow" panose="020B0606020202030204" pitchFamily="34" charset="0"/>
              </a:rPr>
              <a:t>do </a:t>
            </a:r>
            <a:r>
              <a:rPr lang="sk-SK" altLang="sk-SK" sz="2600" b="1" dirty="0" err="1">
                <a:latin typeface="Arial Narrow" panose="020B0606020202030204" pitchFamily="34" charset="0"/>
              </a:rPr>
              <a:t>úmoria</a:t>
            </a:r>
            <a:r>
              <a:rPr lang="sk-SK" altLang="sk-SK" sz="2600" b="1" dirty="0">
                <a:latin typeface="Arial Narrow" panose="020B0606020202030204" pitchFamily="34" charset="0"/>
              </a:rPr>
              <a:t> Severného ľadového oceánu</a:t>
            </a:r>
            <a:r>
              <a:rPr lang="sk-SK" altLang="sk-SK" sz="2600" dirty="0">
                <a:latin typeface="Arial Narrow" panose="020B0606020202030204" pitchFamily="34" charset="0"/>
              </a:rPr>
              <a:t> patrí:</a:t>
            </a:r>
          </a:p>
          <a:p>
            <a:pPr lvl="1" eaLnBrk="1" hangingPunct="1">
              <a:lnSpc>
                <a:spcPct val="80000"/>
              </a:lnSpc>
            </a:pPr>
            <a:r>
              <a:rPr lang="sk-SK" altLang="sk-SK" sz="2200" dirty="0">
                <a:latin typeface="Arial Narrow" panose="020B0606020202030204" pitchFamily="34" charset="0"/>
              </a:rPr>
              <a:t>Mackenzie</a:t>
            </a:r>
            <a:endParaRPr lang="en-GB" altLang="sk-SK" sz="2200" dirty="0">
              <a:latin typeface="Arial Narrow" panose="020B0606020202030204" pitchFamily="34" charset="0"/>
            </a:endParaRPr>
          </a:p>
          <a:p>
            <a:pPr lvl="1" eaLnBrk="1" hangingPunct="1">
              <a:lnSpc>
                <a:spcPct val="80000"/>
              </a:lnSpc>
            </a:pPr>
            <a:endParaRPr lang="sk-SK" altLang="sk-SK" sz="10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sk-SK" altLang="sk-SK" sz="2600" dirty="0">
                <a:latin typeface="Arial Narrow" panose="020B0606020202030204" pitchFamily="34" charset="0"/>
              </a:rPr>
              <a:t>do </a:t>
            </a:r>
            <a:r>
              <a:rPr lang="sk-SK" altLang="sk-SK" sz="2600" b="1" dirty="0" err="1">
                <a:latin typeface="Arial Narrow" panose="020B0606020202030204" pitchFamily="34" charset="0"/>
              </a:rPr>
              <a:t>úmoria</a:t>
            </a:r>
            <a:r>
              <a:rPr lang="sk-SK" altLang="sk-SK" sz="2600" b="1" dirty="0">
                <a:latin typeface="Arial Narrow" panose="020B0606020202030204" pitchFamily="34" charset="0"/>
              </a:rPr>
              <a:t> Tichého oceánu</a:t>
            </a:r>
            <a:r>
              <a:rPr lang="sk-SK" altLang="sk-SK" sz="2600" dirty="0">
                <a:latin typeface="Arial Narrow" panose="020B0606020202030204" pitchFamily="34" charset="0"/>
              </a:rPr>
              <a:t> patrí:</a:t>
            </a:r>
          </a:p>
          <a:p>
            <a:pPr lvl="1" eaLnBrk="1" hangingPunct="1">
              <a:lnSpc>
                <a:spcPct val="80000"/>
              </a:lnSpc>
            </a:pPr>
            <a:r>
              <a:rPr lang="sk-SK" altLang="sk-SK" sz="2200" dirty="0">
                <a:latin typeface="Arial Narrow" panose="020B0606020202030204" pitchFamily="34" charset="0"/>
              </a:rPr>
              <a:t>Colorado, </a:t>
            </a:r>
            <a:r>
              <a:rPr lang="sk-SK" altLang="sk-SK" sz="2200" dirty="0" err="1">
                <a:latin typeface="Arial Narrow" panose="020B0606020202030204" pitchFamily="34" charset="0"/>
              </a:rPr>
              <a:t>Yucon</a:t>
            </a:r>
            <a:r>
              <a:rPr lang="sk-SK" altLang="sk-SK" sz="2200" dirty="0">
                <a:latin typeface="Arial Narrow" panose="020B0606020202030204" pitchFamily="34" charset="0"/>
              </a:rPr>
              <a:t>, Columbia, </a:t>
            </a:r>
            <a:r>
              <a:rPr lang="sk-SK" altLang="sk-SK" sz="2200" dirty="0" err="1">
                <a:latin typeface="Arial Narrow" panose="020B0606020202030204" pitchFamily="34" charset="0"/>
              </a:rPr>
              <a:t>Sacramento</a:t>
            </a:r>
            <a:endParaRPr lang="en-GB" altLang="sk-SK" sz="2200" dirty="0">
              <a:latin typeface="Arial Narrow" panose="020B0606020202030204" pitchFamily="34" charset="0"/>
            </a:endParaRPr>
          </a:p>
          <a:p>
            <a:pPr lvl="1" eaLnBrk="1" hangingPunct="1">
              <a:lnSpc>
                <a:spcPct val="80000"/>
              </a:lnSpc>
            </a:pPr>
            <a:endParaRPr lang="sk-SK" altLang="sk-SK" sz="10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sk-SK" altLang="sk-SK" sz="2600" dirty="0">
                <a:latin typeface="Arial Narrow" panose="020B0606020202030204" pitchFamily="34" charset="0"/>
              </a:rPr>
              <a:t>rozlišujeme tri hlavné </a:t>
            </a:r>
            <a:r>
              <a:rPr lang="sk-SK" altLang="sk-SK" sz="2600" b="1" dirty="0">
                <a:latin typeface="Arial Narrow" panose="020B0606020202030204" pitchFamily="34" charset="0"/>
              </a:rPr>
              <a:t>bezodtokové oblasti</a:t>
            </a:r>
            <a:r>
              <a:rPr lang="sk-SK" altLang="sk-SK" sz="2600" dirty="0">
                <a:latin typeface="Arial Narrow" panose="020B0606020202030204" pitchFamily="34" charset="0"/>
              </a:rPr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sk-SK" altLang="sk-SK" sz="2200" dirty="0">
                <a:latin typeface="Arial Narrow" panose="020B0606020202030204" pitchFamily="34" charset="0"/>
              </a:rPr>
              <a:t>medzi Skalnatými vrchmi a Kordillerami, </a:t>
            </a:r>
            <a:br>
              <a:rPr lang="en-GB" altLang="sk-SK" sz="2200" dirty="0">
                <a:latin typeface="Arial Narrow" panose="020B0606020202030204" pitchFamily="34" charset="0"/>
              </a:rPr>
            </a:br>
            <a:r>
              <a:rPr lang="sk-SK" altLang="sk-SK" sz="2200" dirty="0">
                <a:latin typeface="Arial Narrow" panose="020B0606020202030204" pitchFamily="34" charset="0"/>
              </a:rPr>
              <a:t>kde leží </a:t>
            </a:r>
            <a:r>
              <a:rPr lang="sk-SK" altLang="sk-SK" sz="2200" b="1" dirty="0">
                <a:latin typeface="Arial Narrow" panose="020B0606020202030204" pitchFamily="34" charset="0"/>
              </a:rPr>
              <a:t>Veľké soľné jazero</a:t>
            </a:r>
          </a:p>
          <a:p>
            <a:pPr lvl="1" eaLnBrk="1" hangingPunct="1">
              <a:lnSpc>
                <a:spcPct val="80000"/>
              </a:lnSpc>
            </a:pPr>
            <a:r>
              <a:rPr lang="sk-SK" altLang="sk-SK" sz="2200" dirty="0">
                <a:latin typeface="Arial Narrow" panose="020B0606020202030204" pitchFamily="34" charset="0"/>
              </a:rPr>
              <a:t>vo vysokohorskej oblasti </a:t>
            </a:r>
            <a:r>
              <a:rPr lang="en-GB" altLang="sk-SK" sz="2200" dirty="0">
                <a:latin typeface="Arial Narrow" panose="020B0606020202030204" pitchFamily="34" charset="0"/>
              </a:rPr>
              <a:t>p</a:t>
            </a:r>
            <a:r>
              <a:rPr lang="sk-SK" altLang="sk-SK" sz="2200" dirty="0" err="1">
                <a:latin typeface="Arial Narrow" panose="020B0606020202030204" pitchFamily="34" charset="0"/>
              </a:rPr>
              <a:t>eruánskych</a:t>
            </a:r>
            <a:r>
              <a:rPr lang="sk-SK" altLang="sk-SK" sz="2200" dirty="0">
                <a:latin typeface="Arial Narrow" panose="020B0606020202030204" pitchFamily="34" charset="0"/>
              </a:rPr>
              <a:t> </a:t>
            </a:r>
            <a:br>
              <a:rPr lang="en-GB" altLang="sk-SK" sz="2200" dirty="0">
                <a:latin typeface="Arial Narrow" panose="020B0606020202030204" pitchFamily="34" charset="0"/>
              </a:rPr>
            </a:br>
            <a:r>
              <a:rPr lang="sk-SK" altLang="sk-SK" sz="2200" dirty="0">
                <a:latin typeface="Arial Narrow" panose="020B0606020202030204" pitchFamily="34" charset="0"/>
              </a:rPr>
              <a:t>Ánd, kde</a:t>
            </a:r>
            <a:r>
              <a:rPr lang="en-GB" altLang="sk-SK" sz="2200" dirty="0">
                <a:latin typeface="Arial Narrow" panose="020B0606020202030204" pitchFamily="34" charset="0"/>
              </a:rPr>
              <a:t> </a:t>
            </a:r>
            <a:r>
              <a:rPr lang="sk-SK" altLang="sk-SK" sz="2200" dirty="0">
                <a:latin typeface="Arial Narrow" panose="020B0606020202030204" pitchFamily="34" charset="0"/>
              </a:rPr>
              <a:t>leží jazero </a:t>
            </a:r>
            <a:r>
              <a:rPr lang="sk-SK" altLang="sk-SK" sz="2200" b="1" dirty="0">
                <a:latin typeface="Arial Narrow" panose="020B0606020202030204" pitchFamily="34" charset="0"/>
              </a:rPr>
              <a:t>Titicaca</a:t>
            </a:r>
          </a:p>
          <a:p>
            <a:pPr lvl="1" eaLnBrk="1" hangingPunct="1">
              <a:lnSpc>
                <a:spcPct val="80000"/>
              </a:lnSpc>
            </a:pPr>
            <a:r>
              <a:rPr lang="sk-SK" altLang="sk-SK" sz="2200" dirty="0">
                <a:latin typeface="Arial Narrow" panose="020B0606020202030204" pitchFamily="34" charset="0"/>
              </a:rPr>
              <a:t>vo Venezuele, kde na Venezuelský </a:t>
            </a:r>
            <a:br>
              <a:rPr lang="en-GB" altLang="sk-SK" sz="2200" dirty="0">
                <a:latin typeface="Arial Narrow" panose="020B0606020202030204" pitchFamily="34" charset="0"/>
              </a:rPr>
            </a:br>
            <a:r>
              <a:rPr lang="sk-SK" altLang="sk-SK" sz="2200" dirty="0">
                <a:latin typeface="Arial Narrow" panose="020B0606020202030204" pitchFamily="34" charset="0"/>
              </a:rPr>
              <a:t>záliv nadväzuje prehradená lagúna, </a:t>
            </a:r>
            <a:br>
              <a:rPr lang="en-GB" altLang="sk-SK" sz="2200" dirty="0">
                <a:latin typeface="Arial Narrow" panose="020B0606020202030204" pitchFamily="34" charset="0"/>
              </a:rPr>
            </a:br>
            <a:r>
              <a:rPr lang="sk-SK" altLang="sk-SK" sz="2200" dirty="0">
                <a:latin typeface="Arial Narrow" panose="020B0606020202030204" pitchFamily="34" charset="0"/>
              </a:rPr>
              <a:t>ktorá tvorí </a:t>
            </a:r>
            <a:r>
              <a:rPr lang="sk-SK" altLang="sk-SK" sz="2200" b="1" dirty="0" err="1">
                <a:latin typeface="Arial Narrow" panose="020B0606020202030204" pitchFamily="34" charset="0"/>
              </a:rPr>
              <a:t>Maracaibské</a:t>
            </a:r>
            <a:r>
              <a:rPr lang="sk-SK" altLang="sk-SK" sz="2200" b="1" dirty="0">
                <a:latin typeface="Arial Narrow" panose="020B0606020202030204" pitchFamily="34" charset="0"/>
              </a:rPr>
              <a:t> jazero</a:t>
            </a:r>
          </a:p>
        </p:txBody>
      </p:sp>
      <p:pic>
        <p:nvPicPr>
          <p:cNvPr id="34820" name="Picture 4" descr="mara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581128"/>
            <a:ext cx="3311797" cy="2139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777875"/>
          </a:xfrm>
        </p:spPr>
        <p:txBody>
          <a:bodyPr/>
          <a:lstStyle/>
          <a:p>
            <a:pPr eaLnBrk="1" hangingPunct="1"/>
            <a:r>
              <a:rPr lang="sk-SK" altLang="sk-SK" sz="3600"/>
              <a:t>jazerá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77875"/>
            <a:ext cx="9144000" cy="56880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altLang="sk-SK" sz="2800" dirty="0">
                <a:latin typeface="Arial Narrow" panose="020B0606020202030204" pitchFamily="34" charset="0"/>
              </a:rPr>
              <a:t>významným krajinným prvkom sú </a:t>
            </a:r>
            <a:r>
              <a:rPr lang="sk-SK" altLang="sk-SK" sz="2800" b="1" dirty="0">
                <a:latin typeface="Arial Narrow" panose="020B0606020202030204" pitchFamily="34" charset="0"/>
              </a:rPr>
              <a:t>Veľké kanadské jazerá </a:t>
            </a:r>
            <a:r>
              <a:rPr lang="sk-SK" altLang="sk-SK" sz="2800" dirty="0">
                <a:latin typeface="Arial Narrow" panose="020B0606020202030204" pitchFamily="34" charset="0"/>
              </a:rPr>
              <a:t>- sústava piatich jazier ležiacich na hraniciach Kanady a USA. </a:t>
            </a:r>
          </a:p>
          <a:p>
            <a:pPr lvl="1" eaLnBrk="1" hangingPunct="1">
              <a:lnSpc>
                <a:spcPct val="90000"/>
              </a:lnSpc>
            </a:pPr>
            <a:r>
              <a:rPr lang="sk-SK" altLang="sk-SK" sz="2400" dirty="0">
                <a:latin typeface="Arial Narrow" panose="020B0606020202030204" pitchFamily="34" charset="0"/>
              </a:rPr>
              <a:t>Je to najväčšia sústava sladkovodných jazier na zemeguli 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sz="2800" dirty="0">
                <a:latin typeface="Arial Narrow" panose="020B0606020202030204" pitchFamily="34" charset="0"/>
              </a:rPr>
              <a:t>z ďalších jazier sú významné: </a:t>
            </a:r>
          </a:p>
          <a:p>
            <a:pPr lvl="1" eaLnBrk="1" hangingPunct="1">
              <a:lnSpc>
                <a:spcPct val="90000"/>
              </a:lnSpc>
            </a:pPr>
            <a:r>
              <a:rPr lang="sk-SK" altLang="sk-SK" sz="2400" b="1" dirty="0">
                <a:latin typeface="Arial Narrow" panose="020B0606020202030204" pitchFamily="34" charset="0"/>
              </a:rPr>
              <a:t>Veľké medvedie jazero</a:t>
            </a:r>
          </a:p>
          <a:p>
            <a:pPr lvl="1" eaLnBrk="1" hangingPunct="1">
              <a:lnSpc>
                <a:spcPct val="90000"/>
              </a:lnSpc>
            </a:pPr>
            <a:r>
              <a:rPr lang="sk-SK" altLang="sk-SK" sz="2400" b="1" dirty="0">
                <a:latin typeface="Arial Narrow" panose="020B0606020202030204" pitchFamily="34" charset="0"/>
              </a:rPr>
              <a:t>Veľké jazero otrokov</a:t>
            </a:r>
          </a:p>
          <a:p>
            <a:pPr lvl="1" eaLnBrk="1" hangingPunct="1">
              <a:lnSpc>
                <a:spcPct val="90000"/>
              </a:lnSpc>
            </a:pPr>
            <a:r>
              <a:rPr lang="sk-SK" altLang="sk-SK" sz="2400" b="1" dirty="0">
                <a:solidFill>
                  <a:schemeClr val="bg2"/>
                </a:solidFill>
                <a:latin typeface="Arial Narrow" panose="020B0606020202030204" pitchFamily="34" charset="0"/>
              </a:rPr>
              <a:t>Jazero </a:t>
            </a:r>
            <a:r>
              <a:rPr lang="sk-SK" altLang="sk-SK" sz="2400" b="1" dirty="0" err="1">
                <a:solidFill>
                  <a:schemeClr val="bg2"/>
                </a:solidFill>
                <a:latin typeface="Arial Narrow" panose="020B0606020202030204" pitchFamily="34" charset="0"/>
              </a:rPr>
              <a:t>Winnipeg</a:t>
            </a:r>
            <a:endParaRPr lang="sk-SK" altLang="sk-SK" sz="2400" b="1" dirty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sk-SK" altLang="sk-SK" sz="2400" b="1" dirty="0">
                <a:solidFill>
                  <a:schemeClr val="bg2"/>
                </a:solidFill>
                <a:latin typeface="Arial Narrow" panose="020B0606020202030204" pitchFamily="34" charset="0"/>
              </a:rPr>
              <a:t>Jazero </a:t>
            </a:r>
            <a:r>
              <a:rPr lang="sk-SK" altLang="sk-SK" sz="2400" b="1" dirty="0" err="1">
                <a:solidFill>
                  <a:schemeClr val="bg2"/>
                </a:solidFill>
                <a:latin typeface="Arial Narrow" panose="020B0606020202030204" pitchFamily="34" charset="0"/>
              </a:rPr>
              <a:t>Atabasca</a:t>
            </a:r>
            <a:endParaRPr lang="sk-SK" altLang="sk-SK" sz="2400" b="1" dirty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sk-SK" altLang="sk-SK" sz="2400" b="1" dirty="0">
                <a:solidFill>
                  <a:schemeClr val="bg2"/>
                </a:solidFill>
                <a:latin typeface="Arial Narrow" panose="020B0606020202030204" pitchFamily="34" charset="0"/>
              </a:rPr>
              <a:t>Sobie jazero</a:t>
            </a:r>
          </a:p>
          <a:p>
            <a:pPr lvl="1" eaLnBrk="1" hangingPunct="1">
              <a:lnSpc>
                <a:spcPct val="90000"/>
              </a:lnSpc>
            </a:pPr>
            <a:endParaRPr lang="sk-SK" altLang="sk-SK" sz="1500" b="1" dirty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sk-SK" altLang="sk-SK" sz="2400" b="1" dirty="0">
                <a:latin typeface="Arial Narrow" panose="020B0606020202030204" pitchFamily="34" charset="0"/>
              </a:rPr>
              <a:t>Nikaragujské jazero</a:t>
            </a:r>
            <a:endParaRPr lang="sk-SK" altLang="sk-SK" sz="2400" dirty="0">
              <a:latin typeface="Arial Narrow" panose="020B0606020202030204" pitchFamily="34" charset="0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708920"/>
            <a:ext cx="5166540" cy="349947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138915"/>
            <a:ext cx="3347864" cy="168701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8913"/>
            <a:ext cx="9144000" cy="66690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k-SK" altLang="sk-SK" sz="2400" dirty="0">
                <a:latin typeface="Arial Narrow" panose="020B0606020202030204" pitchFamily="34" charset="0"/>
              </a:rPr>
              <a:t>najväčšie a najhlbšie je </a:t>
            </a:r>
            <a:r>
              <a:rPr lang="sk-SK" altLang="sk-SK" sz="2400" b="1" dirty="0">
                <a:latin typeface="Arial Narrow" panose="020B0606020202030204" pitchFamily="34" charset="0"/>
              </a:rPr>
              <a:t>Horné jazero</a:t>
            </a:r>
            <a:endParaRPr lang="sk-SK" altLang="sk-SK" sz="2400" dirty="0">
              <a:latin typeface="Arial Narrow" panose="020B0606020202030204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sk-SK" altLang="sk-SK" sz="2000" dirty="0">
                <a:latin typeface="Arial Narrow" panose="020B0606020202030204" pitchFamily="34" charset="0"/>
              </a:rPr>
              <a:t>má rozlohu takmer ako 2 Slovenská</a:t>
            </a:r>
          </a:p>
          <a:p>
            <a:pPr lvl="1" eaLnBrk="1" hangingPunct="1">
              <a:lnSpc>
                <a:spcPct val="80000"/>
              </a:lnSpc>
            </a:pPr>
            <a:r>
              <a:rPr lang="sk-SK" altLang="sk-SK" sz="2000" dirty="0">
                <a:latin typeface="Arial Narrow" panose="020B0606020202030204" pitchFamily="34" charset="0"/>
              </a:rPr>
              <a:t>maximálna hĺbka presahuje 400 m</a:t>
            </a:r>
          </a:p>
          <a:p>
            <a:pPr lvl="1" eaLnBrk="1" hangingPunct="1">
              <a:lnSpc>
                <a:spcPct val="80000"/>
              </a:lnSpc>
            </a:pPr>
            <a:r>
              <a:rPr lang="sk-SK" altLang="sk-SK" sz="2000" dirty="0">
                <a:latin typeface="Arial Narrow" panose="020B0606020202030204" pitchFamily="34" charset="0"/>
              </a:rPr>
              <a:t>odtok zabezpečuje Rieka Sv. Márie, </a:t>
            </a:r>
            <a:br>
              <a:rPr lang="en-GB" altLang="sk-SK" sz="2000" dirty="0">
                <a:latin typeface="Arial Narrow" panose="020B0606020202030204" pitchFamily="34" charset="0"/>
              </a:rPr>
            </a:br>
            <a:r>
              <a:rPr lang="sk-SK" altLang="sk-SK" sz="2000" dirty="0">
                <a:latin typeface="Arial Narrow" panose="020B0606020202030204" pitchFamily="34" charset="0"/>
              </a:rPr>
              <a:t>ktorá sa vlieva do Hurónskeho jazera</a:t>
            </a:r>
            <a:endParaRPr lang="en-GB" altLang="sk-SK" sz="2000" dirty="0">
              <a:latin typeface="Arial Narrow" panose="020B0606020202030204" pitchFamily="34" charset="0"/>
            </a:endParaRPr>
          </a:p>
          <a:p>
            <a:pPr lvl="1" eaLnBrk="1" hangingPunct="1">
              <a:lnSpc>
                <a:spcPct val="80000"/>
              </a:lnSpc>
            </a:pPr>
            <a:endParaRPr lang="sk-SK" altLang="sk-SK" sz="5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sk-SK" altLang="sk-SK" sz="2400" b="1" dirty="0">
                <a:latin typeface="Arial Narrow" panose="020B0606020202030204" pitchFamily="34" charset="0"/>
              </a:rPr>
              <a:t>Hurónske jazero</a:t>
            </a:r>
          </a:p>
          <a:p>
            <a:pPr lvl="1" eaLnBrk="1" hangingPunct="1">
              <a:lnSpc>
                <a:spcPct val="80000"/>
              </a:lnSpc>
            </a:pPr>
            <a:r>
              <a:rPr lang="sk-SK" altLang="sk-SK" sz="2000" dirty="0">
                <a:latin typeface="Arial Narrow" panose="020B0606020202030204" pitchFamily="34" charset="0"/>
              </a:rPr>
              <a:t>asi o tretinu väčšie ako Slovensko</a:t>
            </a:r>
          </a:p>
          <a:p>
            <a:pPr lvl="1" eaLnBrk="1" hangingPunct="1">
              <a:lnSpc>
                <a:spcPct val="80000"/>
              </a:lnSpc>
            </a:pPr>
            <a:r>
              <a:rPr lang="sk-SK" altLang="sk-SK" sz="2000" dirty="0">
                <a:latin typeface="Arial Narrow" panose="020B0606020202030204" pitchFamily="34" charset="0"/>
              </a:rPr>
              <a:t>tvorí spojnicu medzi Veľkými jazerami</a:t>
            </a:r>
          </a:p>
          <a:p>
            <a:pPr lvl="1" eaLnBrk="1" hangingPunct="1">
              <a:lnSpc>
                <a:spcPct val="80000"/>
              </a:lnSpc>
            </a:pPr>
            <a:r>
              <a:rPr lang="sk-SK" altLang="sk-SK" sz="2000" dirty="0">
                <a:latin typeface="Arial Narrow" panose="020B0606020202030204" pitchFamily="34" charset="0"/>
              </a:rPr>
              <a:t>okrem Rieky Sv. Márie má prítok aj z Michiganského jazera</a:t>
            </a:r>
          </a:p>
          <a:p>
            <a:pPr lvl="1" eaLnBrk="1" hangingPunct="1">
              <a:lnSpc>
                <a:spcPct val="80000"/>
              </a:lnSpc>
            </a:pPr>
            <a:r>
              <a:rPr lang="sk-SK" altLang="sk-SK" sz="2000" dirty="0">
                <a:latin typeface="Arial Narrow" panose="020B0606020202030204" pitchFamily="34" charset="0"/>
              </a:rPr>
              <a:t>odteká do Erijského jazera</a:t>
            </a:r>
            <a:endParaRPr lang="en-GB" altLang="sk-SK" sz="2000" dirty="0">
              <a:latin typeface="Arial Narrow" panose="020B0606020202030204" pitchFamily="34" charset="0"/>
            </a:endParaRPr>
          </a:p>
          <a:p>
            <a:pPr lvl="1" eaLnBrk="1" hangingPunct="1">
              <a:lnSpc>
                <a:spcPct val="80000"/>
              </a:lnSpc>
            </a:pPr>
            <a:endParaRPr lang="sk-SK" altLang="sk-SK" sz="5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sk-SK" altLang="sk-SK" sz="2400" b="1" dirty="0">
                <a:latin typeface="Arial Narrow" panose="020B0606020202030204" pitchFamily="34" charset="0"/>
              </a:rPr>
              <a:t>Michiganské jazero</a:t>
            </a:r>
          </a:p>
          <a:p>
            <a:pPr lvl="1" eaLnBrk="1" hangingPunct="1">
              <a:lnSpc>
                <a:spcPct val="80000"/>
              </a:lnSpc>
            </a:pPr>
            <a:r>
              <a:rPr lang="sk-SK" altLang="sk-SK" sz="2000" dirty="0">
                <a:latin typeface="Arial Narrow" panose="020B0606020202030204" pitchFamily="34" charset="0"/>
              </a:rPr>
              <a:t>je podobne veľké ako Hurónske</a:t>
            </a:r>
          </a:p>
          <a:p>
            <a:pPr lvl="1" eaLnBrk="1" hangingPunct="1">
              <a:lnSpc>
                <a:spcPct val="80000"/>
              </a:lnSpc>
            </a:pPr>
            <a:r>
              <a:rPr lang="sk-SK" altLang="sk-SK" sz="2000" dirty="0">
                <a:latin typeface="Arial Narrow" panose="020B0606020202030204" pitchFamily="34" charset="0"/>
              </a:rPr>
              <a:t>jediné zo sústavy neleží na hranici štátov, ale celé na území USA</a:t>
            </a:r>
            <a:endParaRPr lang="en-GB" altLang="sk-SK" sz="2000" dirty="0">
              <a:latin typeface="Arial Narrow" panose="020B0606020202030204" pitchFamily="34" charset="0"/>
            </a:endParaRPr>
          </a:p>
          <a:p>
            <a:pPr lvl="1" eaLnBrk="1" hangingPunct="1">
              <a:lnSpc>
                <a:spcPct val="80000"/>
              </a:lnSpc>
            </a:pPr>
            <a:endParaRPr lang="sk-SK" altLang="sk-SK" sz="5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sk-SK" altLang="sk-SK" sz="2400" b="1" dirty="0">
                <a:latin typeface="Arial Narrow" panose="020B0606020202030204" pitchFamily="34" charset="0"/>
              </a:rPr>
              <a:t>Erijské jazero</a:t>
            </a:r>
            <a:r>
              <a:rPr lang="sk-SK" altLang="sk-SK" sz="2400" dirty="0">
                <a:latin typeface="Arial Narrow" panose="020B0606020202030204" pitchFamily="34" charset="0"/>
              </a:rPr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sk-SK" altLang="sk-SK" sz="2000" dirty="0">
                <a:latin typeface="Arial Narrow" panose="020B0606020202030204" pitchFamily="34" charset="0"/>
              </a:rPr>
              <a:t>asi ako polovica Slovenska</a:t>
            </a:r>
          </a:p>
          <a:p>
            <a:pPr lvl="1" eaLnBrk="1" hangingPunct="1">
              <a:lnSpc>
                <a:spcPct val="80000"/>
              </a:lnSpc>
            </a:pPr>
            <a:r>
              <a:rPr lang="sk-SK" altLang="sk-SK" sz="2000" dirty="0">
                <a:latin typeface="Arial Narrow" panose="020B0606020202030204" pitchFamily="34" charset="0"/>
              </a:rPr>
              <a:t>vyteká z neho krátka, ale mohutná rieka Niagara, ktorá cez známe Niagarské vodopády spája jazero s posledným a najmenším z tejto sústavy:</a:t>
            </a:r>
            <a:endParaRPr lang="en-GB" altLang="sk-SK" sz="2000" dirty="0">
              <a:latin typeface="Arial Narrow" panose="020B0606020202030204" pitchFamily="34" charset="0"/>
            </a:endParaRPr>
          </a:p>
          <a:p>
            <a:pPr lvl="1" eaLnBrk="1" hangingPunct="1">
              <a:lnSpc>
                <a:spcPct val="80000"/>
              </a:lnSpc>
            </a:pPr>
            <a:endParaRPr lang="sk-SK" altLang="sk-SK" sz="5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sk-SK" altLang="sk-SK" sz="2400" b="1" dirty="0">
                <a:latin typeface="Arial Narrow" panose="020B0606020202030204" pitchFamily="34" charset="0"/>
              </a:rPr>
              <a:t>Ontárijským jazerom</a:t>
            </a:r>
          </a:p>
          <a:p>
            <a:pPr lvl="1" eaLnBrk="1" hangingPunct="1">
              <a:lnSpc>
                <a:spcPct val="80000"/>
              </a:lnSpc>
            </a:pPr>
            <a:r>
              <a:rPr lang="sk-SK" altLang="sk-SK" sz="2000" dirty="0">
                <a:latin typeface="Arial Narrow" panose="020B0606020202030204" pitchFamily="34" charset="0"/>
              </a:rPr>
              <a:t>z ktorého sústava Riekou Sv. Vavrinca vyteká do zálivu Sv. Vavrinca v Atlantickom oceáne</a:t>
            </a: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88913"/>
            <a:ext cx="3657916" cy="2593405"/>
          </a:xfrm>
          <a:prstGeom prst="rect">
            <a:avLst/>
          </a:prstGeom>
        </p:spPr>
      </p:pic>
      <p:sp>
        <p:nvSpPr>
          <p:cNvPr id="10" name="BlokTextu 9"/>
          <p:cNvSpPr txBox="1"/>
          <p:nvPr/>
        </p:nvSpPr>
        <p:spPr>
          <a:xfrm>
            <a:off x="5652120" y="333879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i="1" dirty="0">
                <a:latin typeface="Arial Narrow" panose="020B0606020202030204" pitchFamily="34" charset="0"/>
              </a:rPr>
              <a:t>Hurónske + Michiganské = 1 jazero?</a:t>
            </a:r>
            <a:endParaRPr lang="en-GB" i="1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692150"/>
          </a:xfrm>
        </p:spPr>
        <p:txBody>
          <a:bodyPr/>
          <a:lstStyle/>
          <a:p>
            <a:pPr eaLnBrk="1" hangingPunct="1"/>
            <a:r>
              <a:rPr lang="sk-SK" altLang="sk-SK" sz="3600"/>
              <a:t>ďalšie vodstvo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5175"/>
            <a:ext cx="9144000" cy="6092825"/>
          </a:xfrm>
        </p:spPr>
        <p:txBody>
          <a:bodyPr/>
          <a:lstStyle/>
          <a:p>
            <a:pPr eaLnBrk="1" hangingPunct="1"/>
            <a:r>
              <a:rPr lang="sk-SK" altLang="sk-SK" sz="2800" b="1" dirty="0">
                <a:latin typeface="Arial Narrow" panose="020B0606020202030204" pitchFamily="34" charset="0"/>
              </a:rPr>
              <a:t>moria:</a:t>
            </a:r>
            <a:r>
              <a:rPr lang="sk-SK" altLang="sk-SK" dirty="0">
                <a:latin typeface="Arial Narrow" panose="020B0606020202030204" pitchFamily="34" charset="0"/>
              </a:rPr>
              <a:t> </a:t>
            </a:r>
            <a:r>
              <a:rPr lang="sk-SK" altLang="sk-SK" sz="2400" dirty="0">
                <a:latin typeface="Arial Narrow" panose="020B0606020202030204" pitchFamily="34" charset="0"/>
              </a:rPr>
              <a:t>Čukotské, Beringovo, Beaufortovo, Baffinovo, </a:t>
            </a:r>
            <a:r>
              <a:rPr lang="sk-SK" altLang="sk-SK" sz="2400" dirty="0" err="1">
                <a:latin typeface="Arial Narrow" panose="020B0606020202030204" pitchFamily="34" charset="0"/>
              </a:rPr>
              <a:t>Labradosrské</a:t>
            </a:r>
            <a:r>
              <a:rPr lang="sk-SK" altLang="sk-SK" sz="2400" dirty="0">
                <a:latin typeface="Arial Narrow" panose="020B0606020202030204" pitchFamily="34" charset="0"/>
              </a:rPr>
              <a:t>, </a:t>
            </a:r>
            <a:r>
              <a:rPr lang="sk-SK" altLang="sk-SK" sz="2400" dirty="0" err="1">
                <a:latin typeface="Arial Narrow" panose="020B0606020202030204" pitchFamily="34" charset="0"/>
              </a:rPr>
              <a:t>Sargasovo</a:t>
            </a:r>
            <a:r>
              <a:rPr lang="sk-SK" altLang="sk-SK" sz="2400" dirty="0">
                <a:latin typeface="Arial Narrow" panose="020B0606020202030204" pitchFamily="34" charset="0"/>
              </a:rPr>
              <a:t>, Karibské a Scotijské</a:t>
            </a:r>
            <a:endParaRPr lang="sk-SK" altLang="sk-SK" sz="2400" b="1" dirty="0">
              <a:latin typeface="Arial Narrow" panose="020B0606020202030204" pitchFamily="34" charset="0"/>
            </a:endParaRPr>
          </a:p>
          <a:p>
            <a:pPr eaLnBrk="1" hangingPunct="1"/>
            <a:r>
              <a:rPr lang="sk-SK" altLang="sk-SK" sz="2800" b="1" dirty="0">
                <a:latin typeface="Arial Narrow" panose="020B0606020202030204" pitchFamily="34" charset="0"/>
              </a:rPr>
              <a:t>zálivy:</a:t>
            </a:r>
            <a:r>
              <a:rPr lang="sk-SK" altLang="sk-SK" dirty="0">
                <a:latin typeface="Arial Narrow" panose="020B0606020202030204" pitchFamily="34" charset="0"/>
              </a:rPr>
              <a:t> </a:t>
            </a:r>
            <a:r>
              <a:rPr lang="sk-SK" altLang="sk-SK" sz="2400" dirty="0">
                <a:latin typeface="Arial Narrow" panose="020B0606020202030204" pitchFamily="34" charset="0"/>
              </a:rPr>
              <a:t>Mexický, Hudsonov, Aljašský, Kalifornský, Panamský, Moskytí</a:t>
            </a:r>
            <a:endParaRPr lang="sk-SK" altLang="sk-SK" sz="2400" b="1" dirty="0">
              <a:latin typeface="Arial Narrow" panose="020B0606020202030204" pitchFamily="34" charset="0"/>
            </a:endParaRPr>
          </a:p>
          <a:p>
            <a:pPr eaLnBrk="1" hangingPunct="1"/>
            <a:r>
              <a:rPr lang="sk-SK" altLang="sk-SK" sz="2800" b="1" dirty="0">
                <a:latin typeface="Arial Narrow" panose="020B0606020202030204" pitchFamily="34" charset="0"/>
              </a:rPr>
              <a:t>prielivy:</a:t>
            </a:r>
            <a:r>
              <a:rPr lang="sk-SK" altLang="sk-SK" dirty="0">
                <a:latin typeface="Arial Narrow" panose="020B0606020202030204" pitchFamily="34" charset="0"/>
              </a:rPr>
              <a:t> </a:t>
            </a:r>
            <a:r>
              <a:rPr lang="sk-SK" altLang="sk-SK" sz="2400" dirty="0">
                <a:latin typeface="Arial Narrow" panose="020B0606020202030204" pitchFamily="34" charset="0"/>
              </a:rPr>
              <a:t>Beringov, Davisov, Hudsonov, Floridský, Starý bahamský, Yucatánsky, </a:t>
            </a:r>
            <a:r>
              <a:rPr lang="sk-SK" altLang="sk-SK" sz="2400" dirty="0" err="1">
                <a:latin typeface="Arial Narrow" panose="020B0606020202030204" pitchFamily="34" charset="0"/>
              </a:rPr>
              <a:t>Magalhaesov</a:t>
            </a:r>
            <a:r>
              <a:rPr lang="sk-SK" altLang="sk-SK" sz="2400" dirty="0">
                <a:latin typeface="Arial Narrow" panose="020B0606020202030204" pitchFamily="34" charset="0"/>
              </a:rPr>
              <a:t>, Drakov</a:t>
            </a:r>
          </a:p>
          <a:p>
            <a:pPr eaLnBrk="1" hangingPunct="1"/>
            <a:r>
              <a:rPr lang="sk-SK" altLang="sk-SK" sz="2800" b="1" dirty="0">
                <a:latin typeface="Arial Narrow" panose="020B0606020202030204" pitchFamily="34" charset="0"/>
              </a:rPr>
              <a:t>vodopády:</a:t>
            </a:r>
            <a:r>
              <a:rPr lang="sk-SK" altLang="sk-SK" b="1" dirty="0">
                <a:latin typeface="Arial Narrow" panose="020B0606020202030204" pitchFamily="34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sk-SK" altLang="sk-SK" sz="2400" dirty="0">
                <a:latin typeface="Arial Narrow" panose="020B0606020202030204" pitchFamily="34" charset="0"/>
              </a:rPr>
              <a:t>	</a:t>
            </a:r>
            <a:r>
              <a:rPr lang="sk-SK" altLang="sk-SK" sz="2400" b="1" dirty="0">
                <a:latin typeface="Arial Narrow" panose="020B0606020202030204" pitchFamily="34" charset="0"/>
              </a:rPr>
              <a:t>Anjelovo vodopády</a:t>
            </a:r>
            <a:br>
              <a:rPr lang="sk-SK" altLang="sk-SK" sz="2400" b="1" dirty="0">
                <a:latin typeface="Arial Narrow" panose="020B0606020202030204" pitchFamily="34" charset="0"/>
              </a:rPr>
            </a:br>
            <a:r>
              <a:rPr lang="sk-SK" altLang="sk-SK" sz="2400" dirty="0">
                <a:latin typeface="Arial Narrow" panose="020B0606020202030204" pitchFamily="34" charset="0"/>
              </a:rPr>
              <a:t>(Venezuela 979 m),</a:t>
            </a:r>
            <a:br>
              <a:rPr lang="sk-SK" altLang="sk-SK" sz="2400" dirty="0">
                <a:latin typeface="Arial Narrow" panose="020B0606020202030204" pitchFamily="34" charset="0"/>
              </a:rPr>
            </a:br>
            <a:r>
              <a:rPr lang="sk-SK" altLang="sk-SK" sz="2400" b="1" dirty="0">
                <a:latin typeface="Arial Narrow" panose="020B0606020202030204" pitchFamily="34" charset="0"/>
              </a:rPr>
              <a:t>Niagarské vodopády</a:t>
            </a:r>
            <a:br>
              <a:rPr lang="sk-SK" altLang="sk-SK" sz="2400" b="1" dirty="0">
                <a:latin typeface="Arial Narrow" panose="020B0606020202030204" pitchFamily="34" charset="0"/>
              </a:rPr>
            </a:br>
            <a:r>
              <a:rPr lang="sk-SK" altLang="sk-SK" sz="2400" dirty="0">
                <a:latin typeface="Arial Narrow" panose="020B0606020202030204" pitchFamily="34" charset="0"/>
              </a:rPr>
              <a:t>(USA/Kanada),</a:t>
            </a:r>
            <a:br>
              <a:rPr lang="sk-SK" altLang="sk-SK" sz="2400" dirty="0">
                <a:latin typeface="Arial Narrow" panose="020B0606020202030204" pitchFamily="34" charset="0"/>
              </a:rPr>
            </a:br>
            <a:r>
              <a:rPr lang="sk-SK" altLang="sk-SK" sz="2400" b="1" dirty="0">
                <a:latin typeface="Arial Narrow" panose="020B0606020202030204" pitchFamily="34" charset="0"/>
              </a:rPr>
              <a:t>Vodopády </a:t>
            </a:r>
            <a:r>
              <a:rPr lang="sk-SK" altLang="sk-SK" sz="2400" b="1" dirty="0" err="1">
                <a:latin typeface="Arial Narrow" panose="020B0606020202030204" pitchFamily="34" charset="0"/>
              </a:rPr>
              <a:t>Iguaçu</a:t>
            </a:r>
            <a:br>
              <a:rPr lang="sk-SK" altLang="sk-SK" sz="2400" b="1" dirty="0">
                <a:latin typeface="Arial Narrow" panose="020B0606020202030204" pitchFamily="34" charset="0"/>
              </a:rPr>
            </a:br>
            <a:r>
              <a:rPr lang="sk-SK" altLang="sk-SK" sz="2400" dirty="0">
                <a:latin typeface="Arial Narrow" panose="020B0606020202030204" pitchFamily="34" charset="0"/>
              </a:rPr>
              <a:t>(Argentína/Brazília)</a:t>
            </a:r>
          </a:p>
        </p:txBody>
      </p:sp>
      <p:pic>
        <p:nvPicPr>
          <p:cNvPr id="37892" name="Picture 4" descr="ig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288" y="3573463"/>
            <a:ext cx="2144712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Line 5"/>
          <p:cNvSpPr>
            <a:spLocks noChangeShapeType="1"/>
          </p:cNvSpPr>
          <p:nvPr/>
        </p:nvSpPr>
        <p:spPr bwMode="auto">
          <a:xfrm>
            <a:off x="3059113" y="5949950"/>
            <a:ext cx="3889375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37894" name="Picture 4" descr="angel-falls-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425" y="3582988"/>
            <a:ext cx="1841500" cy="272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Line 7"/>
          <p:cNvSpPr>
            <a:spLocks noChangeShapeType="1"/>
          </p:cNvSpPr>
          <p:nvPr/>
        </p:nvSpPr>
        <p:spPr bwMode="auto">
          <a:xfrm flipV="1">
            <a:off x="3276600" y="4005263"/>
            <a:ext cx="1800225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37896" name="Picture 8" descr="nia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411663"/>
            <a:ext cx="2160588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971600" y="6308725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i="1" dirty="0"/>
              <a:t>* </a:t>
            </a:r>
            <a:r>
              <a:rPr lang="sk-SK" i="1" dirty="0">
                <a:latin typeface="Arial Narrow" panose="020B0606020202030204" pitchFamily="34" charset="0"/>
                <a:hlinkClick r:id="rId6"/>
              </a:rPr>
              <a:t>vodopády/priehrada </a:t>
            </a:r>
            <a:r>
              <a:rPr lang="sk-SK" i="1" dirty="0" err="1">
                <a:latin typeface="Arial Narrow" panose="020B0606020202030204" pitchFamily="34" charset="0"/>
                <a:hlinkClick r:id="rId6"/>
              </a:rPr>
              <a:t>Itaipu</a:t>
            </a:r>
            <a:endParaRPr lang="en-GB" i="1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712967" cy="922338"/>
          </a:xfrm>
        </p:spPr>
        <p:txBody>
          <a:bodyPr/>
          <a:lstStyle/>
          <a:p>
            <a:pPr eaLnBrk="1" hangingPunct="1"/>
            <a:r>
              <a:rPr lang="sk-SK" altLang="sk-SK" dirty="0"/>
              <a:t>bioklimatické pásma a rastlinstvo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22338"/>
            <a:ext cx="9144000" cy="59356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sk-SK" altLang="sk-SK" sz="2000" dirty="0">
                <a:latin typeface="Arial Narrow" panose="020B0606020202030204" pitchFamily="34" charset="0"/>
              </a:rPr>
              <a:t>územia na ďalekom severe pokrývajú </a:t>
            </a:r>
            <a:r>
              <a:rPr lang="sk-SK" altLang="sk-SK" sz="2000" b="1" dirty="0">
                <a:latin typeface="Arial Narrow" panose="020B0606020202030204" pitchFamily="34" charset="0"/>
              </a:rPr>
              <a:t>Tundry a </a:t>
            </a:r>
            <a:r>
              <a:rPr lang="sk-SK" altLang="sk-SK" sz="2000" b="1" dirty="0" err="1">
                <a:latin typeface="Arial Narrow" panose="020B0606020202030204" pitchFamily="34" charset="0"/>
              </a:rPr>
              <a:t>lesotundry</a:t>
            </a:r>
            <a:endParaRPr lang="sk-SK" altLang="sk-SK" sz="20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sk-SK" altLang="sk-SK" sz="2000" dirty="0">
                <a:latin typeface="Arial Narrow" panose="020B0606020202030204" pitchFamily="34" charset="0"/>
              </a:rPr>
              <a:t>oblasť od Aljašky až po východ kanady: </a:t>
            </a:r>
            <a:r>
              <a:rPr lang="sk-SK" altLang="sk-SK" sz="2000" b="1" dirty="0">
                <a:latin typeface="Arial Narrow" panose="020B0606020202030204" pitchFamily="34" charset="0"/>
              </a:rPr>
              <a:t>Boreálne ihličnaté lesy</a:t>
            </a:r>
            <a:endParaRPr lang="sk-SK" altLang="sk-SK" sz="20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sk-SK" altLang="sk-SK" sz="2000" dirty="0">
                <a:latin typeface="Arial Narrow" panose="020B0606020202030204" pitchFamily="34" charset="0"/>
              </a:rPr>
              <a:t>tie smerom na juh a najmä juhovýchod prechádzajú do </a:t>
            </a:r>
            <a:r>
              <a:rPr lang="sk-SK" altLang="sk-SK" sz="2000" b="1" dirty="0">
                <a:latin typeface="Arial Narrow" panose="020B0606020202030204" pitchFamily="34" charset="0"/>
              </a:rPr>
              <a:t>listnatých a zmiešaných lesov mierneho pásma</a:t>
            </a:r>
            <a:endParaRPr lang="sk-SK" altLang="sk-SK" sz="20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sk-SK" altLang="sk-SK" sz="2000" dirty="0">
                <a:latin typeface="Arial Narrow" panose="020B0606020202030204" pitchFamily="34" charset="0"/>
              </a:rPr>
              <a:t>oblasť Veľkých prérií pokrývajú </a:t>
            </a:r>
            <a:r>
              <a:rPr lang="sk-SK" altLang="sk-SK" sz="2000" b="1" dirty="0" err="1">
                <a:latin typeface="Arial Narrow" panose="020B0606020202030204" pitchFamily="34" charset="0"/>
              </a:rPr>
              <a:t>stepy</a:t>
            </a:r>
            <a:r>
              <a:rPr lang="sk-SK" altLang="sk-SK" sz="2000" b="1" dirty="0">
                <a:latin typeface="Arial Narrow" panose="020B0606020202030204" pitchFamily="34" charset="0"/>
              </a:rPr>
              <a:t> a </a:t>
            </a:r>
            <a:r>
              <a:rPr lang="sk-SK" altLang="sk-SK" sz="2000" b="1" dirty="0" err="1">
                <a:latin typeface="Arial Narrow" panose="020B0606020202030204" pitchFamily="34" charset="0"/>
              </a:rPr>
              <a:t>lesostepy</a:t>
            </a:r>
            <a:r>
              <a:rPr lang="sk-SK" altLang="sk-SK" sz="2000" b="1" dirty="0">
                <a:latin typeface="Arial Narrow" panose="020B0606020202030204" pitchFamily="34" charset="0"/>
              </a:rPr>
              <a:t> </a:t>
            </a:r>
            <a:r>
              <a:rPr lang="sk-SK" altLang="sk-SK" sz="2000" i="1" dirty="0">
                <a:latin typeface="Arial Narrow" panose="020B0606020202030204" pitchFamily="34" charset="0"/>
              </a:rPr>
              <a:t>(v miernom pásme)</a:t>
            </a:r>
            <a:r>
              <a:rPr lang="sk-SK" altLang="sk-SK" sz="2000" dirty="0">
                <a:latin typeface="Arial Narrow" panose="020B0606020202030204" pitchFamily="34" charset="0"/>
              </a:rPr>
              <a:t>, ktoré smerom na juh prechádzajú </a:t>
            </a:r>
            <a:r>
              <a:rPr lang="sk-SK" altLang="sk-SK" sz="2000" b="1" dirty="0">
                <a:latin typeface="Arial Narrow" panose="020B0606020202030204" pitchFamily="34" charset="0"/>
              </a:rPr>
              <a:t>do subtropických a tropických púšti a polopúšti</a:t>
            </a:r>
            <a:endParaRPr lang="sk-SK" altLang="sk-SK" sz="20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sk-SK" altLang="sk-SK" sz="2000" dirty="0">
                <a:latin typeface="Arial Narrow" panose="020B0606020202030204" pitchFamily="34" charset="0"/>
              </a:rPr>
              <a:t>po hrebeni Kordiller od Aljašky až po Ohňovú zem prechádza </a:t>
            </a:r>
            <a:r>
              <a:rPr lang="sk-SK" altLang="sk-SK" sz="2000" b="1" dirty="0">
                <a:latin typeface="Arial Narrow" panose="020B0606020202030204" pitchFamily="34" charset="0"/>
              </a:rPr>
              <a:t>pásmo rastlinstva vysokých pohorí (horská tundra)</a:t>
            </a:r>
            <a:endParaRPr lang="sk-SK" altLang="sk-SK" sz="20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sk-SK" altLang="sk-SK" sz="2000" dirty="0">
                <a:latin typeface="Arial Narrow" panose="020B0606020202030204" pitchFamily="34" charset="0"/>
              </a:rPr>
              <a:t>na záp. pobreží SA zaberajú rozsiahle územia </a:t>
            </a:r>
            <a:r>
              <a:rPr lang="sk-SK" altLang="sk-SK" sz="2000" b="1" dirty="0" err="1">
                <a:latin typeface="Arial Narrow" panose="020B0606020202030204" pitchFamily="34" charset="0"/>
              </a:rPr>
              <a:t>Chaparral</a:t>
            </a:r>
            <a:r>
              <a:rPr lang="sk-SK" altLang="sk-SK" sz="2000" b="1" dirty="0">
                <a:latin typeface="Arial Narrow" panose="020B0606020202030204" pitchFamily="34" charset="0"/>
              </a:rPr>
              <a:t> – rastlinné formácie stredomorského typu</a:t>
            </a:r>
            <a:r>
              <a:rPr lang="sk-SK" altLang="sk-SK" sz="2000" dirty="0">
                <a:latin typeface="Arial Narrow" panose="020B0606020202030204" pitchFamily="34" charset="0"/>
              </a:rPr>
              <a:t>, pozostávajúce na pobreží z nízkych aromatických bylín znášajúcich sucho (šalvie) a ďalej od pobrežia prechádzajúcich do krovín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sk-SK" altLang="sk-SK" sz="2000" dirty="0">
                <a:latin typeface="Arial Narrow" panose="020B0606020202030204" pitchFamily="34" charset="0"/>
              </a:rPr>
              <a:t>plochy obrovských rozsahov v strednej a JA zaberajú </a:t>
            </a:r>
            <a:r>
              <a:rPr lang="sk-SK" altLang="sk-SK" sz="2000" b="1" dirty="0">
                <a:latin typeface="Arial Narrow" panose="020B0606020202030204" pitchFamily="34" charset="0"/>
              </a:rPr>
              <a:t>ekvatoriálne (tropické dažďové) pralesy</a:t>
            </a:r>
            <a:r>
              <a:rPr lang="sk-SK" altLang="sk-SK" sz="2000" dirty="0">
                <a:latin typeface="Arial Narrow" panose="020B0606020202030204" pitchFamily="34" charset="0"/>
              </a:rPr>
              <a:t>, z ktorých najväčší je Amazonský a po ich okrajoch </a:t>
            </a:r>
            <a:r>
              <a:rPr lang="sk-SK" altLang="sk-SK" sz="2000" b="1" dirty="0">
                <a:latin typeface="Arial Narrow" panose="020B0606020202030204" pitchFamily="34" charset="0"/>
              </a:rPr>
              <a:t>lesy </a:t>
            </a:r>
            <a:r>
              <a:rPr lang="sk-SK" altLang="sk-SK" sz="2000" b="1" dirty="0" err="1">
                <a:latin typeface="Arial Narrow" panose="020B0606020202030204" pitchFamily="34" charset="0"/>
              </a:rPr>
              <a:t>subekvatoriálneho</a:t>
            </a:r>
            <a:r>
              <a:rPr lang="sk-SK" altLang="sk-SK" sz="2000" b="1" dirty="0">
                <a:latin typeface="Arial Narrow" panose="020B0606020202030204" pitchFamily="34" charset="0"/>
              </a:rPr>
              <a:t> pásma (</a:t>
            </a:r>
            <a:r>
              <a:rPr lang="sk-SK" altLang="sk-SK" sz="2000" b="1" dirty="0" err="1">
                <a:latin typeface="Arial Narrow" panose="020B0606020202030204" pitchFamily="34" charset="0"/>
              </a:rPr>
              <a:t>monzúnové</a:t>
            </a:r>
            <a:r>
              <a:rPr lang="sk-SK" altLang="sk-SK" sz="2000" b="1" dirty="0">
                <a:latin typeface="Arial Narrow" panose="020B0606020202030204" pitchFamily="34" charset="0"/>
              </a:rPr>
              <a:t> pralesy)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sk-SK" altLang="sk-SK" sz="2000" dirty="0">
                <a:latin typeface="Arial Narrow" panose="020B0606020202030204" pitchFamily="34" charset="0"/>
              </a:rPr>
              <a:t>vyvýšené a suché oblasti okolo neho zaberajú </a:t>
            </a:r>
            <a:r>
              <a:rPr lang="sk-SK" altLang="sk-SK" sz="2000" b="1" dirty="0">
                <a:latin typeface="Arial Narrow" panose="020B0606020202030204" pitchFamily="34" charset="0"/>
              </a:rPr>
              <a:t>savany </a:t>
            </a:r>
            <a:r>
              <a:rPr lang="sk-SK" altLang="sk-SK" sz="2000" i="1" dirty="0">
                <a:latin typeface="Arial Narrow" panose="020B0606020202030204" pitchFamily="34" charset="0"/>
              </a:rPr>
              <a:t>(subtropické a tropické pásmo)</a:t>
            </a:r>
            <a:r>
              <a:rPr lang="sk-SK" altLang="sk-SK" sz="2000" dirty="0">
                <a:latin typeface="Arial Narrow" panose="020B0606020202030204" pitchFamily="34" charset="0"/>
              </a:rPr>
              <a:t>, ktoré na juhu prechádzajú do </a:t>
            </a:r>
            <a:r>
              <a:rPr lang="sk-SK" altLang="sk-SK" sz="2000" b="1" dirty="0">
                <a:latin typeface="Arial Narrow" panose="020B0606020202030204" pitchFamily="34" charset="0"/>
              </a:rPr>
              <a:t>subtropických vlhkých lesov</a:t>
            </a:r>
            <a:endParaRPr lang="sk-SK" altLang="sk-SK" sz="20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sk-SK" altLang="sk-SK" sz="2000" dirty="0">
                <a:latin typeface="Arial Narrow" panose="020B0606020202030204" pitchFamily="34" charset="0"/>
              </a:rPr>
              <a:t>na juhozápade JA sú rozšírené </a:t>
            </a:r>
            <a:r>
              <a:rPr lang="sk-SK" altLang="sk-SK" sz="2000" b="1" dirty="0">
                <a:latin typeface="Arial Narrow" panose="020B0606020202030204" pitchFamily="34" charset="0"/>
              </a:rPr>
              <a:t>púšte a polopúšte mierneho pásma</a:t>
            </a:r>
            <a:r>
              <a:rPr lang="sk-SK" altLang="sk-SK" sz="2000" dirty="0">
                <a:latin typeface="Arial Narrow" panose="020B0606020202030204" pitchFamily="34" charset="0"/>
              </a:rPr>
              <a:t>, Ohňovú zem zväčša pokrývajú </a:t>
            </a:r>
            <a:r>
              <a:rPr lang="sk-SK" altLang="sk-SK" sz="2000" b="1" dirty="0">
                <a:latin typeface="Arial Narrow" panose="020B0606020202030204" pitchFamily="34" charset="0"/>
              </a:rPr>
              <a:t>tundry</a:t>
            </a:r>
            <a:r>
              <a:rPr lang="sk-SK" altLang="sk-SK" sz="2000" dirty="0">
                <a:latin typeface="Arial Narrow" panose="020B060602020203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sk-SK" altLang="sk-SK" sz="2000" dirty="0">
                <a:latin typeface="Arial Narrow" panose="020B0606020202030204" pitchFamily="34" charset="0"/>
              </a:rPr>
              <a:t>v pobrežných oblastiach rozšírené </a:t>
            </a:r>
            <a:r>
              <a:rPr lang="sk-SK" altLang="sk-SK" sz="2000" dirty="0" err="1">
                <a:latin typeface="Arial Narrow" panose="020B0606020202030204" pitchFamily="34" charset="0"/>
              </a:rPr>
              <a:t>mangrovové</a:t>
            </a:r>
            <a:r>
              <a:rPr lang="sk-SK" altLang="sk-SK" sz="2000" dirty="0">
                <a:latin typeface="Arial Narrow" panose="020B0606020202030204" pitchFamily="34" charset="0"/>
              </a:rPr>
              <a:t> lesy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22338"/>
          </a:xfrm>
        </p:spPr>
        <p:txBody>
          <a:bodyPr/>
          <a:lstStyle/>
          <a:p>
            <a:pPr eaLnBrk="1" hangingPunct="1"/>
            <a:r>
              <a:rPr lang="sk-SK" altLang="sk-SK"/>
              <a:t>Rastlinstvo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5175"/>
            <a:ext cx="9144000" cy="60928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sk-SK" altLang="sk-SK" sz="2200" dirty="0">
                <a:latin typeface="Arial Narrow" panose="020B0606020202030204" pitchFamily="34" charset="0"/>
              </a:rPr>
              <a:t>základné </a:t>
            </a:r>
            <a:r>
              <a:rPr lang="sk-SK" altLang="sk-SK" sz="2200" dirty="0" err="1">
                <a:latin typeface="Arial Narrow" panose="020B0606020202030204" pitchFamily="34" charset="0"/>
              </a:rPr>
              <a:t>fytogeografické</a:t>
            </a:r>
            <a:r>
              <a:rPr lang="sk-SK" altLang="sk-SK" sz="2200" dirty="0">
                <a:latin typeface="Arial Narrow" panose="020B0606020202030204" pitchFamily="34" charset="0"/>
              </a:rPr>
              <a:t> oblasti:</a:t>
            </a:r>
          </a:p>
          <a:p>
            <a:pPr lvl="1" eaLnBrk="1" hangingPunct="1">
              <a:lnSpc>
                <a:spcPct val="80000"/>
              </a:lnSpc>
              <a:spcAft>
                <a:spcPct val="20000"/>
              </a:spcAft>
            </a:pPr>
            <a:r>
              <a:rPr lang="sk-SK" altLang="sk-SK" sz="2000" dirty="0">
                <a:latin typeface="Arial Narrow" panose="020B0606020202030204" pitchFamily="34" charset="0"/>
              </a:rPr>
              <a:t>Sever okrem väčšiny Mexika a Floridy – </a:t>
            </a:r>
            <a:r>
              <a:rPr lang="sk-SK" altLang="sk-SK" sz="2000" b="1" dirty="0" err="1">
                <a:latin typeface="Arial Narrow" panose="020B0606020202030204" pitchFamily="34" charset="0"/>
              </a:rPr>
              <a:t>Holarktická</a:t>
            </a:r>
            <a:r>
              <a:rPr lang="sk-SK" altLang="sk-SK" sz="2000" b="1" dirty="0">
                <a:latin typeface="Arial Narrow" panose="020B0606020202030204" pitchFamily="34" charset="0"/>
              </a:rPr>
              <a:t> oblasť </a:t>
            </a:r>
            <a:r>
              <a:rPr lang="sk-SK" altLang="sk-SK" sz="2000" dirty="0">
                <a:latin typeface="Arial Narrow" panose="020B0606020202030204" pitchFamily="34" charset="0"/>
              </a:rPr>
              <a:t>(ako Európa)</a:t>
            </a:r>
          </a:p>
          <a:p>
            <a:pPr lvl="1" eaLnBrk="1" hangingPunct="1">
              <a:lnSpc>
                <a:spcPct val="80000"/>
              </a:lnSpc>
              <a:spcAft>
                <a:spcPct val="20000"/>
              </a:spcAft>
            </a:pPr>
            <a:r>
              <a:rPr lang="sk-SK" altLang="sk-SK" sz="2000" dirty="0">
                <a:latin typeface="Arial Narrow" panose="020B0606020202030204" pitchFamily="34" charset="0"/>
              </a:rPr>
              <a:t>Južná + stredná okrem Patagónie + Mexiko a Florida – </a:t>
            </a:r>
            <a:r>
              <a:rPr lang="sk-SK" altLang="sk-SK" sz="2000" b="1" dirty="0" err="1">
                <a:latin typeface="Arial Narrow" panose="020B0606020202030204" pitchFamily="34" charset="0"/>
              </a:rPr>
              <a:t>Neotropická</a:t>
            </a:r>
            <a:r>
              <a:rPr lang="sk-SK" altLang="sk-SK" sz="2000" b="1" dirty="0">
                <a:latin typeface="Arial Narrow" panose="020B0606020202030204" pitchFamily="34" charset="0"/>
              </a:rPr>
              <a:t> oblasť</a:t>
            </a:r>
          </a:p>
          <a:p>
            <a:pPr lvl="1" eaLnBrk="1" hangingPunct="1">
              <a:lnSpc>
                <a:spcPct val="80000"/>
              </a:lnSpc>
              <a:spcAft>
                <a:spcPct val="20000"/>
              </a:spcAft>
            </a:pPr>
            <a:r>
              <a:rPr lang="sk-SK" altLang="sk-SK" sz="2000" dirty="0">
                <a:latin typeface="Arial Narrow" panose="020B0606020202030204" pitchFamily="34" charset="0"/>
              </a:rPr>
              <a:t>Patagónia – </a:t>
            </a:r>
            <a:r>
              <a:rPr lang="sk-SK" altLang="sk-SK" sz="2000" b="1" dirty="0">
                <a:latin typeface="Arial Narrow" panose="020B0606020202030204" pitchFamily="34" charset="0"/>
              </a:rPr>
              <a:t>Antarktická oblasť </a:t>
            </a:r>
            <a:r>
              <a:rPr lang="sk-SK" altLang="sk-SK" sz="2000" dirty="0">
                <a:latin typeface="Arial Narrow" panose="020B0606020202030204" pitchFamily="34" charset="0"/>
              </a:rPr>
              <a:t>(</a:t>
            </a:r>
            <a:r>
              <a:rPr lang="sk-SK" altLang="sk-SK" sz="2000" dirty="0" err="1">
                <a:latin typeface="Arial Narrow" panose="020B0606020202030204" pitchFamily="34" charset="0"/>
              </a:rPr>
              <a:t>Patgónska</a:t>
            </a:r>
            <a:r>
              <a:rPr lang="sk-SK" altLang="sk-SK" sz="2000" dirty="0">
                <a:latin typeface="Arial Narrow" panose="020B0606020202030204" pitchFamily="34" charset="0"/>
              </a:rPr>
              <a:t> podoblasť)</a:t>
            </a:r>
          </a:p>
        </p:txBody>
      </p:sp>
      <p:pic>
        <p:nvPicPr>
          <p:cNvPr id="92162" name="Picture 2" descr="https://media1.britannica.com/eb-media/62/6562-004-682A007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48880"/>
            <a:ext cx="7056015" cy="435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8875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22338"/>
          </a:xfrm>
        </p:spPr>
        <p:txBody>
          <a:bodyPr/>
          <a:lstStyle/>
          <a:p>
            <a:pPr eaLnBrk="1" hangingPunct="1"/>
            <a:r>
              <a:rPr lang="sk-SK" altLang="sk-SK" dirty="0"/>
              <a:t>Živočíšstvo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5175"/>
            <a:ext cx="9144000" cy="122366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sk-SK" altLang="sk-SK" sz="2200" dirty="0">
                <a:latin typeface="Arial Narrow" panose="020B0606020202030204" pitchFamily="34" charset="0"/>
              </a:rPr>
              <a:t>základné zoogeografické oblasti:</a:t>
            </a:r>
          </a:p>
          <a:p>
            <a:pPr lvl="1" eaLnBrk="1" hangingPunct="1">
              <a:lnSpc>
                <a:spcPct val="80000"/>
              </a:lnSpc>
              <a:spcAft>
                <a:spcPct val="20000"/>
              </a:spcAft>
            </a:pPr>
            <a:r>
              <a:rPr lang="sk-SK" altLang="sk-SK" sz="2000" dirty="0">
                <a:latin typeface="Arial Narrow" panose="020B0606020202030204" pitchFamily="34" charset="0"/>
              </a:rPr>
              <a:t>Sever okrem väčšiny Mexika – </a:t>
            </a:r>
            <a:r>
              <a:rPr lang="en-GB" altLang="sk-SK" sz="2000" b="1" dirty="0" err="1">
                <a:latin typeface="Arial Narrow" panose="020B0606020202030204" pitchFamily="34" charset="0"/>
              </a:rPr>
              <a:t>Holarktická</a:t>
            </a:r>
            <a:r>
              <a:rPr lang="sk-SK" altLang="sk-SK" sz="2000" b="1" dirty="0">
                <a:latin typeface="Arial Narrow" panose="020B0606020202030204" pitchFamily="34" charset="0"/>
              </a:rPr>
              <a:t> oblasť </a:t>
            </a:r>
            <a:r>
              <a:rPr lang="sk-SK" altLang="sk-SK" sz="2000" dirty="0">
                <a:latin typeface="Arial Narrow" panose="020B0606020202030204" pitchFamily="34" charset="0"/>
              </a:rPr>
              <a:t>(ako Európa)</a:t>
            </a:r>
          </a:p>
          <a:p>
            <a:pPr lvl="1" eaLnBrk="1" hangingPunct="1">
              <a:lnSpc>
                <a:spcPct val="80000"/>
              </a:lnSpc>
              <a:spcAft>
                <a:spcPct val="20000"/>
              </a:spcAft>
            </a:pPr>
            <a:r>
              <a:rPr lang="sk-SK" altLang="sk-SK" sz="2000" dirty="0">
                <a:latin typeface="Arial Narrow" panose="020B0606020202030204" pitchFamily="34" charset="0"/>
              </a:rPr>
              <a:t>Južná + Mexiko – </a:t>
            </a:r>
            <a:r>
              <a:rPr lang="en-GB" altLang="sk-SK" sz="2000" b="1" dirty="0" err="1">
                <a:latin typeface="Arial Narrow" panose="020B0606020202030204" pitchFamily="34" charset="0"/>
              </a:rPr>
              <a:t>Neotropická</a:t>
            </a:r>
            <a:r>
              <a:rPr lang="sk-SK" altLang="sk-SK" sz="2000" b="1" dirty="0">
                <a:latin typeface="Arial Narrow" panose="020B0606020202030204" pitchFamily="34" charset="0"/>
              </a:rPr>
              <a:t> oblasť</a:t>
            </a:r>
          </a:p>
        </p:txBody>
      </p:sp>
      <p:pic>
        <p:nvPicPr>
          <p:cNvPr id="105476" name="Picture 4" descr="Faunal realms and major regions of the world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7152099" cy="435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724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89113"/>
            <a:ext cx="9144000" cy="4879975"/>
          </a:xfrm>
        </p:spPr>
        <p:txBody>
          <a:bodyPr/>
          <a:lstStyle/>
          <a:p>
            <a:pPr eaLnBrk="1" hangingPunct="1"/>
            <a:r>
              <a:rPr lang="sk-SK" altLang="sk-SK" dirty="0">
                <a:solidFill>
                  <a:schemeClr val="bg2"/>
                </a:solidFill>
                <a:latin typeface="Arial Narrow" panose="020B0606020202030204" pitchFamily="34" charset="0"/>
              </a:rPr>
              <a:t>Najzápadnejší bod:</a:t>
            </a:r>
          </a:p>
          <a:p>
            <a:pPr lvl="2" eaLnBrk="1" hangingPunct="1"/>
            <a:r>
              <a:rPr lang="sk-SK" altLang="sk-SK" dirty="0">
                <a:solidFill>
                  <a:schemeClr val="bg2"/>
                </a:solidFill>
                <a:latin typeface="Arial Narrow" panose="020B0606020202030204" pitchFamily="34" charset="0"/>
              </a:rPr>
              <a:t>je </a:t>
            </a:r>
            <a:r>
              <a:rPr lang="sk-SK" altLang="sk-SK" b="1" dirty="0">
                <a:solidFill>
                  <a:schemeClr val="bg2"/>
                </a:solidFill>
                <a:latin typeface="Arial Narrow" panose="020B0606020202030204" pitchFamily="34" charset="0"/>
              </a:rPr>
              <a:t>ostrov </a:t>
            </a:r>
            <a:r>
              <a:rPr lang="sk-SK" altLang="sk-SK" b="1" dirty="0" err="1">
                <a:solidFill>
                  <a:schemeClr val="bg2"/>
                </a:solidFill>
                <a:latin typeface="Arial Narrow" panose="020B0606020202030204" pitchFamily="34" charset="0"/>
              </a:rPr>
              <a:t>Attu</a:t>
            </a:r>
            <a:r>
              <a:rPr lang="sk-SK" altLang="sk-SK" dirty="0">
                <a:solidFill>
                  <a:schemeClr val="bg2"/>
                </a:solidFill>
                <a:latin typeface="Arial Narrow" panose="020B0606020202030204" pitchFamily="34" charset="0"/>
              </a:rPr>
              <a:t> na </a:t>
            </a:r>
            <a:r>
              <a:rPr lang="sk-SK" altLang="sk-SK" dirty="0" err="1">
                <a:solidFill>
                  <a:schemeClr val="bg2"/>
                </a:solidFill>
                <a:latin typeface="Arial Narrow" panose="020B0606020202030204" pitchFamily="34" charset="0"/>
              </a:rPr>
              <a:t>Aleutách</a:t>
            </a:r>
            <a:endParaRPr lang="sk-SK" altLang="sk-SK" dirty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pPr lvl="3" eaLnBrk="1" hangingPunct="1"/>
            <a:r>
              <a:rPr lang="sk-SK" altLang="sk-SK" dirty="0">
                <a:solidFill>
                  <a:schemeClr val="bg2"/>
                </a:solidFill>
                <a:latin typeface="Arial Narrow" panose="020B0606020202030204" pitchFamily="34" charset="0"/>
              </a:rPr>
              <a:t>nachádzajúci sa len asi 70 km od Ázie</a:t>
            </a:r>
          </a:p>
          <a:p>
            <a:pPr lvl="3" eaLnBrk="1" hangingPunct="1"/>
            <a:r>
              <a:rPr lang="sk-SK" altLang="sk-SK" dirty="0">
                <a:solidFill>
                  <a:schemeClr val="bg2"/>
                </a:solidFill>
                <a:latin typeface="Arial Narrow" panose="020B0606020202030204" pitchFamily="34" charset="0"/>
              </a:rPr>
              <a:t>leží na poludníku 172°55´ v. g. d. =&gt; leží za poludníkom 180°, čiže reálne už na východnej pologuli</a:t>
            </a:r>
          </a:p>
          <a:p>
            <a:pPr lvl="3" eaLnBrk="1" hangingPunct="1"/>
            <a:r>
              <a:rPr lang="sk-SK" altLang="sk-SK" dirty="0">
                <a:solidFill>
                  <a:schemeClr val="bg2"/>
                </a:solidFill>
                <a:latin typeface="Arial Narrow" panose="020B0606020202030204" pitchFamily="34" charset="0"/>
              </a:rPr>
              <a:t>vzhľadom na rovnobežku 180°, možno ostrov </a:t>
            </a:r>
            <a:r>
              <a:rPr lang="sk-SK" altLang="sk-SK" dirty="0" err="1">
                <a:solidFill>
                  <a:schemeClr val="bg2"/>
                </a:solidFill>
                <a:latin typeface="Arial Narrow" panose="020B0606020202030204" pitchFamily="34" charset="0"/>
              </a:rPr>
              <a:t>Attu</a:t>
            </a:r>
            <a:r>
              <a:rPr lang="sk-SK" altLang="sk-SK" dirty="0">
                <a:solidFill>
                  <a:schemeClr val="bg2"/>
                </a:solidFill>
                <a:latin typeface="Arial Narrow" panose="020B0606020202030204" pitchFamily="34" charset="0"/>
              </a:rPr>
              <a:t> považovať aj za jeden z najvýchodnejších bodov Ameriky</a:t>
            </a:r>
          </a:p>
          <a:p>
            <a:pPr lvl="2" eaLnBrk="1" hangingPunct="1"/>
            <a:r>
              <a:rPr lang="sk-SK" altLang="sk-SK" dirty="0">
                <a:solidFill>
                  <a:schemeClr val="bg2"/>
                </a:solidFill>
                <a:latin typeface="Arial Narrow" panose="020B0606020202030204" pitchFamily="34" charset="0"/>
              </a:rPr>
              <a:t>ostrov </a:t>
            </a:r>
            <a:r>
              <a:rPr lang="sk-SK" altLang="sk-SK" b="1" dirty="0" err="1">
                <a:solidFill>
                  <a:schemeClr val="bg2"/>
                </a:solidFill>
                <a:latin typeface="Arial Narrow" panose="020B0606020202030204" pitchFamily="34" charset="0"/>
              </a:rPr>
              <a:t>Amatignak</a:t>
            </a:r>
            <a:r>
              <a:rPr lang="sk-SK" altLang="sk-SK" dirty="0">
                <a:solidFill>
                  <a:schemeClr val="bg2"/>
                </a:solidFill>
                <a:latin typeface="Arial Narrow" panose="020B0606020202030204" pitchFamily="34" charset="0"/>
              </a:rPr>
              <a:t> ležiaci taktiež na </a:t>
            </a:r>
            <a:r>
              <a:rPr lang="sk-SK" altLang="sk-SK" dirty="0" err="1">
                <a:solidFill>
                  <a:schemeClr val="bg2"/>
                </a:solidFill>
                <a:latin typeface="Arial Narrow" panose="020B0606020202030204" pitchFamily="34" charset="0"/>
              </a:rPr>
              <a:t>Aleutách</a:t>
            </a:r>
            <a:r>
              <a:rPr lang="sk-SK" altLang="sk-SK" dirty="0">
                <a:solidFill>
                  <a:schemeClr val="bg2"/>
                </a:solidFill>
                <a:latin typeface="Arial Narrow" panose="020B0606020202030204" pitchFamily="34" charset="0"/>
              </a:rPr>
              <a:t>, je najzápadnejším bodom Ameriky vzhľadom na poludník 180°. Leží na poludníku 179°06' z. g. d.</a:t>
            </a:r>
          </a:p>
          <a:p>
            <a:pPr lvl="2" eaLnBrk="1" hangingPunct="1"/>
            <a:r>
              <a:rPr lang="sk-SK" altLang="sk-SK" dirty="0">
                <a:solidFill>
                  <a:schemeClr val="bg2"/>
                </a:solidFill>
                <a:latin typeface="Arial Narrow" panose="020B0606020202030204" pitchFamily="34" charset="0"/>
              </a:rPr>
              <a:t>Najzápadnejším bodom pevninskej Ameriky je </a:t>
            </a:r>
            <a:r>
              <a:rPr lang="sk-SK" altLang="sk-SK" b="1" dirty="0">
                <a:solidFill>
                  <a:schemeClr val="bg2"/>
                </a:solidFill>
                <a:latin typeface="Arial Narrow" panose="020B0606020202030204" pitchFamily="34" charset="0"/>
              </a:rPr>
              <a:t>Mys princa Waleského</a:t>
            </a:r>
            <a:r>
              <a:rPr lang="sk-SK" altLang="sk-SK" dirty="0">
                <a:solidFill>
                  <a:schemeClr val="bg2"/>
                </a:solidFill>
                <a:latin typeface="Arial Narrow" panose="020B0606020202030204" pitchFamily="34" charset="0"/>
              </a:rPr>
              <a:t> na 168°05‚ z. g. d. (Aljaška) </a:t>
            </a: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188913"/>
            <a:ext cx="4284663" cy="265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sk-SK" altLang="sk-SK">
                <a:solidFill>
                  <a:schemeClr val="bg2"/>
                </a:solidFill>
              </a:rPr>
              <a:t>Poloha: krajné body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obsahu 2"/>
          <p:cNvSpPr>
            <a:spLocks noGrp="1"/>
          </p:cNvSpPr>
          <p:nvPr>
            <p:ph idx="1"/>
          </p:nvPr>
        </p:nvSpPr>
        <p:spPr>
          <a:xfrm>
            <a:off x="468313" y="333375"/>
            <a:ext cx="8229600" cy="6119813"/>
          </a:xfrm>
        </p:spPr>
        <p:txBody>
          <a:bodyPr/>
          <a:lstStyle/>
          <a:p>
            <a:endParaRPr lang="sk-SK" altLang="en-US">
              <a:solidFill>
                <a:schemeClr val="bg1"/>
              </a:solidFill>
            </a:endParaRPr>
          </a:p>
          <a:p>
            <a:endParaRPr lang="sk-SK" altLang="en-US">
              <a:solidFill>
                <a:schemeClr val="bg1"/>
              </a:solidFill>
            </a:endParaRPr>
          </a:p>
          <a:p>
            <a:endParaRPr lang="sk-SK" altLang="en-US">
              <a:solidFill>
                <a:schemeClr val="bg1"/>
              </a:solidFill>
            </a:endParaRPr>
          </a:p>
          <a:p>
            <a:endParaRPr lang="sk-SK" altLang="en-US">
              <a:solidFill>
                <a:schemeClr val="bg1"/>
              </a:solidFill>
            </a:endParaRPr>
          </a:p>
          <a:p>
            <a:endParaRPr lang="sk-SK" altLang="en-US">
              <a:solidFill>
                <a:schemeClr val="bg1"/>
              </a:solidFill>
            </a:endParaRPr>
          </a:p>
          <a:p>
            <a:r>
              <a:rPr lang="sk-SK" altLang="en-US" sz="4500">
                <a:solidFill>
                  <a:schemeClr val="bg1"/>
                </a:solidFill>
              </a:rPr>
              <a:t>KONIEC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917700"/>
            <a:ext cx="4143375" cy="475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sk-SK" altLang="sk-SK" dirty="0">
                <a:solidFill>
                  <a:schemeClr val="bg2"/>
                </a:solidFill>
                <a:latin typeface="Arial Narrow" panose="020B0606020202030204" pitchFamily="34" charset="0"/>
              </a:rPr>
              <a:t>Najvýchodnejší bod:</a:t>
            </a:r>
          </a:p>
          <a:p>
            <a:pPr lvl="2" eaLnBrk="1" hangingPunct="1"/>
            <a:r>
              <a:rPr lang="sk-SK" altLang="sk-SK" dirty="0">
                <a:solidFill>
                  <a:schemeClr val="bg2"/>
                </a:solidFill>
                <a:latin typeface="Arial Narrow" panose="020B0606020202030204" pitchFamily="34" charset="0"/>
              </a:rPr>
              <a:t>celkovo je grónsky </a:t>
            </a:r>
            <a:r>
              <a:rPr lang="sk-SK" altLang="sk-SK" dirty="0" err="1">
                <a:solidFill>
                  <a:schemeClr val="bg2"/>
                </a:solidFill>
                <a:latin typeface="Arial Narrow" panose="020B0606020202030204" pitchFamily="34" charset="0"/>
              </a:rPr>
              <a:t>Nordostrundingen</a:t>
            </a:r>
            <a:r>
              <a:rPr lang="sk-SK" altLang="sk-SK" dirty="0">
                <a:solidFill>
                  <a:schemeClr val="bg2"/>
                </a:solidFill>
                <a:latin typeface="Arial Narrow" panose="020B0606020202030204" pitchFamily="34" charset="0"/>
              </a:rPr>
              <a:t> (</a:t>
            </a:r>
            <a:r>
              <a:rPr lang="sk-SK" altLang="sk-SK" b="1" dirty="0">
                <a:solidFill>
                  <a:schemeClr val="bg2"/>
                </a:solidFill>
                <a:latin typeface="Arial Narrow" panose="020B0606020202030204" pitchFamily="34" charset="0"/>
              </a:rPr>
              <a:t>Severovýchodný mys</a:t>
            </a:r>
            <a:r>
              <a:rPr lang="sk-SK" altLang="sk-SK" dirty="0">
                <a:solidFill>
                  <a:schemeClr val="bg2"/>
                </a:solidFill>
                <a:latin typeface="Arial Narrow" panose="020B0606020202030204" pitchFamily="34" charset="0"/>
              </a:rPr>
              <a:t>) </a:t>
            </a:r>
            <a:br>
              <a:rPr lang="en-GB" altLang="sk-SK" dirty="0">
                <a:solidFill>
                  <a:schemeClr val="bg2"/>
                </a:solidFill>
                <a:latin typeface="Arial Narrow" panose="020B0606020202030204" pitchFamily="34" charset="0"/>
              </a:rPr>
            </a:br>
            <a:r>
              <a:rPr lang="sk-SK" altLang="sk-SK" dirty="0">
                <a:solidFill>
                  <a:schemeClr val="bg2"/>
                </a:solidFill>
                <a:latin typeface="Arial Narrow" panose="020B0606020202030204" pitchFamily="34" charset="0"/>
              </a:rPr>
              <a:t>12°08' z. g. d.</a:t>
            </a:r>
          </a:p>
          <a:p>
            <a:pPr lvl="2" eaLnBrk="1" hangingPunct="1"/>
            <a:r>
              <a:rPr lang="sk-SK" altLang="sk-SK" dirty="0">
                <a:solidFill>
                  <a:schemeClr val="bg2"/>
                </a:solidFill>
                <a:latin typeface="Arial Narrow" panose="020B0606020202030204" pitchFamily="34" charset="0"/>
              </a:rPr>
              <a:t>na pevnine - brazílsky bod </a:t>
            </a:r>
            <a:r>
              <a:rPr lang="sk-SK" altLang="sk-SK" b="1" dirty="0" err="1">
                <a:solidFill>
                  <a:schemeClr val="bg2"/>
                </a:solidFill>
                <a:latin typeface="Arial Narrow" panose="020B0606020202030204" pitchFamily="34" charset="0"/>
              </a:rPr>
              <a:t>Ponde</a:t>
            </a:r>
            <a:r>
              <a:rPr lang="sk-SK" altLang="sk-SK" b="1" dirty="0">
                <a:solidFill>
                  <a:schemeClr val="bg2"/>
                </a:solidFill>
                <a:latin typeface="Arial Narrow" panose="020B0606020202030204" pitchFamily="34" charset="0"/>
              </a:rPr>
              <a:t> de </a:t>
            </a:r>
            <a:r>
              <a:rPr lang="sk-SK" altLang="sk-SK" b="1" dirty="0" err="1">
                <a:solidFill>
                  <a:schemeClr val="bg2"/>
                </a:solidFill>
                <a:latin typeface="Arial Narrow" panose="020B0606020202030204" pitchFamily="34" charset="0"/>
              </a:rPr>
              <a:t>Seíxas</a:t>
            </a:r>
            <a:r>
              <a:rPr lang="sk-SK" altLang="sk-SK" dirty="0">
                <a:solidFill>
                  <a:schemeClr val="bg2"/>
                </a:solidFill>
                <a:latin typeface="Arial Narrow" panose="020B0606020202030204" pitchFamily="34" charset="0"/>
              </a:rPr>
              <a:t> (</a:t>
            </a:r>
            <a:r>
              <a:rPr lang="sk-SK" altLang="sk-SK" dirty="0" err="1">
                <a:solidFill>
                  <a:schemeClr val="bg2"/>
                </a:solidFill>
                <a:latin typeface="Arial Narrow" panose="020B0606020202030204" pitchFamily="34" charset="0"/>
              </a:rPr>
              <a:t>seišas</a:t>
            </a:r>
            <a:r>
              <a:rPr lang="sk-SK" altLang="sk-SK" dirty="0">
                <a:solidFill>
                  <a:schemeClr val="bg2"/>
                </a:solidFill>
                <a:latin typeface="Arial Narrow" panose="020B0606020202030204" pitchFamily="34" charset="0"/>
              </a:rPr>
              <a:t>) na </a:t>
            </a:r>
            <a:r>
              <a:rPr lang="sk-SK" altLang="sk-SK" b="1" dirty="0">
                <a:solidFill>
                  <a:schemeClr val="bg2"/>
                </a:solidFill>
                <a:latin typeface="Arial Narrow" panose="020B0606020202030204" pitchFamily="34" charset="0"/>
              </a:rPr>
              <a:t>Mys </a:t>
            </a:r>
            <a:r>
              <a:rPr lang="sk-SK" altLang="sk-SK" b="1" dirty="0" err="1">
                <a:solidFill>
                  <a:schemeClr val="bg2"/>
                </a:solidFill>
                <a:latin typeface="Arial Narrow" panose="020B0606020202030204" pitchFamily="34" charset="0"/>
              </a:rPr>
              <a:t>Branco</a:t>
            </a:r>
            <a:r>
              <a:rPr lang="sk-SK" altLang="sk-SK" dirty="0">
                <a:solidFill>
                  <a:schemeClr val="bg2"/>
                </a:solidFill>
                <a:latin typeface="Arial Narrow" panose="020B0606020202030204" pitchFamily="34" charset="0"/>
              </a:rPr>
              <a:t> 34°47' z. g. d.</a:t>
            </a:r>
          </a:p>
          <a:p>
            <a:pPr eaLnBrk="1" hangingPunct="1"/>
            <a:r>
              <a:rPr lang="sk-SK" altLang="sk-SK" dirty="0">
                <a:solidFill>
                  <a:schemeClr val="bg2"/>
                </a:solidFill>
                <a:latin typeface="Arial Narrow" panose="020B0606020202030204" pitchFamily="34" charset="0"/>
              </a:rPr>
              <a:t>Najsevernejší bod:</a:t>
            </a:r>
          </a:p>
          <a:p>
            <a:pPr lvl="2" eaLnBrk="1" hangingPunct="1"/>
            <a:r>
              <a:rPr lang="sk-SK" altLang="sk-SK" dirty="0" err="1">
                <a:solidFill>
                  <a:schemeClr val="bg2"/>
                </a:solidFill>
                <a:latin typeface="Arial Narrow" panose="020B0606020202030204" pitchFamily="34" charset="0"/>
              </a:rPr>
              <a:t>Kaffeklubben</a:t>
            </a:r>
            <a:r>
              <a:rPr lang="sk-SK" altLang="sk-SK" dirty="0">
                <a:solidFill>
                  <a:schemeClr val="bg2"/>
                </a:solidFill>
                <a:latin typeface="Arial Narrow" panose="020B0606020202030204" pitchFamily="34" charset="0"/>
              </a:rPr>
              <a:t> Island </a:t>
            </a:r>
          </a:p>
          <a:p>
            <a:pPr lvl="2" eaLnBrk="1" hangingPunct="1">
              <a:buFontTx/>
              <a:buNone/>
            </a:pPr>
            <a:r>
              <a:rPr lang="sk-SK" altLang="sk-SK" dirty="0">
                <a:solidFill>
                  <a:schemeClr val="bg2"/>
                </a:solidFill>
                <a:latin typeface="Arial Narrow" panose="020B0606020202030204" pitchFamily="34" charset="0"/>
              </a:rPr>
              <a:t>	(</a:t>
            </a:r>
            <a:r>
              <a:rPr lang="sk-SK" altLang="sk-SK" b="1" dirty="0">
                <a:solidFill>
                  <a:schemeClr val="bg2"/>
                </a:solidFill>
                <a:latin typeface="Arial Narrow" panose="020B0606020202030204" pitchFamily="34" charset="0"/>
              </a:rPr>
              <a:t>Ostrov Kávového klubu</a:t>
            </a:r>
            <a:r>
              <a:rPr lang="sk-SK" altLang="sk-SK" dirty="0">
                <a:solidFill>
                  <a:schemeClr val="bg2"/>
                </a:solidFill>
                <a:latin typeface="Arial Narrow" panose="020B0606020202030204" pitchFamily="34" charset="0"/>
              </a:rPr>
              <a:t>)</a:t>
            </a:r>
          </a:p>
          <a:p>
            <a:pPr lvl="2" eaLnBrk="1" hangingPunct="1">
              <a:buFontTx/>
              <a:buNone/>
            </a:pPr>
            <a:r>
              <a:rPr lang="sk-SK" altLang="sk-SK" dirty="0">
                <a:solidFill>
                  <a:schemeClr val="bg2"/>
                </a:solidFill>
                <a:latin typeface="Arial Narrow" panose="020B0606020202030204" pitchFamily="34" charset="0"/>
              </a:rPr>
              <a:t> 	leží pri severovýchodnom </a:t>
            </a:r>
          </a:p>
          <a:p>
            <a:pPr lvl="2" eaLnBrk="1" hangingPunct="1">
              <a:buFontTx/>
              <a:buNone/>
            </a:pPr>
            <a:r>
              <a:rPr lang="sk-SK" altLang="sk-SK" dirty="0">
                <a:solidFill>
                  <a:schemeClr val="bg2"/>
                </a:solidFill>
                <a:latin typeface="Arial Narrow" panose="020B0606020202030204" pitchFamily="34" charset="0"/>
              </a:rPr>
              <a:t>	pobreží Grónska na </a:t>
            </a:r>
          </a:p>
          <a:p>
            <a:pPr lvl="2" eaLnBrk="1" hangingPunct="1">
              <a:buFontTx/>
              <a:buNone/>
            </a:pPr>
            <a:r>
              <a:rPr lang="sk-SK" altLang="sk-SK" dirty="0">
                <a:solidFill>
                  <a:schemeClr val="bg2"/>
                </a:solidFill>
                <a:latin typeface="Arial Narrow" panose="020B0606020202030204" pitchFamily="34" charset="0"/>
              </a:rPr>
              <a:t>	rovnobežke 83°40' s. g. š.</a:t>
            </a:r>
          </a:p>
          <a:p>
            <a:pPr lvl="2" eaLnBrk="1" hangingPunct="1"/>
            <a:r>
              <a:rPr lang="sk-SK" altLang="sk-SK" dirty="0">
                <a:solidFill>
                  <a:schemeClr val="bg2"/>
                </a:solidFill>
                <a:latin typeface="Arial Narrow" panose="020B0606020202030204" pitchFamily="34" charset="0"/>
              </a:rPr>
              <a:t>Najsevernejším pevninským </a:t>
            </a:r>
          </a:p>
          <a:p>
            <a:pPr lvl="2" eaLnBrk="1" hangingPunct="1">
              <a:buFontTx/>
              <a:buNone/>
            </a:pPr>
            <a:r>
              <a:rPr lang="sk-SK" altLang="sk-SK" dirty="0">
                <a:solidFill>
                  <a:schemeClr val="bg2"/>
                </a:solidFill>
                <a:latin typeface="Arial Narrow" panose="020B0606020202030204" pitchFamily="34" charset="0"/>
              </a:rPr>
              <a:t>	bodom je </a:t>
            </a:r>
            <a:r>
              <a:rPr lang="sk-SK" altLang="sk-SK" b="1" dirty="0">
                <a:solidFill>
                  <a:schemeClr val="bg2"/>
                </a:solidFill>
                <a:latin typeface="Arial Narrow" panose="020B0606020202030204" pitchFamily="34" charset="0"/>
              </a:rPr>
              <a:t>Mys </a:t>
            </a:r>
            <a:r>
              <a:rPr lang="sk-SK" altLang="sk-SK" b="1" dirty="0" err="1">
                <a:solidFill>
                  <a:schemeClr val="bg2"/>
                </a:solidFill>
                <a:latin typeface="Arial Narrow" panose="020B0606020202030204" pitchFamily="34" charset="0"/>
              </a:rPr>
              <a:t>Murchison</a:t>
            </a:r>
            <a:r>
              <a:rPr lang="sk-SK" altLang="sk-SK" dirty="0">
                <a:solidFill>
                  <a:schemeClr val="bg2"/>
                </a:solidFill>
                <a:latin typeface="Arial Narrow" panose="020B0606020202030204" pitchFamily="34" charset="0"/>
              </a:rPr>
              <a:t> </a:t>
            </a:r>
          </a:p>
          <a:p>
            <a:pPr lvl="2" eaLnBrk="1" hangingPunct="1">
              <a:buFontTx/>
              <a:buNone/>
            </a:pPr>
            <a:r>
              <a:rPr lang="sk-SK" altLang="sk-SK" dirty="0">
                <a:solidFill>
                  <a:schemeClr val="bg2"/>
                </a:solidFill>
                <a:latin typeface="Arial Narrow" panose="020B0606020202030204" pitchFamily="34" charset="0"/>
              </a:rPr>
              <a:t>	na Polostrove </a:t>
            </a:r>
            <a:r>
              <a:rPr lang="sk-SK" altLang="sk-SK" dirty="0" err="1">
                <a:solidFill>
                  <a:schemeClr val="bg2"/>
                </a:solidFill>
                <a:latin typeface="Arial Narrow" panose="020B0606020202030204" pitchFamily="34" charset="0"/>
              </a:rPr>
              <a:t>Boothia</a:t>
            </a:r>
            <a:r>
              <a:rPr lang="sk-SK" altLang="sk-SK" dirty="0">
                <a:solidFill>
                  <a:schemeClr val="bg2"/>
                </a:solidFill>
                <a:latin typeface="Arial Narrow" panose="020B0606020202030204" pitchFamily="34" charset="0"/>
              </a:rPr>
              <a:t> </a:t>
            </a:r>
          </a:p>
          <a:p>
            <a:pPr lvl="2" eaLnBrk="1" hangingPunct="1">
              <a:buFontTx/>
              <a:buNone/>
            </a:pPr>
            <a:r>
              <a:rPr lang="sk-SK" altLang="sk-SK" dirty="0">
                <a:solidFill>
                  <a:schemeClr val="bg2"/>
                </a:solidFill>
                <a:latin typeface="Arial Narrow" panose="020B0606020202030204" pitchFamily="34" charset="0"/>
              </a:rPr>
              <a:t>	(71°58' s. g. š.)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492375"/>
            <a:ext cx="37084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333375"/>
            <a:ext cx="9144000" cy="6048375"/>
          </a:xfrm>
        </p:spPr>
        <p:txBody>
          <a:bodyPr/>
          <a:lstStyle/>
          <a:p>
            <a:pPr eaLnBrk="1" hangingPunct="1"/>
            <a:r>
              <a:rPr lang="sk-SK" altLang="sk-SK" dirty="0">
                <a:solidFill>
                  <a:schemeClr val="bg2"/>
                </a:solidFill>
                <a:latin typeface="Arial Narrow" panose="020B0606020202030204" pitchFamily="34" charset="0"/>
              </a:rPr>
              <a:t>Najjužnejší bod:</a:t>
            </a:r>
          </a:p>
          <a:p>
            <a:pPr lvl="2" eaLnBrk="1" hangingPunct="1"/>
            <a:r>
              <a:rPr lang="sk-SK" altLang="sk-SK" dirty="0">
                <a:solidFill>
                  <a:schemeClr val="bg2"/>
                </a:solidFill>
                <a:latin typeface="Arial Narrow" panose="020B0606020202030204" pitchFamily="34" charset="0"/>
              </a:rPr>
              <a:t>na pevnine </a:t>
            </a:r>
            <a:r>
              <a:rPr lang="sk-SK" altLang="sk-SK" b="1" dirty="0">
                <a:solidFill>
                  <a:schemeClr val="bg2"/>
                </a:solidFill>
                <a:latin typeface="Arial Narrow" panose="020B0606020202030204" pitchFamily="34" charset="0"/>
              </a:rPr>
              <a:t>Mys </a:t>
            </a:r>
            <a:r>
              <a:rPr lang="sk-SK" altLang="sk-SK" b="1" dirty="0" err="1">
                <a:solidFill>
                  <a:schemeClr val="bg2"/>
                </a:solidFill>
                <a:latin typeface="Arial Narrow" panose="020B0606020202030204" pitchFamily="34" charset="0"/>
              </a:rPr>
              <a:t>Froward</a:t>
            </a:r>
            <a:r>
              <a:rPr lang="sk-SK" altLang="sk-SK" dirty="0">
                <a:solidFill>
                  <a:schemeClr val="bg2"/>
                </a:solidFill>
                <a:latin typeface="Arial Narrow" panose="020B0606020202030204" pitchFamily="34" charset="0"/>
              </a:rPr>
              <a:t> (53°56´ j. g. š.) na juhu Chile</a:t>
            </a:r>
          </a:p>
          <a:p>
            <a:pPr lvl="2" eaLnBrk="1" hangingPunct="1"/>
            <a:r>
              <a:rPr lang="sk-SK" altLang="sk-SK" dirty="0">
                <a:solidFill>
                  <a:schemeClr val="bg2"/>
                </a:solidFill>
                <a:latin typeface="Arial Narrow" panose="020B0606020202030204" pitchFamily="34" charset="0"/>
              </a:rPr>
              <a:t>hoci za najjužnejší bod Ameriky je často považovaný </a:t>
            </a:r>
            <a:r>
              <a:rPr lang="sk-SK" altLang="sk-SK" b="1" dirty="0" err="1">
                <a:solidFill>
                  <a:schemeClr val="bg2"/>
                </a:solidFill>
                <a:latin typeface="Arial Narrow" panose="020B0606020202030204" pitchFamily="34" charset="0"/>
              </a:rPr>
              <a:t>Hornov</a:t>
            </a:r>
            <a:r>
              <a:rPr lang="sk-SK" altLang="sk-SK" b="1" dirty="0">
                <a:solidFill>
                  <a:schemeClr val="bg2"/>
                </a:solidFill>
                <a:latin typeface="Arial Narrow" panose="020B0606020202030204" pitchFamily="34" charset="0"/>
              </a:rPr>
              <a:t> Mys</a:t>
            </a:r>
            <a:r>
              <a:rPr lang="sk-SK" altLang="sk-SK" dirty="0">
                <a:solidFill>
                  <a:schemeClr val="bg2"/>
                </a:solidFill>
                <a:latin typeface="Arial Narrow" panose="020B0606020202030204" pitchFamily="34" charset="0"/>
              </a:rPr>
              <a:t>, ten leží na  rovnobežke 55°59´ j. g. š., kým ostrov </a:t>
            </a:r>
            <a:r>
              <a:rPr lang="sk-SK" altLang="sk-SK" b="1" dirty="0" err="1">
                <a:solidFill>
                  <a:schemeClr val="bg2"/>
                </a:solidFill>
                <a:latin typeface="Arial Narrow" panose="020B0606020202030204" pitchFamily="34" charset="0"/>
              </a:rPr>
              <a:t>Águila</a:t>
            </a:r>
            <a:r>
              <a:rPr lang="sk-SK" altLang="sk-SK" b="1" dirty="0">
                <a:solidFill>
                  <a:schemeClr val="bg2"/>
                </a:solidFill>
                <a:latin typeface="Arial Narrow" panose="020B0606020202030204" pitchFamily="34" charset="0"/>
              </a:rPr>
              <a:t> </a:t>
            </a:r>
            <a:r>
              <a:rPr lang="sk-SK" altLang="sk-SK" b="1" dirty="0" err="1">
                <a:solidFill>
                  <a:schemeClr val="bg2"/>
                </a:solidFill>
                <a:latin typeface="Arial Narrow" panose="020B0606020202030204" pitchFamily="34" charset="0"/>
              </a:rPr>
              <a:t>Islet</a:t>
            </a:r>
            <a:r>
              <a:rPr lang="sk-SK" altLang="sk-SK" b="1" dirty="0">
                <a:solidFill>
                  <a:schemeClr val="bg2"/>
                </a:solidFill>
                <a:latin typeface="Arial Narrow" panose="020B0606020202030204" pitchFamily="34" charset="0"/>
              </a:rPr>
              <a:t> </a:t>
            </a:r>
            <a:r>
              <a:rPr lang="sk-SK" altLang="sk-SK" dirty="0">
                <a:solidFill>
                  <a:schemeClr val="bg2"/>
                </a:solidFill>
                <a:latin typeface="Arial Narrow" panose="020B0606020202030204" pitchFamily="34" charset="0"/>
              </a:rPr>
              <a:t>(Orlí ostrov) leží až na rovnobežke 56°32′ j. g. š.</a:t>
            </a:r>
          </a:p>
          <a:p>
            <a:pPr lvl="2" eaLnBrk="1" hangingPunct="1">
              <a:spcBef>
                <a:spcPct val="0"/>
              </a:spcBef>
            </a:pPr>
            <a:r>
              <a:rPr lang="sk-SK" altLang="sk-SK" dirty="0">
                <a:solidFill>
                  <a:schemeClr val="bg2"/>
                </a:solidFill>
                <a:latin typeface="Arial Narrow" panose="020B0606020202030204" pitchFamily="34" charset="0"/>
              </a:rPr>
              <a:t>ak za súčasť Ameriky 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sk-SK" altLang="sk-SK" dirty="0">
                <a:solidFill>
                  <a:schemeClr val="bg2"/>
                </a:solidFill>
                <a:latin typeface="Arial Narrow" panose="020B0606020202030204" pitchFamily="34" charset="0"/>
              </a:rPr>
              <a:t>	považujeme aj 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sk-SK" altLang="sk-SK" dirty="0">
                <a:solidFill>
                  <a:schemeClr val="bg2"/>
                </a:solidFill>
                <a:latin typeface="Arial Narrow" panose="020B0606020202030204" pitchFamily="34" charset="0"/>
              </a:rPr>
              <a:t>	</a:t>
            </a:r>
            <a:r>
              <a:rPr lang="sk-SK" altLang="sk-SK" b="1" dirty="0">
                <a:solidFill>
                  <a:schemeClr val="bg2"/>
                </a:solidFill>
                <a:latin typeface="Arial Narrow" panose="020B0606020202030204" pitchFamily="34" charset="0"/>
              </a:rPr>
              <a:t>Južné Sendvičové ostrovy</a:t>
            </a:r>
            <a:r>
              <a:rPr lang="sk-SK" altLang="sk-SK" dirty="0">
                <a:solidFill>
                  <a:schemeClr val="bg2"/>
                </a:solidFill>
                <a:latin typeface="Arial Narrow" panose="020B0606020202030204" pitchFamily="34" charset="0"/>
              </a:rPr>
              <a:t>,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sk-SK" altLang="sk-SK" dirty="0">
                <a:solidFill>
                  <a:schemeClr val="bg2"/>
                </a:solidFill>
                <a:latin typeface="Arial Narrow" panose="020B0606020202030204" pitchFamily="34" charset="0"/>
              </a:rPr>
              <a:t>	ktoré sa nachádzajú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sk-SK" altLang="sk-SK" dirty="0">
                <a:solidFill>
                  <a:schemeClr val="bg2"/>
                </a:solidFill>
                <a:latin typeface="Arial Narrow" panose="020B0606020202030204" pitchFamily="34" charset="0"/>
              </a:rPr>
              <a:t>	medzi Amerikou a Antarktídou,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sk-SK" altLang="sk-SK" dirty="0">
                <a:solidFill>
                  <a:schemeClr val="bg2"/>
                </a:solidFill>
                <a:latin typeface="Arial Narrow" panose="020B0606020202030204" pitchFamily="34" charset="0"/>
              </a:rPr>
              <a:t>	najjužnejší bod sa nachádza 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sk-SK" altLang="sk-SK" dirty="0">
                <a:solidFill>
                  <a:schemeClr val="bg2"/>
                </a:solidFill>
                <a:latin typeface="Arial Narrow" panose="020B0606020202030204" pitchFamily="34" charset="0"/>
              </a:rPr>
              <a:t>	na </a:t>
            </a:r>
            <a:r>
              <a:rPr lang="sk-SK" altLang="sk-SK" b="1" dirty="0">
                <a:solidFill>
                  <a:schemeClr val="bg2"/>
                </a:solidFill>
                <a:latin typeface="Arial Narrow" panose="020B0606020202030204" pitchFamily="34" charset="0"/>
              </a:rPr>
              <a:t>Cookovom ostrove</a:t>
            </a:r>
            <a:r>
              <a:rPr lang="sk-SK" altLang="sk-SK" dirty="0">
                <a:solidFill>
                  <a:schemeClr val="bg2"/>
                </a:solidFill>
                <a:latin typeface="Arial Narrow" panose="020B0606020202030204" pitchFamily="34" charset="0"/>
              </a:rPr>
              <a:t> na 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sk-SK" altLang="sk-SK" dirty="0">
                <a:solidFill>
                  <a:schemeClr val="bg2"/>
                </a:solidFill>
                <a:latin typeface="Arial Narrow" panose="020B0606020202030204" pitchFamily="34" charset="0"/>
              </a:rPr>
              <a:t>	rovnobežke 59°27´ j. g. š.</a:t>
            </a:r>
          </a:p>
          <a:p>
            <a:pPr eaLnBrk="1" hangingPunct="1"/>
            <a:endParaRPr lang="sk-SK" altLang="sk-SK" dirty="0">
              <a:solidFill>
                <a:schemeClr val="bg2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sk-SK" altLang="sk-SK" sz="4000" dirty="0"/>
              <a:t>Formovanie: odlišný vývoj SA a JA</a:t>
            </a:r>
            <a:br>
              <a:rPr lang="sk-SK" altLang="sk-SK" sz="4000" dirty="0"/>
            </a:br>
            <a:r>
              <a:rPr lang="sk-SK" altLang="sk-SK" sz="1400" dirty="0"/>
              <a:t>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13" y="1268761"/>
            <a:ext cx="9144000" cy="4680520"/>
          </a:xfrm>
          <a:solidFill>
            <a:schemeClr val="bg1">
              <a:alpha val="50000"/>
            </a:schemeClr>
          </a:solidFill>
        </p:spPr>
        <p:txBody>
          <a:bodyPr/>
          <a:lstStyle/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základ SA </a:t>
            </a:r>
            <a:r>
              <a:rPr lang="sk-SK" altLang="sk-SK" sz="2800" dirty="0" err="1">
                <a:latin typeface="Arial Narrow" panose="020B0606020202030204" pitchFamily="34" charset="0"/>
              </a:rPr>
              <a:t>litosférickej</a:t>
            </a:r>
            <a:r>
              <a:rPr lang="sk-SK" altLang="sk-SK" sz="2800" dirty="0">
                <a:latin typeface="Arial Narrow" panose="020B0606020202030204" pitchFamily="34" charset="0"/>
              </a:rPr>
              <a:t> dosky: Kanadský štít</a:t>
            </a:r>
          </a:p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základ JA lit. dosky: Brazílsky štít</a:t>
            </a:r>
          </a:p>
          <a:p>
            <a:pPr lvl="1" eaLnBrk="1" hangingPunct="1"/>
            <a:r>
              <a:rPr lang="sk-SK" altLang="sk-SK" sz="2400" dirty="0">
                <a:latin typeface="Arial Narrow" panose="020B0606020202030204" pitchFamily="34" charset="0"/>
              </a:rPr>
              <a:t>ešte pred vznikom </a:t>
            </a:r>
            <a:r>
              <a:rPr lang="sk-SK" altLang="sk-SK" sz="2400" dirty="0" err="1">
                <a:latin typeface="Arial Narrow" panose="020B0606020202030204" pitchFamily="34" charset="0"/>
              </a:rPr>
              <a:t>Pangey</a:t>
            </a:r>
            <a:r>
              <a:rPr lang="sk-SK" altLang="sk-SK" sz="2400" dirty="0">
                <a:latin typeface="Arial Narrow" panose="020B0606020202030204" pitchFamily="34" charset="0"/>
              </a:rPr>
              <a:t> asi pred 400 miliónmi rokov sa sformovali </a:t>
            </a:r>
            <a:r>
              <a:rPr lang="sk-SK" altLang="sk-SK" sz="2400" dirty="0" err="1">
                <a:latin typeface="Arial Narrow" panose="020B0606020202030204" pitchFamily="34" charset="0"/>
              </a:rPr>
              <a:t>prakontinenty</a:t>
            </a:r>
            <a:r>
              <a:rPr lang="sk-SK" altLang="sk-SK" sz="2400" dirty="0">
                <a:latin typeface="Arial Narrow" panose="020B0606020202030204" pitchFamily="34" charset="0"/>
              </a:rPr>
              <a:t> </a:t>
            </a:r>
            <a:r>
              <a:rPr lang="sk-SK" altLang="sk-SK" sz="2400" dirty="0" err="1">
                <a:latin typeface="Arial Narrow" panose="020B0606020202030204" pitchFamily="34" charset="0"/>
              </a:rPr>
              <a:t>Laurázia</a:t>
            </a:r>
            <a:r>
              <a:rPr lang="sk-SK" altLang="sk-SK" sz="2400" dirty="0">
                <a:latin typeface="Arial Narrow" panose="020B0606020202030204" pitchFamily="34" charset="0"/>
              </a:rPr>
              <a:t> a </a:t>
            </a:r>
            <a:r>
              <a:rPr lang="sk-SK" altLang="sk-SK" sz="2400" dirty="0" err="1">
                <a:latin typeface="Arial Narrow" panose="020B0606020202030204" pitchFamily="34" charset="0"/>
              </a:rPr>
              <a:t>Gondwana</a:t>
            </a:r>
            <a:endParaRPr lang="sk-SK" altLang="sk-SK" sz="2400" dirty="0">
              <a:latin typeface="Arial Narrow" panose="020B0606020202030204" pitchFamily="34" charset="0"/>
            </a:endParaRPr>
          </a:p>
          <a:p>
            <a:pPr lvl="1" eaLnBrk="1" hangingPunct="1"/>
            <a:r>
              <a:rPr lang="sk-SK" altLang="sk-SK" sz="2400" dirty="0">
                <a:latin typeface="Arial Narrow" panose="020B0606020202030204" pitchFamily="34" charset="0"/>
              </a:rPr>
              <a:t>SA litosferická doska sa začala smerom na východ </a:t>
            </a:r>
            <a:r>
              <a:rPr lang="sk-SK" altLang="sk-SK" sz="2400" dirty="0" err="1">
                <a:latin typeface="Arial Narrow" panose="020B0606020202030204" pitchFamily="34" charset="0"/>
              </a:rPr>
              <a:t>nadsúvať</a:t>
            </a:r>
            <a:r>
              <a:rPr lang="sk-SK" altLang="sk-SK" sz="2400" dirty="0">
                <a:latin typeface="Arial Narrow" panose="020B0606020202030204" pitchFamily="34" charset="0"/>
              </a:rPr>
              <a:t> nad litosferickú dosku pod oceánom </a:t>
            </a:r>
            <a:r>
              <a:rPr lang="sk-SK" altLang="sk-SK" sz="2400" b="1" dirty="0" err="1">
                <a:latin typeface="Arial Narrow" panose="020B0606020202030204" pitchFamily="34" charset="0"/>
              </a:rPr>
              <a:t>Lapetus</a:t>
            </a:r>
            <a:r>
              <a:rPr lang="sk-SK" altLang="sk-SK" sz="2400" b="1" dirty="0">
                <a:latin typeface="Arial Narrow" panose="020B0606020202030204" pitchFamily="34" charset="0"/>
              </a:rPr>
              <a:t> </a:t>
            </a:r>
            <a:r>
              <a:rPr lang="sk-SK" altLang="sk-SK" sz="2400" dirty="0">
                <a:latin typeface="Arial Narrow" panose="020B0606020202030204" pitchFamily="34" charset="0"/>
              </a:rPr>
              <a:t>=&gt; na východe SA </a:t>
            </a:r>
            <a:r>
              <a:rPr lang="sk-SK" altLang="sk-SK" sz="2400" dirty="0" err="1">
                <a:latin typeface="Arial Narrow" panose="020B0606020202030204" pitchFamily="34" charset="0"/>
              </a:rPr>
              <a:t>sa</a:t>
            </a:r>
            <a:r>
              <a:rPr lang="sk-SK" altLang="sk-SK" sz="2400" dirty="0">
                <a:latin typeface="Arial Narrow" panose="020B0606020202030204" pitchFamily="34" charset="0"/>
              </a:rPr>
              <a:t> </a:t>
            </a:r>
            <a:r>
              <a:rPr lang="sk-SK" altLang="sk-SK" sz="2400" dirty="0" err="1">
                <a:latin typeface="Arial Narrow" panose="020B0606020202030204" pitchFamily="34" charset="0"/>
              </a:rPr>
              <a:t>vyvrásnilo</a:t>
            </a:r>
            <a:r>
              <a:rPr lang="sk-SK" altLang="sk-SK" sz="2400" dirty="0">
                <a:latin typeface="Arial Narrow" panose="020B0606020202030204" pitchFamily="34" charset="0"/>
              </a:rPr>
              <a:t> (</a:t>
            </a:r>
            <a:r>
              <a:rPr lang="sk-SK" altLang="sk-SK" sz="2400" dirty="0" err="1">
                <a:latin typeface="Arial Narrow" panose="020B0606020202030204" pitchFamily="34" charset="0"/>
              </a:rPr>
              <a:t>kaledónske</a:t>
            </a:r>
            <a:r>
              <a:rPr lang="sk-SK" altLang="sk-SK" sz="2400" dirty="0">
                <a:latin typeface="Arial Narrow" panose="020B0606020202030204" pitchFamily="34" charset="0"/>
              </a:rPr>
              <a:t> vrásnenie) pohorie </a:t>
            </a:r>
            <a:r>
              <a:rPr lang="sk-SK" altLang="sk-SK" sz="2400" b="1" dirty="0" err="1">
                <a:latin typeface="Arial Narrow" panose="020B0606020202030204" pitchFamily="34" charset="0"/>
              </a:rPr>
              <a:t>Apalače</a:t>
            </a:r>
            <a:r>
              <a:rPr lang="sk-SK" altLang="sk-SK" sz="2400" dirty="0">
                <a:latin typeface="Arial Narrow" panose="020B0606020202030204" pitchFamily="34" charset="0"/>
              </a:rPr>
              <a:t>, dnes s najvyšším vrchom </a:t>
            </a:r>
            <a:r>
              <a:rPr lang="sk-SK" altLang="sk-SK" sz="2400" dirty="0" err="1">
                <a:latin typeface="Arial Narrow" panose="020B0606020202030204" pitchFamily="34" charset="0"/>
              </a:rPr>
              <a:t>Mt</a:t>
            </a:r>
            <a:r>
              <a:rPr lang="sk-SK" altLang="sk-SK" sz="2400" dirty="0">
                <a:latin typeface="Arial Narrow" panose="020B0606020202030204" pitchFamily="34" charset="0"/>
              </a:rPr>
              <a:t>. </a:t>
            </a:r>
            <a:r>
              <a:rPr lang="sk-SK" altLang="sk-SK" sz="2400" dirty="0" err="1">
                <a:latin typeface="Arial Narrow" panose="020B0606020202030204" pitchFamily="34" charset="0"/>
              </a:rPr>
              <a:t>Michell</a:t>
            </a:r>
            <a:r>
              <a:rPr lang="sk-SK" altLang="sk-SK" sz="2400" dirty="0">
                <a:latin typeface="Arial Narrow" panose="020B0606020202030204" pitchFamily="34" charset="0"/>
              </a:rPr>
              <a:t> (2034 m n. m.) </a:t>
            </a:r>
          </a:p>
          <a:p>
            <a:pPr lvl="1" eaLnBrk="1" hangingPunct="1"/>
            <a:r>
              <a:rPr lang="sk-SK" altLang="sk-SK" sz="2400" dirty="0">
                <a:latin typeface="Arial Narrow" panose="020B0606020202030204" pitchFamily="34" charset="0"/>
              </a:rPr>
              <a:t>približovaním JA </a:t>
            </a:r>
            <a:r>
              <a:rPr lang="sk-SK" altLang="sk-SK" sz="2400" dirty="0" err="1">
                <a:latin typeface="Arial Narrow" panose="020B0606020202030204" pitchFamily="34" charset="0"/>
              </a:rPr>
              <a:t>litosférickej</a:t>
            </a:r>
            <a:r>
              <a:rPr lang="sk-SK" altLang="sk-SK" sz="2400" dirty="0">
                <a:latin typeface="Arial Narrow" panose="020B0606020202030204" pitchFamily="34" charset="0"/>
              </a:rPr>
              <a:t> dosky k Africkej sa vyzdvihli časti Brazílskeho štítu, ktoré dnes predstavujú </a:t>
            </a:r>
            <a:r>
              <a:rPr lang="sk-SK" altLang="sk-SK" sz="2400" b="1" dirty="0">
                <a:latin typeface="Arial Narrow" panose="020B0606020202030204" pitchFamily="34" charset="0"/>
              </a:rPr>
              <a:t>Brazílska a Guyanská vysočina </a:t>
            </a:r>
            <a:r>
              <a:rPr lang="sk-SK" altLang="sk-SK" sz="2400" dirty="0">
                <a:latin typeface="Arial Narrow" panose="020B0606020202030204" pitchFamily="34" charset="0"/>
              </a:rPr>
              <a:t>(dosahujú výšku okolo 3000 m n. m.)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pang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-315913"/>
            <a:ext cx="8713788" cy="747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5375" y="332656"/>
            <a:ext cx="5508625" cy="6525344"/>
          </a:xfrm>
        </p:spPr>
        <p:txBody>
          <a:bodyPr/>
          <a:lstStyle/>
          <a:p>
            <a:pPr marL="182563" indent="-160338" eaLnBrk="1" hangingPunct="1">
              <a:lnSpc>
                <a:spcPct val="90000"/>
              </a:lnSpc>
              <a:tabLst>
                <a:tab pos="182563" algn="l"/>
              </a:tabLst>
            </a:pPr>
            <a:r>
              <a:rPr lang="sk-SK" altLang="sk-SK" sz="2200" dirty="0">
                <a:latin typeface="Arial Narrow" panose="020B0606020202030204" pitchFamily="34" charset="0"/>
              </a:rPr>
              <a:t>pred asi 150 miliónmi rokov sa </a:t>
            </a:r>
            <a:r>
              <a:rPr lang="sk-SK" altLang="sk-SK" sz="2200" dirty="0" err="1">
                <a:latin typeface="Arial Narrow" panose="020B0606020202030204" pitchFamily="34" charset="0"/>
              </a:rPr>
              <a:t>Laurázia</a:t>
            </a:r>
            <a:r>
              <a:rPr lang="sk-SK" altLang="sk-SK" sz="2200" dirty="0">
                <a:latin typeface="Arial Narrow" panose="020B0606020202030204" pitchFamily="34" charset="0"/>
              </a:rPr>
              <a:t> a </a:t>
            </a:r>
            <a:r>
              <a:rPr lang="sk-SK" altLang="sk-SK" sz="2200" dirty="0" err="1">
                <a:latin typeface="Arial Narrow" panose="020B0606020202030204" pitchFamily="34" charset="0"/>
              </a:rPr>
              <a:t>Gondwana</a:t>
            </a:r>
            <a:r>
              <a:rPr lang="sk-SK" altLang="sk-SK" sz="2200" dirty="0">
                <a:latin typeface="Arial Narrow" panose="020B0606020202030204" pitchFamily="34" charset="0"/>
              </a:rPr>
              <a:t> ako súčasť </a:t>
            </a:r>
            <a:r>
              <a:rPr lang="sk-SK" altLang="sk-SK" sz="2200" dirty="0" err="1">
                <a:latin typeface="Arial Narrow" panose="020B0606020202030204" pitchFamily="34" charset="0"/>
              </a:rPr>
              <a:t>prapevniny</a:t>
            </a:r>
            <a:r>
              <a:rPr lang="sk-SK" altLang="sk-SK" sz="2200" dirty="0">
                <a:latin typeface="Arial Narrow" panose="020B0606020202030204" pitchFamily="34" charset="0"/>
              </a:rPr>
              <a:t> </a:t>
            </a:r>
            <a:r>
              <a:rPr lang="sk-SK" altLang="sk-SK" sz="2200" dirty="0" err="1">
                <a:latin typeface="Arial Narrow" panose="020B0606020202030204" pitchFamily="34" charset="0"/>
              </a:rPr>
              <a:t>Pangey</a:t>
            </a:r>
            <a:r>
              <a:rPr lang="sk-SK" altLang="sk-SK" sz="2200" dirty="0">
                <a:latin typeface="Arial Narrow" panose="020B0606020202030204" pitchFamily="34" charset="0"/>
              </a:rPr>
              <a:t> rozpadli </a:t>
            </a:r>
          </a:p>
          <a:p>
            <a:pPr marL="182563" indent="-160338" eaLnBrk="1" hangingPunct="1">
              <a:lnSpc>
                <a:spcPct val="90000"/>
              </a:lnSpc>
              <a:tabLst>
                <a:tab pos="182563" algn="l"/>
              </a:tabLst>
            </a:pPr>
            <a:r>
              <a:rPr lang="sk-SK" altLang="sk-SK" sz="2200" dirty="0" err="1">
                <a:latin typeface="Arial Narrow" panose="020B0606020202030204" pitchFamily="34" charset="0"/>
              </a:rPr>
              <a:t>litosférické</a:t>
            </a:r>
            <a:r>
              <a:rPr lang="sk-SK" altLang="sk-SK" sz="2200" dirty="0">
                <a:latin typeface="Arial Narrow" panose="020B0606020202030204" pitchFamily="34" charset="0"/>
              </a:rPr>
              <a:t> dosky SA a JA sa rýchlo presúvali na západ, pričom sa nasúvali na tichooceánsku </a:t>
            </a:r>
            <a:r>
              <a:rPr lang="sk-SK" altLang="sk-SK" sz="2200" dirty="0" err="1">
                <a:latin typeface="Arial Narrow" panose="020B0606020202030204" pitchFamily="34" charset="0"/>
              </a:rPr>
              <a:t>litosférickú</a:t>
            </a:r>
            <a:r>
              <a:rPr lang="sk-SK" altLang="sk-SK" sz="2200" dirty="0">
                <a:latin typeface="Arial Narrow" panose="020B0606020202030204" pitchFamily="34" charset="0"/>
              </a:rPr>
              <a:t> dosku</a:t>
            </a:r>
          </a:p>
          <a:p>
            <a:pPr marL="182563" indent="-160338" eaLnBrk="1" hangingPunct="1">
              <a:lnSpc>
                <a:spcPct val="90000"/>
              </a:lnSpc>
              <a:tabLst>
                <a:tab pos="182563" algn="l"/>
              </a:tabLst>
            </a:pPr>
            <a:r>
              <a:rPr lang="sk-SK" altLang="sk-SK" sz="2200" dirty="0">
                <a:latin typeface="Arial Narrow" panose="020B0606020202030204" pitchFamily="34" charset="0"/>
              </a:rPr>
              <a:t>to spôsobilo nielen vyzdvihnutie </a:t>
            </a:r>
            <a:r>
              <a:rPr lang="sk-SK" altLang="sk-SK" sz="2200" b="1" dirty="0">
                <a:latin typeface="Arial Narrow" panose="020B0606020202030204" pitchFamily="34" charset="0"/>
              </a:rPr>
              <a:t>Kordiller</a:t>
            </a:r>
            <a:r>
              <a:rPr lang="sk-SK" altLang="sk-SK" sz="2200" dirty="0">
                <a:latin typeface="Arial Narrow" panose="020B0606020202030204" pitchFamily="34" charset="0"/>
              </a:rPr>
              <a:t>, </a:t>
            </a:r>
            <a:r>
              <a:rPr lang="sk-SK" altLang="sk-SK" sz="2200" spc="-20" dirty="0">
                <a:latin typeface="Arial Narrow" panose="020B0606020202030204" pitchFamily="34" charset="0"/>
              </a:rPr>
              <a:t>najdlhšieho horského masívu na svete (15 500 </a:t>
            </a:r>
            <a:r>
              <a:rPr lang="en-GB" altLang="sk-SK" sz="2200" spc="-20" dirty="0">
                <a:latin typeface="Arial Narrow" panose="020B0606020202030204" pitchFamily="34" charset="0"/>
              </a:rPr>
              <a:t>k</a:t>
            </a:r>
            <a:r>
              <a:rPr lang="sk-SK" altLang="sk-SK" sz="2200" spc="-20" dirty="0">
                <a:latin typeface="Arial Narrow" panose="020B0606020202030204" pitchFamily="34" charset="0"/>
              </a:rPr>
              <a:t>m) </a:t>
            </a:r>
            <a:r>
              <a:rPr lang="sk-SK" altLang="sk-SK" sz="2200" dirty="0">
                <a:latin typeface="Arial Narrow" panose="020B0606020202030204" pitchFamily="34" charset="0"/>
              </a:rPr>
              <a:t>ale aj intenzívnu </a:t>
            </a:r>
            <a:r>
              <a:rPr lang="sk-SK" altLang="sk-SK" sz="2200" b="1" dirty="0">
                <a:latin typeface="Arial Narrow" panose="020B0606020202030204" pitchFamily="34" charset="0"/>
              </a:rPr>
              <a:t>vulkanickú činnosť</a:t>
            </a:r>
          </a:p>
          <a:p>
            <a:pPr marL="182563" indent="-160338" eaLnBrk="1" hangingPunct="1">
              <a:lnSpc>
                <a:spcPct val="90000"/>
              </a:lnSpc>
              <a:tabLst>
                <a:tab pos="182563" algn="l"/>
              </a:tabLst>
            </a:pPr>
            <a:r>
              <a:rPr lang="sk-SK" altLang="sk-SK" sz="2200" dirty="0">
                <a:latin typeface="Arial Narrow" panose="020B0606020202030204" pitchFamily="34" charset="0"/>
              </a:rPr>
              <a:t>ostrovné pásmo v Strednej Amerike (Veľké Antily, Malé Antily, Bahamy) sú súčasťou oceánskeho chrbta, </a:t>
            </a:r>
            <a:r>
              <a:rPr lang="sk-SK" altLang="sk-SK" sz="2200" dirty="0" err="1">
                <a:latin typeface="Arial Narrow" panose="020B0606020202030204" pitchFamily="34" charset="0"/>
              </a:rPr>
              <a:t>vyvrásneného</a:t>
            </a:r>
            <a:r>
              <a:rPr lang="sk-SK" altLang="sk-SK" sz="2200" dirty="0">
                <a:latin typeface="Arial Narrow" panose="020B0606020202030204" pitchFamily="34" charset="0"/>
              </a:rPr>
              <a:t> spolu s Kordillerami</a:t>
            </a:r>
          </a:p>
        </p:txBody>
      </p:sp>
      <p:pic>
        <p:nvPicPr>
          <p:cNvPr id="11267" name="Picture 4" descr="and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51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5" descr="subdukc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508500"/>
            <a:ext cx="4537075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edvolený návrh">
  <a:themeElements>
    <a:clrScheme name="Predvole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volený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dvole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3126</TotalTime>
  <Words>3581</Words>
  <Application>Microsoft Office PowerPoint</Application>
  <PresentationFormat>Prezentácia na obrazovke (4:3)</PresentationFormat>
  <Paragraphs>374</Paragraphs>
  <Slides>40</Slides>
  <Notes>38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40</vt:i4>
      </vt:variant>
    </vt:vector>
  </HeadingPairs>
  <TitlesOfParts>
    <vt:vector size="43" baseType="lpstr">
      <vt:lpstr>Arial</vt:lpstr>
      <vt:lpstr>Arial Narrow</vt:lpstr>
      <vt:lpstr>Predvolený návrh</vt:lpstr>
      <vt:lpstr>REGIONÁLNA GEOGRAFIA AMERIKY</vt:lpstr>
      <vt:lpstr>Základná charakteristika</vt:lpstr>
      <vt:lpstr>Prezentácia programu PowerPoint</vt:lpstr>
      <vt:lpstr>Poloha: krajné body</vt:lpstr>
      <vt:lpstr>Prezentácia programu PowerPoint</vt:lpstr>
      <vt:lpstr>Prezentácia programu PowerPoint</vt:lpstr>
      <vt:lpstr>Formovanie: odlišný vývoj SA a JA  </vt:lpstr>
      <vt:lpstr>Prezentácia programu PowerPoint</vt:lpstr>
      <vt:lpstr>Prezentácia programu PowerPoint</vt:lpstr>
      <vt:lpstr>Najvýznamnejšie geomorfologické celky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Geologická a petrografická skladba</vt:lpstr>
      <vt:lpstr>Nerastné suroviny</vt:lpstr>
      <vt:lpstr>Klíma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Vodstvo</vt:lpstr>
      <vt:lpstr>úmoria a rieky</vt:lpstr>
      <vt:lpstr>jazerá</vt:lpstr>
      <vt:lpstr>Prezentácia programu PowerPoint</vt:lpstr>
      <vt:lpstr>ďalšie vodstvo</vt:lpstr>
      <vt:lpstr>bioklimatické pásma a rastlinstvo</vt:lpstr>
      <vt:lpstr>Rastlinstvo</vt:lpstr>
      <vt:lpstr>Živočíšstvo</vt:lpstr>
      <vt:lpstr>Prezentácia programu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REGIONÁLNA GEOGRAFIA AMERIKY</dc:title>
  <dc:creator>Laco</dc:creator>
  <cp:lastModifiedBy>doc. Mgr. Ladislav Novotný PhD.</cp:lastModifiedBy>
  <cp:revision>76</cp:revision>
  <dcterms:created xsi:type="dcterms:W3CDTF">2011-09-20T21:41:13Z</dcterms:created>
  <dcterms:modified xsi:type="dcterms:W3CDTF">2024-10-04T14:33:34Z</dcterms:modified>
</cp:coreProperties>
</file>