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91" r:id="rId3"/>
    <p:sldId id="259" r:id="rId4"/>
    <p:sldId id="298" r:id="rId5"/>
    <p:sldId id="289" r:id="rId6"/>
    <p:sldId id="281" r:id="rId7"/>
    <p:sldId id="258" r:id="rId8"/>
    <p:sldId id="296" r:id="rId9"/>
    <p:sldId id="260" r:id="rId10"/>
    <p:sldId id="262" r:id="rId11"/>
    <p:sldId id="264" r:id="rId12"/>
    <p:sldId id="292" r:id="rId13"/>
    <p:sldId id="283" r:id="rId14"/>
    <p:sldId id="263" r:id="rId15"/>
    <p:sldId id="265" r:id="rId16"/>
    <p:sldId id="266" r:id="rId17"/>
    <p:sldId id="267" r:id="rId18"/>
    <p:sldId id="300" r:id="rId19"/>
    <p:sldId id="299" r:id="rId20"/>
    <p:sldId id="284" r:id="rId21"/>
    <p:sldId id="275" r:id="rId22"/>
    <p:sldId id="285" r:id="rId23"/>
    <p:sldId id="287" r:id="rId24"/>
    <p:sldId id="288" r:id="rId25"/>
    <p:sldId id="293" r:id="rId26"/>
    <p:sldId id="268" r:id="rId27"/>
    <p:sldId id="277" r:id="rId28"/>
    <p:sldId id="286" r:id="rId29"/>
    <p:sldId id="269" r:id="rId30"/>
    <p:sldId id="270" r:id="rId31"/>
    <p:sldId id="271" r:id="rId32"/>
    <p:sldId id="294" r:id="rId33"/>
    <p:sldId id="301" r:id="rId34"/>
    <p:sldId id="295" r:id="rId35"/>
    <p:sldId id="272" r:id="rId36"/>
    <p:sldId id="273" r:id="rId37"/>
    <p:sldId id="274" r:id="rId38"/>
    <p:sldId id="302" r:id="rId39"/>
    <p:sldId id="276" r:id="rId40"/>
    <p:sldId id="280" r:id="rId41"/>
    <p:sldId id="278" r:id="rId42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9" d="100"/>
          <a:sy n="149" d="100"/>
        </p:scale>
        <p:origin x="206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5T11:51:41.04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0 507 24575,'1'-1'0,"1"1"0,-1-1 0,0 1 0,0-1 0,0 0 0,0 1 0,1-1 0,-1 0 0,0 0 0,0 0 0,-1 0 0,1 0 0,0 0 0,0 0 0,0 0 0,-1 0 0,1 0 0,0 0 0,-1-1 0,1 1 0,-1 0 0,0 0 0,1-1 0,-1 1 0,0 0 0,0-1 0,0 1 0,0-2 0,4-46 0,-4 42 0,-1-86 0,-1 65 0,2 0 0,0 0 0,9-54 0,-6 75 0,0-1 0,0 0 0,1 1 0,0-1 0,0 1 0,1 0 0,0 0 0,0 1 0,1 0 0,0 0 0,0 0 0,0 0 0,1 1 0,-1 0 0,1 1 0,0-1 0,1 1 0,-1 1 0,14-6 0,-1 2 0,0 0 0,1 1 0,-1 1 0,1 1 0,0 1 0,36-1 0,44 3 0,235 6 0,-317-4 0,-1 1 0,1 1 0,-1 0 0,0 2 0,0 0 0,0 1 0,-1 0 0,0 2 0,0 0 0,0 1 0,-1 1 0,-1 0 0,0 1 0,0 1 0,-1 0 0,-1 1 0,0 0 0,0 1 0,-1 1 0,-1 0 0,-1 0 0,9 18 0,-10-15 0,0 1 0,-2 0 0,0 0 0,-1 1 0,-1 0 0,-1 0 0,-1 0 0,0 1 0,-2-1 0,0 1 0,-2-1 0,0 1 0,-5 29 0,3-43 0,1 1 0,-1-1 0,0 0 0,-1 0 0,0 0 0,0 0 0,0-1 0,-1 1 0,0-1 0,0-1 0,-1 1 0,1-1 0,-8 6 0,-10 6 0,-1-1 0,-34 16 0,1 0 0,-136 93 0,16-4 0,157-108 0,1 0 0,1 0 0,0 2 0,1 0 0,1 1 0,0 1 0,2 1 0,-16 22 0,21-25 0,0 1 0,1 0 0,1 0 0,1 0 0,0 1 0,1 0 0,1 1 0,0-1 0,2 1 0,0-1 0,0 20 0,3 56-1365,0-61-5461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5T11:51:42.15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noProof="0"/>
              <a:t>Kliknite sem a upravte štýly predlohy textu.</a:t>
            </a:r>
          </a:p>
          <a:p>
            <a:pPr lvl="1"/>
            <a:r>
              <a:rPr lang="sk-SK" altLang="sk-SK" noProof="0"/>
              <a:t>Druhá úroveň</a:t>
            </a:r>
          </a:p>
          <a:p>
            <a:pPr lvl="2"/>
            <a:r>
              <a:rPr lang="sk-SK" altLang="sk-SK" noProof="0"/>
              <a:t>Tretia úroveň</a:t>
            </a:r>
          </a:p>
          <a:p>
            <a:pPr lvl="3"/>
            <a:r>
              <a:rPr lang="sk-SK" altLang="sk-SK" noProof="0"/>
              <a:t>Štvrtá úroveň</a:t>
            </a:r>
          </a:p>
          <a:p>
            <a:pPr lvl="4"/>
            <a:r>
              <a:rPr lang="sk-SK" altLang="sk-SK" noProof="0"/>
              <a:t>Piata úroveň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6A53AC5-C475-44FF-9C1E-D7298A30462E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005012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A785E71-7A7D-4A31-8A39-1FBD43DE9833}" type="slidenum">
              <a:rPr lang="sk-SK" altLang="sk-SK"/>
              <a:pPr eaLnBrk="1" hangingPunct="1"/>
              <a:t>1</a:t>
            </a:fld>
            <a:endParaRPr lang="sk-SK" altLang="sk-SK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669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0A76B41-7770-439B-BA5C-463A215CE9FE}" type="slidenum">
              <a:rPr lang="sk-SK" altLang="sk-SK"/>
              <a:pPr eaLnBrk="1" hangingPunct="1"/>
              <a:t>15</a:t>
            </a:fld>
            <a:endParaRPr lang="sk-SK" altLang="sk-SK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992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1D4EA6-D064-479F-B937-81E7E2FC2284}" type="slidenum">
              <a:rPr lang="sk-SK" altLang="sk-SK"/>
              <a:pPr eaLnBrk="1" hangingPunct="1"/>
              <a:t>16</a:t>
            </a:fld>
            <a:endParaRPr lang="sk-SK" altLang="sk-SK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158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73FA408-63CD-4702-BC3D-DB2192208D83}" type="slidenum">
              <a:rPr lang="sk-SK" altLang="sk-SK"/>
              <a:pPr eaLnBrk="1" hangingPunct="1"/>
              <a:t>17</a:t>
            </a:fld>
            <a:endParaRPr lang="sk-SK" altLang="sk-SK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263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58D6192-7F04-4684-A48D-EF6217E4794D}" type="slidenum">
              <a:rPr lang="sk-SK" altLang="sk-SK"/>
              <a:pPr eaLnBrk="1" hangingPunct="1"/>
              <a:t>21</a:t>
            </a:fld>
            <a:endParaRPr lang="sk-SK" altLang="sk-SK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642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E21F676-CA4A-4572-994E-A55A47388AAF}" type="slidenum">
              <a:rPr lang="sk-SK" altLang="sk-SK"/>
              <a:pPr eaLnBrk="1" hangingPunct="1"/>
              <a:t>26</a:t>
            </a:fld>
            <a:endParaRPr lang="sk-SK" altLang="sk-SK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347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2E3FE5F-62A2-448D-AF57-82FEEDD8B3E7}" type="slidenum">
              <a:rPr lang="sk-SK" altLang="sk-SK"/>
              <a:pPr eaLnBrk="1" hangingPunct="1"/>
              <a:t>27</a:t>
            </a:fld>
            <a:endParaRPr lang="sk-SK" altLang="sk-SK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266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0E065C5-04EC-4D29-ADD7-6F805CF15EC7}" type="slidenum">
              <a:rPr lang="sk-SK" altLang="sk-SK"/>
              <a:pPr eaLnBrk="1" hangingPunct="1"/>
              <a:t>29</a:t>
            </a:fld>
            <a:endParaRPr lang="sk-SK" altLang="sk-SK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64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B19EC85-34F9-4BAF-8B58-3D8654AB3549}" type="slidenum">
              <a:rPr lang="sk-SK" altLang="sk-SK"/>
              <a:pPr eaLnBrk="1" hangingPunct="1"/>
              <a:t>30</a:t>
            </a:fld>
            <a:endParaRPr lang="sk-SK" altLang="sk-SK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3682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59EC250-F652-4D1B-A34E-06779D027386}" type="slidenum">
              <a:rPr lang="sk-SK" altLang="sk-SK"/>
              <a:pPr eaLnBrk="1" hangingPunct="1"/>
              <a:t>31</a:t>
            </a:fld>
            <a:endParaRPr lang="sk-SK" altLang="sk-SK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092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7886DBA-0FB0-4A6B-A96A-2E864ED8ED2E}" type="slidenum">
              <a:rPr lang="sk-SK" altLang="sk-SK"/>
              <a:pPr eaLnBrk="1" hangingPunct="1"/>
              <a:t>34</a:t>
            </a:fld>
            <a:endParaRPr lang="sk-SK" altLang="sk-SK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581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C9D1E5-9119-4288-B21D-EF86DEE3A83B}" type="slidenum">
              <a:rPr lang="sk-SK" altLang="sk-SK"/>
              <a:pPr eaLnBrk="1" hangingPunct="1">
                <a:spcBef>
                  <a:spcPct val="0"/>
                </a:spcBef>
              </a:pPr>
              <a:t>2</a:t>
            </a:fld>
            <a:endParaRPr lang="sk-SK" altLang="sk-SK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259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7886DBA-0FB0-4A6B-A96A-2E864ED8ED2E}" type="slidenum">
              <a:rPr lang="sk-SK" altLang="sk-SK"/>
              <a:pPr eaLnBrk="1" hangingPunct="1"/>
              <a:t>35</a:t>
            </a:fld>
            <a:endParaRPr lang="sk-SK" altLang="sk-SK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4024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18B4AAE-2C53-4974-B4FC-795265C93E08}" type="slidenum">
              <a:rPr lang="sk-SK" altLang="sk-SK"/>
              <a:pPr eaLnBrk="1" hangingPunct="1"/>
              <a:t>36</a:t>
            </a:fld>
            <a:endParaRPr lang="sk-SK" altLang="sk-SK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460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AC2055-F187-4866-A29A-F58622ED90A9}" type="slidenum">
              <a:rPr lang="sk-SK" altLang="sk-SK"/>
              <a:pPr eaLnBrk="1" hangingPunct="1"/>
              <a:t>37</a:t>
            </a:fld>
            <a:endParaRPr lang="sk-SK" altLang="sk-SK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447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FC10EC-D546-42CF-8090-E117BBE9C966}" type="slidenum">
              <a:rPr lang="sk-SK" altLang="sk-SK"/>
              <a:pPr eaLnBrk="1" hangingPunct="1">
                <a:spcBef>
                  <a:spcPct val="0"/>
                </a:spcBef>
              </a:pPr>
              <a:t>38</a:t>
            </a:fld>
            <a:endParaRPr lang="sk-SK" altLang="sk-SK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2510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789E43F-70F8-4AF8-AB79-5613A8D3A577}" type="slidenum">
              <a:rPr lang="sk-SK" altLang="sk-SK"/>
              <a:pPr eaLnBrk="1" hangingPunct="1"/>
              <a:t>39</a:t>
            </a:fld>
            <a:endParaRPr lang="sk-SK" altLang="sk-SK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0635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10879F9-9DBD-47A8-9AFA-DEC8C89BC8F6}" type="slidenum">
              <a:rPr lang="sk-SK" altLang="sk-SK"/>
              <a:pPr eaLnBrk="1" hangingPunct="1"/>
              <a:t>41</a:t>
            </a:fld>
            <a:endParaRPr lang="sk-SK" altLang="sk-SK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616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56CFEA-F711-49C6-9B82-6BB7F81F635A}" type="slidenum">
              <a:rPr lang="sk-SK" altLang="sk-SK"/>
              <a:pPr eaLnBrk="1" hangingPunct="1"/>
              <a:t>3</a:t>
            </a:fld>
            <a:endParaRPr lang="sk-SK" altLang="sk-SK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998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F38BEDF-14F8-43A2-A957-D003419C4F86}" type="slidenum">
              <a:rPr lang="sk-SK" altLang="sk-SK"/>
              <a:pPr eaLnBrk="1" hangingPunct="1"/>
              <a:t>7</a:t>
            </a:fld>
            <a:endParaRPr lang="sk-SK" altLang="sk-SK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684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A930905-E010-4033-A075-B0D9FD29A4F0}" type="slidenum">
              <a:rPr lang="sk-SK" altLang="sk-SK">
                <a:solidFill>
                  <a:srgbClr val="000000"/>
                </a:solidFill>
              </a:rPr>
              <a:pPr eaLnBrk="1" hangingPunct="1"/>
              <a:t>8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108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A2AF5EE-F91E-4D51-A518-026FA94BAB74}" type="slidenum">
              <a:rPr lang="sk-SK" altLang="sk-SK"/>
              <a:pPr eaLnBrk="1" hangingPunct="1"/>
              <a:t>9</a:t>
            </a:fld>
            <a:endParaRPr lang="sk-SK" altLang="sk-SK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26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3BF48DF-0BE6-4154-A958-BAFE2D6147A4}" type="slidenum">
              <a:rPr lang="sk-SK" altLang="sk-SK"/>
              <a:pPr eaLnBrk="1" hangingPunct="1"/>
              <a:t>10</a:t>
            </a:fld>
            <a:endParaRPr lang="sk-SK" altLang="sk-SK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744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47862EE-98D4-43A0-B4BF-8321E8FD6D70}" type="slidenum">
              <a:rPr lang="sk-SK" altLang="sk-SK"/>
              <a:pPr eaLnBrk="1" hangingPunct="1"/>
              <a:t>11</a:t>
            </a:fld>
            <a:endParaRPr lang="sk-SK" altLang="sk-SK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140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A4B70DB-38A3-41A5-9360-5E7302419989}" type="slidenum">
              <a:rPr lang="sk-SK" altLang="sk-SK"/>
              <a:pPr eaLnBrk="1" hangingPunct="1"/>
              <a:t>14</a:t>
            </a:fld>
            <a:endParaRPr lang="sk-SK" altLang="sk-SK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86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2C2904-B18B-45FE-B8E9-DE3BD813C673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165325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55026D-ED9D-46BB-B7AA-563CBDAD4E3A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804262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1B2C56-6FC4-46F3-86BB-24BCA044255E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687008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F158DD-1396-49AF-9384-CBF060014F6C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56346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FBD4EE-4B3D-4D2B-ACBD-D1DBE6D0307A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2190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152CCC-CCA4-423E-9CA3-36DB1FAEDA03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954903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6346A7-B241-4021-8E7E-6CC3430B14DE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004606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CCB4EC-CD6D-4A94-A8E5-0A642A33F659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42151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618F65-64F7-4522-A34F-CDAECE9965A5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280161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83B5A7-174A-455E-82B8-E63848C9409A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615885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5D26D6-D357-4F61-880E-C6D9E908E28B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161022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66709F1-A0B0-4EC9-B706-B3B3268C4A68}" type="slidenum">
              <a:rPr lang="sk-SK" altLang="sk-SK"/>
              <a:pPr/>
              <a:t>‹#›</a:t>
            </a:fld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www.cia.gov/library/publications/the-world-factbook/fields/2048.html#af" TargetMode="External"/><Relationship Id="rId7" Type="http://schemas.openxmlformats.org/officeDocument/2006/relationships/hyperlink" Target="https://www.theglobaleconomy.com/rankings/employment_in_agriculture/Africa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tionmaster.com/country-info/stats/Economy/GDP/Composition-by-sector" TargetMode="External"/><Relationship Id="rId5" Type="http://schemas.openxmlformats.org/officeDocument/2006/relationships/hyperlink" Target="https://www.cia.gov/library/publications/the-world-factbook/fields/2012.html#af" TargetMode="External"/><Relationship Id="rId4" Type="http://schemas.openxmlformats.org/officeDocument/2006/relationships/hyperlink" Target="http://www.nationmaster.com/country-info/stats/Economy/Labor-force/By-occupatio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rcs.usda.gov/wps/portal/nrcs/detail/soils/use/?cid=nrcs142p2_054025" TargetMode="External"/><Relationship Id="rId5" Type="http://schemas.openxmlformats.org/officeDocument/2006/relationships/image" Target="../media/image17.jpg"/><Relationship Id="rId4" Type="http://schemas.openxmlformats.org/officeDocument/2006/relationships/hyperlink" Target="https://sk.pinterest.com/pin/773985885929881521/?lp=tru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hyperlink" Target="http://www.orwelltoday.com/libwatermapaquifer.jpg" TargetMode="External"/><Relationship Id="rId2" Type="http://schemas.openxmlformats.org/officeDocument/2006/relationships/hyperlink" Target="http://www.greenprophet.com/2010/06/libya-pivot-irrigation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customXml" Target="../ink/ink2.xml"/><Relationship Id="rId5" Type="http://schemas.openxmlformats.org/officeDocument/2006/relationships/image" Target="../media/image24.png"/><Relationship Id="rId10" Type="http://schemas.openxmlformats.org/officeDocument/2006/relationships/image" Target="../media/image270.png"/><Relationship Id="rId4" Type="http://schemas.openxmlformats.org/officeDocument/2006/relationships/image" Target="../media/image23.png"/><Relationship Id="rId9" Type="http://schemas.openxmlformats.org/officeDocument/2006/relationships/customXml" Target="../ink/ink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estopedia.com/articles/investing/101515/biggest-oil-producers-africa.asp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cass.science.upjs.sk/gc2019-1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nomist.com/news/middle-east-and-africa/21595949-if-africas-economies-are-take-africans-will-have-start-making-lo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frica.businessinsider.com/local/markets/top-automobile-manufacturers-in-africa/ze2lyz1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w.com/en/africa-begins-to-emerge-as-car-industry-hub/a-59500532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gazine.automotivepurchasingandsupplychain.com/magazine/issue33/north-african-automotive.html&#180;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hdr.undp.org/en/content/2019-human-development-index-rankin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dition.cnn.com/2023/02/02/business/wto-okonjo-iweala-africa-trade-spc-intl/index.html" TargetMode="External"/><Relationship Id="rId4" Type="http://schemas.openxmlformats.org/officeDocument/2006/relationships/hyperlink" Target="http://www.fao.org/3/a-i4030e.pd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howmuch.net/articles/top-export-in-every-country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gazine.automotivepurchasingandsupplychain.com/magazine/issue33/north-african-automotive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hartsbin.com/view/1002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futuresgroup.files.wordpress.com/2008/10/081021_169-cities-map1.jpg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kearney.com/service/global-business-policy-council/gcr/2023-full-report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data.worldbank.org/indicator/ST.INT.ARVL?view=map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johanfourie.files.wordpress.com/2012/03/africa41.jpg" TargetMode="Externa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ualcapitalist.com/map-countries-by-tourist-spending/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id.world/world/#sptinc_p90p100_z/US;FR;DE;CN;ZA;GB;WO/last/eu/k/p/yearly/s/false/25.253500000000003/80/curve/false/countr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tlas.media.mit.edu/en/profile/country/gnq/" TargetMode="External"/><Relationship Id="rId4" Type="http://schemas.openxmlformats.org/officeDocument/2006/relationships/hyperlink" Target="https://ourworldindata.org/grapher/income-share-of-the-top-10-pip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nsparency.org/research/cpi/overview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briterbridges.com/innovation-maps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forum.org/agenda/2019/09/africa-innovation-rather-than-industrialization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literacy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urworldindata.org/literacy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noema.com/atlas/maps/GDP-per-capita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statisticstimes.com/economy/african-countries-by-gdp-per-capita.php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hyperlink" Target="http://ekonomika.sme.sk/c/4211372/inflacia-v-zimbabwe-dosiahla-231-milionov-percent.html" TargetMode="Externa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s://knoema.com/atlas/maps/Inflation-rate" TargetMode="Externa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ualcapitalist.com/global-gdp-by-region-distribution-map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e.sk/c/5493122/pol-storocia-rychlokurzu-vladnutia-afrika-sa-uci-ako-sa-nezabijat.html" TargetMode="External"/><Relationship Id="rId2" Type="http://schemas.openxmlformats.org/officeDocument/2006/relationships/hyperlink" Target="http://profit.etrend.sk/biznis-pribehy/luxusny-trh-s-diamantmi-rastie-2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nnikn.sk/26129/v-nigerii-vznika-islamsky-stat-v-malom-preco-sa-ho-nedari-zastavit/" TargetMode="External"/><Relationship Id="rId5" Type="http://schemas.openxmlformats.org/officeDocument/2006/relationships/hyperlink" Target="https://dennikn.sk/10757/afrika-ako-kontinent-napreduje/" TargetMode="External"/><Relationship Id="rId4" Type="http://schemas.openxmlformats.org/officeDocument/2006/relationships/hyperlink" Target="http://www.sme.sk/c/2195180/afrika-drzi-prvenstvo-v-pocte-konfliktov.htm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actodata.com/imf-gdp-growth-forecast-2025-country-wise-data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hdr.undp.org/en/content/2019-human-development-index-rank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urworldindata.org/human-development-index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lobalhungerindex.org/ranking.htm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ourworldindata.org/grapher/share-of-population-in-extreme-poverty?time=2019&amp;country=BGD~BOL~MDG~IND~CHN~ETH~CO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260350"/>
            <a:ext cx="7772400" cy="1584325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sz="6600">
                <a:effectLst>
                  <a:outerShdw blurRad="38100" dist="38100" dir="2700000" algn="tl">
                    <a:srgbClr val="C0C0C0"/>
                  </a:outerShdw>
                </a:effectLst>
              </a:rPr>
              <a:t>HOSPODÁRSTVO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22338"/>
          </a:xfrm>
        </p:spPr>
        <p:txBody>
          <a:bodyPr/>
          <a:lstStyle/>
          <a:p>
            <a:pPr eaLnBrk="1" hangingPunct="1"/>
            <a:r>
              <a:rPr lang="sk-SK" altLang="sk-SK"/>
              <a:t>Poľnohospodárstvo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96975"/>
            <a:ext cx="8785225" cy="53276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  <a:hlinkClick r:id="rId3"/>
              </a:rPr>
              <a:t>podiel na zamestnanosti – 60 %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sz="2000" i="1" dirty="0">
                <a:latin typeface="Arial Narrow" panose="020B0606020202030204" pitchFamily="34" charset="0"/>
                <a:hlinkClick r:id="rId4"/>
              </a:rPr>
              <a:t>(</a:t>
            </a:r>
            <a:r>
              <a:rPr lang="en-GB" altLang="sk-SK" sz="2000" i="1" dirty="0" err="1">
                <a:latin typeface="Arial Narrow" panose="020B0606020202030204" pitchFamily="34" charset="0"/>
                <a:hlinkClick r:id="rId4"/>
              </a:rPr>
              <a:t>ďalší</a:t>
            </a:r>
            <a:r>
              <a:rPr lang="en-GB" altLang="sk-SK" sz="2000" i="1" dirty="0">
                <a:latin typeface="Arial Narrow" panose="020B0606020202030204" pitchFamily="34" charset="0"/>
                <a:hlinkClick r:id="rId4"/>
              </a:rPr>
              <a:t> </a:t>
            </a:r>
            <a:r>
              <a:rPr lang="en-GB" altLang="sk-SK" sz="2000" i="1" dirty="0" err="1">
                <a:latin typeface="Arial Narrow" panose="020B0606020202030204" pitchFamily="34" charset="0"/>
                <a:hlinkClick r:id="rId4"/>
              </a:rPr>
              <a:t>zdroj</a:t>
            </a:r>
            <a:r>
              <a:rPr lang="en-GB" altLang="sk-SK" sz="2000" i="1" dirty="0">
                <a:latin typeface="Arial Narrow" panose="020B0606020202030204" pitchFamily="34" charset="0"/>
                <a:hlinkClick r:id="rId4"/>
              </a:rPr>
              <a:t>)</a:t>
            </a:r>
            <a:endParaRPr lang="sk-SK" altLang="sk-SK" sz="2000" i="1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  <a:hlinkClick r:id="rId5"/>
              </a:rPr>
              <a:t>podiel na tvorbe HDP </a:t>
            </a:r>
            <a:r>
              <a:rPr lang="sk-SK" altLang="sk-SK" dirty="0">
                <a:latin typeface="Arial Narrow" panose="020B0606020202030204" pitchFamily="34" charset="0"/>
              </a:rPr>
              <a:t>oveľa nižší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sz="2000" i="1" dirty="0">
                <a:latin typeface="Arial Narrow" panose="020B0606020202030204" pitchFamily="34" charset="0"/>
                <a:hlinkClick r:id="rId6"/>
              </a:rPr>
              <a:t>(</a:t>
            </a:r>
            <a:r>
              <a:rPr lang="en-GB" altLang="sk-SK" sz="2000" i="1" dirty="0" err="1">
                <a:latin typeface="Arial Narrow" panose="020B0606020202030204" pitchFamily="34" charset="0"/>
                <a:hlinkClick r:id="rId6"/>
              </a:rPr>
              <a:t>ďalší</a:t>
            </a:r>
            <a:r>
              <a:rPr lang="en-GB" altLang="sk-SK" sz="2000" i="1" dirty="0">
                <a:latin typeface="Arial Narrow" panose="020B0606020202030204" pitchFamily="34" charset="0"/>
                <a:hlinkClick r:id="rId6"/>
              </a:rPr>
              <a:t> </a:t>
            </a:r>
            <a:r>
              <a:rPr lang="en-GB" altLang="sk-SK" sz="2000" i="1" dirty="0" err="1">
                <a:latin typeface="Arial Narrow" panose="020B0606020202030204" pitchFamily="34" charset="0"/>
                <a:hlinkClick r:id="rId6"/>
              </a:rPr>
              <a:t>zdroj</a:t>
            </a:r>
            <a:r>
              <a:rPr lang="en-GB" altLang="sk-SK" sz="2000" i="1" dirty="0">
                <a:latin typeface="Arial Narrow" panose="020B0606020202030204" pitchFamily="34" charset="0"/>
                <a:hlinkClick r:id="rId6"/>
              </a:rPr>
              <a:t>)</a:t>
            </a:r>
            <a:endParaRPr lang="sk-SK" altLang="sk-SK" sz="2000" i="1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z nich okolo dvoch tretín je PHP pre vlastnú obživu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zvyšné veľké farmy sa zameriavajú na vývoz (káva, bavlna, kakao, kaučuk...)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jednou z priorít Africkej únie </a:t>
            </a:r>
            <a:br>
              <a:rPr lang="sk-SK" altLang="sk-SK" dirty="0">
                <a:latin typeface="Arial Narrow" panose="020B0606020202030204" pitchFamily="34" charset="0"/>
              </a:rPr>
            </a:br>
            <a:r>
              <a:rPr lang="sk-SK" altLang="sk-SK" dirty="0">
                <a:latin typeface="Arial Narrow" panose="020B0606020202030204" pitchFamily="34" charset="0"/>
              </a:rPr>
              <a:t>sú investície do PHP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problémy: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málo úrodná a zničená pôda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choroby zvierat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konkurencia – absencia dotácií ako v EÚ a USA</a:t>
            </a:r>
          </a:p>
        </p:txBody>
      </p:sp>
      <p:pic>
        <p:nvPicPr>
          <p:cNvPr id="3" name="Obrázok 2">
            <a:hlinkClick r:id="rId7"/>
            <a:extLst>
              <a:ext uri="{FF2B5EF4-FFF2-40B4-BE49-F238E27FC236}">
                <a16:creationId xmlns:a16="http://schemas.microsoft.com/office/drawing/2014/main" id="{6B1FDB92-992B-33B6-DA37-14848BBD2E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7409" y="3140968"/>
            <a:ext cx="3670504" cy="208823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113"/>
            <a:ext cx="9144000" cy="586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6" descr="http://blog.travel-exploration.com/wp-content/uploads/2009/03/date-thinn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981075"/>
            <a:ext cx="2411412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628800"/>
            <a:ext cx="3099817" cy="3071891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508104" y="5085184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https://sk.pinterest.com/pin/773985885929880881/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859"/>
            <a:ext cx="4728074" cy="4275499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467544" y="5085184"/>
            <a:ext cx="5277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err="1">
                <a:latin typeface="Arial Narrow" panose="020B0606020202030204" pitchFamily="34" charset="0"/>
                <a:hlinkClick r:id="rId4"/>
              </a:rPr>
              <a:t>zdroj</a:t>
            </a:r>
            <a:endParaRPr lang="sk-SK" sz="1500" dirty="0">
              <a:latin typeface="Arial Narrow" panose="020B0606020202030204" pitchFamily="34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-60646"/>
            <a:ext cx="5086350" cy="6858000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4427984" y="6453336"/>
            <a:ext cx="5277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err="1">
                <a:latin typeface="Arial Narrow" panose="020B0606020202030204" pitchFamily="34" charset="0"/>
                <a:hlinkClick r:id="rId6"/>
              </a:rPr>
              <a:t>zdroj</a:t>
            </a:r>
            <a:endParaRPr lang="sk-SK" sz="15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209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BlokTextu 1"/>
          <p:cNvSpPr txBox="1">
            <a:spLocks noChangeArrowheads="1"/>
          </p:cNvSpPr>
          <p:nvPr/>
        </p:nvSpPr>
        <p:spPr bwMode="auto">
          <a:xfrm>
            <a:off x="107950" y="0"/>
            <a:ext cx="4248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en-US" dirty="0">
                <a:latin typeface="Aptos Narrow" panose="020B0004020202020204" pitchFamily="34" charset="0"/>
                <a:hlinkClick r:id="rId2"/>
              </a:rPr>
              <a:t>Zavlažované púštne oblasti v Líbyi</a:t>
            </a:r>
            <a:endParaRPr lang="sk-SK" altLang="en-US" dirty="0">
              <a:latin typeface="Aptos Narrow" panose="020B0004020202020204" pitchFamily="34" charset="0"/>
            </a:endParaRPr>
          </a:p>
        </p:txBody>
      </p:sp>
      <p:pic>
        <p:nvPicPr>
          <p:cNvPr id="12291" name="Picture 4" descr="http://www.esa.int/var/esa/storage/images/esa_multimedia/images/2013/09/libya_s_al_jawf_oasis/13032253-1-eng-GB/Libya_s_Al_Jawf_oas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369888"/>
            <a:ext cx="5259933" cy="341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http://www.circleofblue.org/waternews/wp-content/uploads/2008/05/africa_potential_ma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38" y="690563"/>
            <a:ext cx="3830637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" descr="http://www.greenprophet.com/wp-content/uploads/2010/06/pivot-irrigation-jord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858" y="4954911"/>
            <a:ext cx="2736900" cy="182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BlokTextu 2"/>
          <p:cNvSpPr txBox="1">
            <a:spLocks noChangeArrowheads="1"/>
          </p:cNvSpPr>
          <p:nvPr/>
        </p:nvSpPr>
        <p:spPr bwMode="auto">
          <a:xfrm>
            <a:off x="5278437" y="46038"/>
            <a:ext cx="38306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en-US" dirty="0">
                <a:latin typeface="Aptos Narrow" panose="020B0004020202020204" pitchFamily="34" charset="0"/>
              </a:rPr>
              <a:t>potenciál redukcie chudoby v </a:t>
            </a:r>
            <a:r>
              <a:rPr lang="sk-SK" altLang="en-US" dirty="0" err="1">
                <a:latin typeface="Aptos Narrow" panose="020B0004020202020204" pitchFamily="34" charset="0"/>
              </a:rPr>
              <a:t>Sub</a:t>
            </a:r>
            <a:r>
              <a:rPr lang="sk-SK" altLang="en-US" dirty="0">
                <a:latin typeface="Aptos Narrow" panose="020B0004020202020204" pitchFamily="34" charset="0"/>
              </a:rPr>
              <a:t>-</a:t>
            </a:r>
          </a:p>
          <a:p>
            <a:pPr eaLnBrk="1" hangingPunct="1"/>
            <a:r>
              <a:rPr lang="sk-SK" altLang="en-US" dirty="0">
                <a:latin typeface="Aptos Narrow" panose="020B0004020202020204" pitchFamily="34" charset="0"/>
              </a:rPr>
              <a:t>saharskej Afrike rozvojom zavlažovania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6387858" y="6525344"/>
            <a:ext cx="7764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/>
              <a:t>Jordánsko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2930278"/>
            <a:ext cx="3743970" cy="3851301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3788039" y="620217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7"/>
              </a:rPr>
              <a:t>zásoby podzemnej vody v Líbyi</a:t>
            </a:r>
            <a:endParaRPr lang="sk-SK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38588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0"/>
            <a:ext cx="445770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19600"/>
            <a:ext cx="3657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708275"/>
            <a:ext cx="3563937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7550"/>
            <a:ext cx="523875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349500"/>
            <a:ext cx="2286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Písanie rukou 1">
                <a:extLst>
                  <a:ext uri="{FF2B5EF4-FFF2-40B4-BE49-F238E27FC236}">
                    <a16:creationId xmlns:a16="http://schemas.microsoft.com/office/drawing/2014/main" id="{D18EF9DD-B025-709B-FC91-7ED93646FAF3}"/>
                  </a:ext>
                </a:extLst>
              </p14:cNvPr>
              <p14:cNvContentPartPr/>
              <p14:nvPr/>
            </p14:nvContentPartPr>
            <p14:xfrm>
              <a:off x="3358561" y="4452705"/>
              <a:ext cx="428040" cy="535320"/>
            </p14:xfrm>
          </p:contentPart>
        </mc:Choice>
        <mc:Fallback xmlns="">
          <p:pic>
            <p:nvPicPr>
              <p:cNvPr id="2" name="Písanie rukou 1">
                <a:extLst>
                  <a:ext uri="{FF2B5EF4-FFF2-40B4-BE49-F238E27FC236}">
                    <a16:creationId xmlns:a16="http://schemas.microsoft.com/office/drawing/2014/main" id="{D18EF9DD-B025-709B-FC91-7ED93646FAF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52441" y="4446585"/>
                <a:ext cx="440280" cy="54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Písanie rukou 2">
                <a:extLst>
                  <a:ext uri="{FF2B5EF4-FFF2-40B4-BE49-F238E27FC236}">
                    <a16:creationId xmlns:a16="http://schemas.microsoft.com/office/drawing/2014/main" id="{D5FCEA67-7925-80CA-3677-5D57243C8198}"/>
                  </a:ext>
                </a:extLst>
              </p14:cNvPr>
              <p14:cNvContentPartPr/>
              <p14:nvPr/>
            </p14:nvContentPartPr>
            <p14:xfrm>
              <a:off x="3485281" y="5169105"/>
              <a:ext cx="360" cy="360"/>
            </p14:xfrm>
          </p:contentPart>
        </mc:Choice>
        <mc:Fallback xmlns="">
          <p:pic>
            <p:nvPicPr>
              <p:cNvPr id="3" name="Písanie rukou 2">
                <a:extLst>
                  <a:ext uri="{FF2B5EF4-FFF2-40B4-BE49-F238E27FC236}">
                    <a16:creationId xmlns:a16="http://schemas.microsoft.com/office/drawing/2014/main" id="{D5FCEA67-7925-80CA-3677-5D57243C819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79161" y="5162985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229600" cy="850900"/>
          </a:xfrm>
        </p:spPr>
        <p:txBody>
          <a:bodyPr/>
          <a:lstStyle/>
          <a:p>
            <a:pPr eaLnBrk="1" hangingPunct="1"/>
            <a:r>
              <a:rPr lang="sk-SK" altLang="sk-SK" dirty="0"/>
              <a:t>Baníctvo a ťažba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8840"/>
            <a:ext cx="9144000" cy="486916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najväčší význam má ťažba ropy, zemného plynu, rúd, zlata, diamantov či medi</a:t>
            </a:r>
          </a:p>
          <a:p>
            <a:pPr marL="539750" lvl="1"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1900" spc="-20" dirty="0">
                <a:latin typeface="Arial Narrow" panose="020B0606020202030204" pitchFamily="34" charset="0"/>
              </a:rPr>
              <a:t>najväčším producentom </a:t>
            </a:r>
            <a:r>
              <a:rPr lang="sk-SK" altLang="sk-SK" sz="1900" spc="-20" dirty="0">
                <a:latin typeface="Arial Narrow" panose="020B0606020202030204" pitchFamily="34" charset="0"/>
                <a:hlinkClick r:id="rId3"/>
              </a:rPr>
              <a:t>ropy</a:t>
            </a:r>
            <a:r>
              <a:rPr lang="sk-SK" altLang="sk-SK" sz="1900" spc="-20" dirty="0">
                <a:latin typeface="Arial Narrow" panose="020B0606020202030204" pitchFamily="34" charset="0"/>
              </a:rPr>
              <a:t> je Nigéria, nasleduje Angola, Alžírsko, s odstupom Líbya a Egypt</a:t>
            </a:r>
          </a:p>
          <a:p>
            <a:pPr marL="1079500" lvl="2" indent="-184150"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1500" dirty="0">
                <a:latin typeface="Arial Narrow" panose="020B0606020202030204" pitchFamily="34" charset="0"/>
              </a:rPr>
              <a:t>ale len Nigéria je v top 10 na svete</a:t>
            </a:r>
          </a:p>
          <a:p>
            <a:pPr marL="1079500" lvl="2" indent="-184150"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1500" dirty="0">
                <a:latin typeface="Arial Narrow" panose="020B0606020202030204" pitchFamily="34" charset="0"/>
              </a:rPr>
              <a:t>v prepočte na obyvateľa aj Rovníková Guinea, Gabon a Južný Sudán</a:t>
            </a:r>
          </a:p>
          <a:p>
            <a:pPr marL="539750" lvl="1"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1900" dirty="0">
                <a:latin typeface="Arial Narrow" panose="020B0606020202030204" pitchFamily="34" charset="0"/>
              </a:rPr>
              <a:t>najväčšími producentmi zlata sú JAR a Ghana</a:t>
            </a:r>
          </a:p>
          <a:p>
            <a:pPr marL="1079500" lvl="2" indent="-184150"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1500" dirty="0">
                <a:latin typeface="Arial Narrow" panose="020B0606020202030204" pitchFamily="34" charset="0"/>
              </a:rPr>
              <a:t>dlho patrili k úplne najvýznamnejším na svete, dnes oveľa viac produkuje Čína, Austrália, Rusko(?), USA, Kanada</a:t>
            </a:r>
          </a:p>
          <a:p>
            <a:pPr marL="1079500" lvl="2" indent="-184150"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1500" dirty="0">
                <a:latin typeface="Arial Narrow" panose="020B0606020202030204" pitchFamily="34" charset="0"/>
              </a:rPr>
              <a:t>v prepočte na obyvateľa aj Južný Sudán, Mali</a:t>
            </a:r>
          </a:p>
          <a:p>
            <a:pPr marL="539750" lvl="1"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1900" spc="-20" dirty="0" err="1">
                <a:latin typeface="Arial Narrow" panose="020B0606020202030204" pitchFamily="34" charset="0"/>
              </a:rPr>
              <a:t>najv</a:t>
            </a:r>
            <a:r>
              <a:rPr lang="sk-SK" altLang="sk-SK" sz="1900" spc="-20" dirty="0">
                <a:latin typeface="Arial Narrow" panose="020B0606020202030204" pitchFamily="34" charset="0"/>
              </a:rPr>
              <a:t>. svet. </a:t>
            </a:r>
            <a:r>
              <a:rPr lang="sk-SK" altLang="sk-SK" sz="1900" spc="-20" dirty="0" err="1">
                <a:latin typeface="Arial Narrow" panose="020B0606020202030204" pitchFamily="34" charset="0"/>
              </a:rPr>
              <a:t>prod</a:t>
            </a:r>
            <a:r>
              <a:rPr lang="sk-SK" altLang="sk-SK" sz="1900" spc="-20" dirty="0">
                <a:latin typeface="Arial Narrow" panose="020B0606020202030204" pitchFamily="34" charset="0"/>
              </a:rPr>
              <a:t>. diamantov je Rusko(?), potom Botswana (hodnota) a D. R. Kongo, </a:t>
            </a:r>
            <a:r>
              <a:rPr lang="sk-SK" altLang="sk-SK" sz="1900" spc="-20" dirty="0" err="1">
                <a:latin typeface="Arial Narrow" panose="020B0606020202030204" pitchFamily="34" charset="0"/>
              </a:rPr>
              <a:t>Anglola</a:t>
            </a:r>
            <a:r>
              <a:rPr lang="sk-SK" altLang="sk-SK" sz="1900" spc="-20" dirty="0">
                <a:latin typeface="Arial Narrow" panose="020B0606020202030204" pitchFamily="34" charset="0"/>
              </a:rPr>
              <a:t>, JAR</a:t>
            </a:r>
          </a:p>
          <a:p>
            <a:pPr marL="1079500" lvl="2" indent="-184150"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1500" dirty="0">
                <a:latin typeface="Arial Narrow" panose="020B0606020202030204" pitchFamily="34" charset="0"/>
              </a:rPr>
              <a:t>v prepočte na obyvateľa aj Sierra Leone, Namíbia, Zimbabwe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zvýšený záujem o ponúkané komodity súvisí s hospodárskym rastom Číny a Indie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vytvára značný podiel HDP no zamestnáva málo ľudí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zisky idú zväčša nadnárodným spoločnostiam (a politikom)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zisky z ťažby a predaja niektoré krajiny využívajú na rozvoj spoločnosti (Botswana, Namíbia), iné aj napriek obrovským zdrojom ostávajú chudobné (D. R. Kongo)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3352800"/>
            <a:ext cx="523875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9526" cy="353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4716016" y="299695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latin typeface="Arial Narrow" panose="020B0606020202030204" pitchFamily="34" charset="0"/>
                <a:hlinkClick r:id="rId6"/>
              </a:rPr>
              <a:t>artisanálna</a:t>
            </a:r>
            <a:r>
              <a:rPr lang="sk-SK" dirty="0">
                <a:latin typeface="Arial Narrow" panose="020B0606020202030204" pitchFamily="34" charset="0"/>
                <a:hlinkClick r:id="rId6"/>
              </a:rPr>
              <a:t> ťažba v Afrike</a:t>
            </a:r>
            <a:endParaRPr lang="sk-SK" dirty="0">
              <a:latin typeface="Arial Narrow" panose="020B0606020202030204" pitchFamily="34" charset="0"/>
            </a:endParaRPr>
          </a:p>
        </p:txBody>
      </p:sp>
      <p:pic>
        <p:nvPicPr>
          <p:cNvPr id="4" name="Obrázok 3" descr="Obrázok, na ktorom je text, snímka obrazovky, svet, mapa&#10;&#10;Obsah vygenerovaný umelou inteligenciou môže byť nesprávny.">
            <a:extLst>
              <a:ext uri="{FF2B5EF4-FFF2-40B4-BE49-F238E27FC236}">
                <a16:creationId xmlns:a16="http://schemas.microsoft.com/office/drawing/2014/main" id="{71F26A14-F095-9B33-E3AF-A9A0492719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0" r="6688"/>
          <a:stretch/>
        </p:blipFill>
        <p:spPr>
          <a:xfrm>
            <a:off x="0" y="3536653"/>
            <a:ext cx="4009526" cy="332134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sk-SK" altLang="sk-SK"/>
              <a:t>priemysel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4788024" cy="57324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slabo industrializovaný kontinent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reálne je výroba rozbehnutá len </a:t>
            </a:r>
            <a:br>
              <a:rPr lang="sk-SK" altLang="sk-SK" sz="2200" dirty="0">
                <a:latin typeface="Arial Narrow" panose="020B0606020202030204" pitchFamily="34" charset="0"/>
              </a:rPr>
            </a:br>
            <a:r>
              <a:rPr lang="sk-SK" altLang="sk-SK" sz="2200" dirty="0">
                <a:latin typeface="Arial Narrow" panose="020B0606020202030204" pitchFamily="34" charset="0"/>
              </a:rPr>
              <a:t>v niekoľkých krajinách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podiel priemyslu na tvorbe </a:t>
            </a:r>
            <a:br>
              <a:rPr lang="sk-SK" altLang="sk-SK" sz="1800" dirty="0">
                <a:latin typeface="Arial Narrow" panose="020B0606020202030204" pitchFamily="34" charset="0"/>
              </a:rPr>
            </a:br>
            <a:r>
              <a:rPr lang="sk-SK" altLang="sk-SK" sz="1800" dirty="0">
                <a:latin typeface="Arial Narrow" panose="020B0606020202030204" pitchFamily="34" charset="0"/>
              </a:rPr>
              <a:t>HDP je 10 – 15 % 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situácia sa zlepšuje, </a:t>
            </a:r>
            <a:br>
              <a:rPr lang="sk-SK" altLang="sk-SK" sz="2200" dirty="0">
                <a:latin typeface="Arial Narrow" panose="020B0606020202030204" pitchFamily="34" charset="0"/>
              </a:rPr>
            </a:br>
            <a:r>
              <a:rPr lang="sk-SK" altLang="sk-SK" sz="2200" dirty="0">
                <a:latin typeface="Arial Narrow" panose="020B0606020202030204" pitchFamily="34" charset="0"/>
                <a:hlinkClick r:id="rId3"/>
              </a:rPr>
              <a:t>začínajú prichádzať investície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týka sa to len niektorých krajín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sk-SK" altLang="sk-SK" sz="2800" dirty="0">
                <a:latin typeface="Arial Narrow" panose="020B0606020202030204" pitchFamily="34" charset="0"/>
              </a:rPr>
              <a:t>výroba potravín, textilu, obuvi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sk-SK" altLang="sk-SK" sz="2800" dirty="0">
                <a:latin typeface="Arial Narrow" panose="020B0606020202030204" pitchFamily="34" charset="0"/>
              </a:rPr>
              <a:t>rozšírené sú aj iné odvetvia, ale nie v reprezentatívnej miere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sk-SK" altLang="sk-SK" sz="2800" dirty="0">
                <a:latin typeface="Arial Narrow" panose="020B0606020202030204" pitchFamily="34" charset="0"/>
              </a:rPr>
              <a:t>otázka preskočenia fázy industrializácie 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FC4C3C3F-7673-026F-004B-609F19CDEED2}"/>
              </a:ext>
            </a:extLst>
          </p:cNvPr>
          <p:cNvSpPr txBox="1"/>
          <p:nvPr/>
        </p:nvSpPr>
        <p:spPr>
          <a:xfrm>
            <a:off x="2411760" y="6256685"/>
            <a:ext cx="6732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latin typeface="Arial Narrow" panose="020B0606020202030204" pitchFamily="34" charset="0"/>
              </a:rPr>
              <a:t>Upozornenie: pri štatistikách sa k hospodárskym výstupom za priemysel často uvádzajú aj údaje za ťažbu a predaj nerastných surovín – treba kontrolovať, čo údaje zahŕňajú</a:t>
            </a:r>
          </a:p>
        </p:txBody>
      </p:sp>
      <p:pic>
        <p:nvPicPr>
          <p:cNvPr id="4" name="Obrázok 3" descr="Obrázok, na ktorom je text, snímka obrazovky, písmo, číslo&#10;&#10;Obsah vygenerovaný umelou inteligenciou môže byť nesprávny.">
            <a:extLst>
              <a:ext uri="{FF2B5EF4-FFF2-40B4-BE49-F238E27FC236}">
                <a16:creationId xmlns:a16="http://schemas.microsoft.com/office/drawing/2014/main" id="{6403630D-88E1-BBDD-828E-64E66A08D4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39366"/>
            <a:ext cx="4293096" cy="429309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Arial Narrow" panose="020B0606020202030204" pitchFamily="34" charset="0"/>
              </a:rPr>
              <a:t>Príklad – automobilový priemysel</a:t>
            </a: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1" y="2204864"/>
            <a:ext cx="4525963" cy="4525963"/>
          </a:xfr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97C88B7F-3780-E62B-6698-9328B96F3038}"/>
              </a:ext>
            </a:extLst>
          </p:cNvPr>
          <p:cNvSpPr txBox="1"/>
          <p:nvPr/>
        </p:nvSpPr>
        <p:spPr>
          <a:xfrm>
            <a:off x="93171" y="183553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3"/>
              </a:rPr>
              <a:t>+ africké automobilky</a:t>
            </a:r>
            <a:endParaRPr lang="sk-SK" dirty="0">
              <a:latin typeface="Arial Narrow" panose="020B0606020202030204" pitchFamily="34" charset="0"/>
            </a:endParaRPr>
          </a:p>
        </p:txBody>
      </p:sp>
      <p:pic>
        <p:nvPicPr>
          <p:cNvPr id="6" name="Obrázok 5" descr="Obrázok, na ktorom je text, snímka obrazovky, výsledková tabuľa, dizajn&#10;&#10;Obsah vygenerovaný umelou inteligenciou môže byť nesprávny.">
            <a:extLst>
              <a:ext uri="{FF2B5EF4-FFF2-40B4-BE49-F238E27FC236}">
                <a16:creationId xmlns:a16="http://schemas.microsoft.com/office/drawing/2014/main" id="{D5EBD511-68CE-A661-F648-584353666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34" y="1098673"/>
            <a:ext cx="4528998" cy="5661248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7707B9D1-4515-A786-920D-6EFF8B94C2A4}"/>
              </a:ext>
            </a:extLst>
          </p:cNvPr>
          <p:cNvSpPr txBox="1"/>
          <p:nvPr/>
        </p:nvSpPr>
        <p:spPr>
          <a:xfrm>
            <a:off x="7956376" y="6309320"/>
            <a:ext cx="1331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  <a:latin typeface="Arial Narrow" panose="020B0606020202030204" pitchFamily="34" charset="0"/>
              </a:rPr>
              <a:t>JAR: 650 000</a:t>
            </a:r>
          </a:p>
          <a:p>
            <a:r>
              <a:rPr lang="sk-SK" sz="1200" dirty="0">
                <a:solidFill>
                  <a:schemeClr val="bg1"/>
                </a:solidFill>
                <a:latin typeface="Arial Narrow" panose="020B0606020202030204" pitchFamily="34" charset="0"/>
              </a:rPr>
              <a:t>Maroko: 550 000</a:t>
            </a:r>
          </a:p>
        </p:txBody>
      </p:sp>
    </p:spTree>
    <p:extLst>
      <p:ext uri="{BB962C8B-B14F-4D97-AF65-F5344CB8AC3E}">
        <p14:creationId xmlns:p14="http://schemas.microsoft.com/office/powerpoint/2010/main" val="628556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Arial Narrow" panose="020B0606020202030204" pitchFamily="34" charset="0"/>
              </a:rPr>
              <a:t>Príklad – automobilový priemysel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12" y="1124744"/>
            <a:ext cx="8036175" cy="4525963"/>
          </a:xfrm>
        </p:spPr>
      </p:pic>
      <p:sp>
        <p:nvSpPr>
          <p:cNvPr id="5" name="BlokTextu 4"/>
          <p:cNvSpPr txBox="1"/>
          <p:nvPr/>
        </p:nvSpPr>
        <p:spPr>
          <a:xfrm>
            <a:off x="323528" y="5733256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články:</a:t>
            </a:r>
          </a:p>
          <a:p>
            <a:pPr marL="285750" indent="-285750">
              <a:buFontTx/>
              <a:buChar char="-"/>
            </a:pPr>
            <a:r>
              <a:rPr lang="sk-SK" dirty="0" err="1">
                <a:hlinkClick r:id="rId3"/>
              </a:rPr>
              <a:t>Africa</a:t>
            </a:r>
            <a:r>
              <a:rPr lang="sk-SK" dirty="0">
                <a:hlinkClick r:id="rId3"/>
              </a:rPr>
              <a:t> </a:t>
            </a:r>
            <a:r>
              <a:rPr lang="sk-SK" dirty="0" err="1">
                <a:hlinkClick r:id="rId3"/>
              </a:rPr>
              <a:t>emerges</a:t>
            </a:r>
            <a:r>
              <a:rPr lang="sk-SK" dirty="0">
                <a:hlinkClick r:id="rId3"/>
              </a:rPr>
              <a:t> as a </a:t>
            </a:r>
            <a:r>
              <a:rPr lang="sk-SK" dirty="0" err="1">
                <a:hlinkClick r:id="rId3"/>
              </a:rPr>
              <a:t>car</a:t>
            </a:r>
            <a:r>
              <a:rPr lang="sk-SK" dirty="0">
                <a:hlinkClick r:id="rId3"/>
              </a:rPr>
              <a:t> </a:t>
            </a:r>
            <a:r>
              <a:rPr lang="sk-SK" dirty="0" err="1">
                <a:hlinkClick r:id="rId3"/>
              </a:rPr>
              <a:t>industry</a:t>
            </a:r>
            <a:r>
              <a:rPr lang="sk-SK" dirty="0">
                <a:hlinkClick r:id="rId3"/>
              </a:rPr>
              <a:t> hub</a:t>
            </a:r>
            <a:endParaRPr lang="sk-SK" dirty="0"/>
          </a:p>
          <a:p>
            <a:pPr marL="285750" indent="-285750">
              <a:buFontTx/>
              <a:buChar char="-"/>
            </a:pPr>
            <a:r>
              <a:rPr lang="en-US" dirty="0">
                <a:hlinkClick r:id="rId4"/>
              </a:rPr>
              <a:t>North Africa - a new car making frontier?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381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669088"/>
          </a:xfrm>
        </p:spPr>
        <p:txBody>
          <a:bodyPr anchor="ctr"/>
          <a:lstStyle/>
          <a:p>
            <a:pPr eaLnBrk="1" hangingPunct="1">
              <a:spcBef>
                <a:spcPct val="50000"/>
              </a:spcBef>
              <a:defRPr/>
            </a:pPr>
            <a:r>
              <a:rPr lang="sk-SK" altLang="sk-SK" sz="2800" dirty="0">
                <a:latin typeface="Arial Narrow" panose="020B0606020202030204" pitchFamily="34" charset="0"/>
              </a:rPr>
              <a:t>s odstupom </a:t>
            </a:r>
            <a:r>
              <a:rPr lang="sk-SK" altLang="sk-SK" sz="2800" b="1" dirty="0">
                <a:latin typeface="Arial Narrow" panose="020B0606020202030204" pitchFamily="34" charset="0"/>
              </a:rPr>
              <a:t>najchudobnejší svetadiel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hoci je nesmierne </a:t>
            </a:r>
            <a:r>
              <a:rPr lang="sk-SK" altLang="sk-SK" sz="2200" b="1" dirty="0">
                <a:latin typeface="Arial Narrow" panose="020B0606020202030204" pitchFamily="34" charset="0"/>
              </a:rPr>
              <a:t>bohatý na prírodné zdroje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sk-SK" altLang="sk-SK" sz="2800" dirty="0">
                <a:latin typeface="Arial Narrow" panose="020B0606020202030204" pitchFamily="34" charset="0"/>
              </a:rPr>
              <a:t>v súčasnosti chudobnejší (v priemere) ako pred 30-40 rokmi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sk-SK" altLang="sk-SK" sz="2800" dirty="0">
                <a:latin typeface="Arial Narrow" panose="020B0606020202030204" pitchFamily="34" charset="0"/>
              </a:rPr>
              <a:t>podľa správy OSN o ľudskom rozvoji (r. 2022) je zo 191 krajín OSN </a:t>
            </a:r>
            <a:r>
              <a:rPr lang="sk-SK" altLang="sk-SK" sz="2800" dirty="0">
                <a:latin typeface="Arial Narrow" panose="020B0606020202030204" pitchFamily="34" charset="0"/>
                <a:hlinkClick r:id="rId3"/>
              </a:rPr>
              <a:t>2</a:t>
            </a:r>
            <a:r>
              <a:rPr lang="en-GB" altLang="sk-SK" sz="2800" dirty="0">
                <a:latin typeface="Arial Narrow" panose="020B0606020202030204" pitchFamily="34" charset="0"/>
                <a:hlinkClick r:id="rId3"/>
              </a:rPr>
              <a:t>7</a:t>
            </a:r>
            <a:r>
              <a:rPr lang="sk-SK" altLang="sk-SK" sz="2800" dirty="0">
                <a:latin typeface="Arial Narrow" panose="020B0606020202030204" pitchFamily="34" charset="0"/>
                <a:hlinkClick r:id="rId3"/>
              </a:rPr>
              <a:t> z 30 na konci rebríčka afrických</a:t>
            </a:r>
            <a:endParaRPr lang="sk-SK" altLang="sk-SK" sz="2800" dirty="0">
              <a:latin typeface="Arial Narrow" panose="020B0606020202030204" pitchFamily="34" charset="0"/>
            </a:endParaRPr>
          </a:p>
          <a:p>
            <a:pPr marL="457200" lvl="1" indent="0" eaLnBrk="1" hangingPunct="1">
              <a:spcBef>
                <a:spcPts val="0"/>
              </a:spcBef>
              <a:buFontTx/>
              <a:buNone/>
              <a:defRPr/>
            </a:pPr>
            <a:r>
              <a:rPr lang="sk-SK" altLang="sk-SK" sz="2400" dirty="0">
                <a:latin typeface="Arial Narrow" panose="020B0606020202030204" pitchFamily="34" charset="0"/>
              </a:rPr>
              <a:t>+ </a:t>
            </a:r>
            <a:r>
              <a:rPr lang="sk-SK" altLang="sk-SK" sz="2200" dirty="0">
                <a:latin typeface="Arial Narrow" panose="020B0606020202030204" pitchFamily="34" charset="0"/>
              </a:rPr>
              <a:t>Afganistan</a:t>
            </a:r>
            <a:r>
              <a:rPr lang="en-GB" altLang="sk-SK" sz="2200" dirty="0">
                <a:latin typeface="Arial Narrow" panose="020B0606020202030204" pitchFamily="34" charset="0"/>
              </a:rPr>
              <a:t>,</a:t>
            </a:r>
            <a:r>
              <a:rPr lang="sk-SK" altLang="sk-SK" sz="2200" dirty="0">
                <a:latin typeface="Arial Narrow" panose="020B0606020202030204" pitchFamily="34" charset="0"/>
              </a:rPr>
              <a:t> Haiti</a:t>
            </a:r>
            <a:r>
              <a:rPr lang="en-GB" altLang="sk-SK" sz="2200" dirty="0">
                <a:latin typeface="Arial Narrow" panose="020B0606020202030204" pitchFamily="34" charset="0"/>
              </a:rPr>
              <a:t> a </a:t>
            </a:r>
            <a:r>
              <a:rPr lang="en-GB" altLang="sk-SK" sz="2200" dirty="0" err="1">
                <a:latin typeface="Arial Narrow" panose="020B0606020202030204" pitchFamily="34" charset="0"/>
              </a:rPr>
              <a:t>Jemen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sk-SK" altLang="sk-SK" sz="2800" dirty="0">
                <a:latin typeface="Arial Narrow" panose="020B0606020202030204" pitchFamily="34" charset="0"/>
              </a:rPr>
              <a:t>najmä </a:t>
            </a:r>
            <a:r>
              <a:rPr lang="sk-SK" altLang="sk-SK" sz="2800" dirty="0" err="1">
                <a:latin typeface="Arial Narrow" panose="020B0606020202030204" pitchFamily="34" charset="0"/>
                <a:hlinkClick r:id="rId4"/>
              </a:rPr>
              <a:t>Subsaharská</a:t>
            </a:r>
            <a:r>
              <a:rPr lang="sk-SK" altLang="sk-SK" sz="2800" dirty="0">
                <a:latin typeface="Arial Narrow" panose="020B0606020202030204" pitchFamily="34" charset="0"/>
                <a:hlinkClick r:id="rId4"/>
              </a:rPr>
              <a:t> Afrika trpí hladom</a:t>
            </a:r>
            <a:endParaRPr lang="sk-SK" altLang="sk-SK" sz="28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sk-SK" altLang="sk-SK" sz="2800" dirty="0">
                <a:latin typeface="Arial Narrow" panose="020B0606020202030204" pitchFamily="34" charset="0"/>
              </a:rPr>
              <a:t>podiel na svetovom obchode je len cca 3 % (</a:t>
            </a:r>
            <a:r>
              <a:rPr lang="sk-SK" altLang="sk-SK" sz="2800" dirty="0">
                <a:latin typeface="Arial Narrow" panose="020B0606020202030204" pitchFamily="34" charset="0"/>
                <a:hlinkClick r:id="rId5"/>
              </a:rPr>
              <a:t>aktuálny článok</a:t>
            </a:r>
            <a:r>
              <a:rPr lang="sk-SK" altLang="sk-SK" sz="2800" dirty="0">
                <a:latin typeface="Arial Narrow" panose="020B060602020203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sk-SK" altLang="sk-SK" sz="2800" dirty="0">
                <a:latin typeface="Arial Narrow" panose="020B0606020202030204" pitchFamily="34" charset="0"/>
              </a:rPr>
              <a:t>niektoré krajiny patria k </a:t>
            </a:r>
            <a:r>
              <a:rPr lang="sk-SK" altLang="sk-SK" sz="2800" b="1" dirty="0">
                <a:latin typeface="Arial Narrow" panose="020B0606020202030204" pitchFamily="34" charset="0"/>
              </a:rPr>
              <a:t>najrýchlejšie rastúcim </a:t>
            </a:r>
            <a:br>
              <a:rPr lang="sk-SK" altLang="sk-SK" sz="2800" b="1" dirty="0">
                <a:latin typeface="Arial Narrow" panose="020B0606020202030204" pitchFamily="34" charset="0"/>
              </a:rPr>
            </a:br>
            <a:r>
              <a:rPr lang="sk-SK" altLang="sk-SK" sz="2800" b="1" dirty="0">
                <a:latin typeface="Arial Narrow" panose="020B0606020202030204" pitchFamily="34" charset="0"/>
              </a:rPr>
              <a:t>ekonomikám</a:t>
            </a:r>
            <a:r>
              <a:rPr lang="sk-SK" altLang="sk-SK" sz="2800" dirty="0">
                <a:latin typeface="Arial Narrow" panose="020B0606020202030204" pitchFamily="34" charset="0"/>
              </a:rPr>
              <a:t> sveta</a:t>
            </a:r>
          </a:p>
          <a:p>
            <a:pPr lvl="1" eaLnBrk="1" hangingPunct="1">
              <a:spcBef>
                <a:spcPts val="0"/>
              </a:spcBef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rast však často závisí od vývoja </a:t>
            </a:r>
            <a:r>
              <a:rPr lang="sk-SK" altLang="sk-SK" sz="2200" b="1" dirty="0">
                <a:latin typeface="Arial Narrow" panose="020B0606020202030204" pitchFamily="34" charset="0"/>
              </a:rPr>
              <a:t>cien nerastných surovín </a:t>
            </a:r>
            <a:r>
              <a:rPr lang="sk-SK" altLang="sk-SK" sz="2200" dirty="0">
                <a:latin typeface="Arial Narrow" panose="020B0606020202030204" pitchFamily="34" charset="0"/>
              </a:rPr>
              <a:t>a rastu populácie</a:t>
            </a:r>
          </a:p>
        </p:txBody>
      </p:sp>
    </p:spTree>
    <p:extLst>
      <p:ext uri="{BB962C8B-B14F-4D97-AF65-F5344CB8AC3E}">
        <p14:creationId xmlns:p14="http://schemas.microsoft.com/office/powerpoint/2010/main" val="559393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jekt pre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04"/>
            <a:ext cx="7230406" cy="6823696"/>
          </a:xfrm>
        </p:spPr>
      </p:pic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6372200" y="188640"/>
            <a:ext cx="2665412" cy="2146250"/>
          </a:xfrm>
        </p:spPr>
        <p:txBody>
          <a:bodyPr/>
          <a:lstStyle/>
          <a:p>
            <a:pPr eaLnBrk="1" hangingPunct="1"/>
            <a:r>
              <a:rPr lang="sk-SK" altLang="en-US" sz="2500" dirty="0">
                <a:latin typeface="Arial Narrow" panose="020B0606020202030204" pitchFamily="34" charset="0"/>
              </a:rPr>
              <a:t>exportný produkt tvoriaci danej krajine najväčší príjem</a:t>
            </a:r>
            <a:br>
              <a:rPr lang="sk-SK" altLang="en-US" sz="2500" dirty="0">
                <a:latin typeface="Arial Narrow" panose="020B0606020202030204" pitchFamily="34" charset="0"/>
              </a:rPr>
            </a:br>
            <a:br>
              <a:rPr lang="sk-SK" altLang="en-US" sz="2500" dirty="0">
                <a:latin typeface="Arial Narrow" panose="020B0606020202030204" pitchFamily="34" charset="0"/>
              </a:rPr>
            </a:br>
            <a:r>
              <a:rPr lang="sk-SK" altLang="en-US" sz="2500" dirty="0">
                <a:latin typeface="Arial Narrow" panose="020B0606020202030204" pitchFamily="34" charset="0"/>
                <a:hlinkClick r:id="rId3"/>
              </a:rPr>
              <a:t>zdroj</a:t>
            </a:r>
            <a:endParaRPr lang="sk-SK" altLang="en-US" sz="2500" dirty="0">
              <a:latin typeface="Arial Narrow" panose="020B0606020202030204" pitchFamily="34" charset="0"/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7380312" y="5013176"/>
            <a:ext cx="176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4"/>
              </a:rPr>
              <a:t>automobilový priemysel v Afrike</a:t>
            </a:r>
            <a:endParaRPr lang="sk-SK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  <a:solidFill>
            <a:schemeClr val="folHlink">
              <a:alpha val="39999"/>
            </a:schemeClr>
          </a:solidFill>
          <a:ln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buFontTx/>
              <a:buChar char="•"/>
            </a:pPr>
            <a:r>
              <a:rPr lang="sk-SK" altLang="sk-SK" sz="4000" dirty="0">
                <a:latin typeface="Arial Narrow" panose="020B0606020202030204" pitchFamily="34" charset="0"/>
              </a:rPr>
              <a:t> </a:t>
            </a:r>
            <a:r>
              <a:rPr lang="sk-SK" altLang="sk-SK" sz="4000" dirty="0">
                <a:latin typeface="Arial Narrow" panose="020B0606020202030204" pitchFamily="34" charset="0"/>
                <a:hlinkClick r:id="rId3"/>
              </a:rPr>
              <a:t>krajiny podľa sektoru tvoriaceho  </a:t>
            </a:r>
            <a:br>
              <a:rPr lang="sk-SK" altLang="sk-SK" sz="4000" dirty="0">
                <a:latin typeface="Arial Narrow" panose="020B0606020202030204" pitchFamily="34" charset="0"/>
                <a:hlinkClick r:id="rId3"/>
              </a:rPr>
            </a:br>
            <a:r>
              <a:rPr lang="sk-SK" altLang="sk-SK" sz="4000" dirty="0">
                <a:latin typeface="Arial Narrow" panose="020B0606020202030204" pitchFamily="34" charset="0"/>
                <a:hlinkClick r:id="rId3"/>
              </a:rPr>
              <a:t>najväčší podiel na HDP</a:t>
            </a:r>
            <a:endParaRPr lang="sk-SK" altLang="sk-SK" sz="4000" dirty="0">
              <a:latin typeface="Arial Narrow" panose="020B0606020202030204" pitchFamily="34" charset="0"/>
            </a:endParaRPr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79513"/>
            <a:ext cx="8642350" cy="567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633413"/>
          </a:xfrm>
        </p:spPr>
        <p:txBody>
          <a:bodyPr/>
          <a:lstStyle/>
          <a:p>
            <a:pPr eaLnBrk="1" hangingPunct="1"/>
            <a:r>
              <a:rPr lang="sk-SK" altLang="en-US">
                <a:hlinkClick r:id="rId2"/>
              </a:rPr>
              <a:t>svetové metropoly</a:t>
            </a:r>
            <a:endParaRPr lang="sk-SK" altLang="en-US"/>
          </a:p>
        </p:txBody>
      </p:sp>
      <p:pic>
        <p:nvPicPr>
          <p:cNvPr id="19459" name="Picture 2" descr="https://futuresgroup.files.wordpress.com/2008/10/081021_169-cities-map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F337ECDF-CCE1-0EE0-E417-9B5B79ACBECB}"/>
              </a:ext>
            </a:extLst>
          </p:cNvPr>
          <p:cNvSpPr txBox="1"/>
          <p:nvPr/>
        </p:nvSpPr>
        <p:spPr>
          <a:xfrm>
            <a:off x="3203848" y="645333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4"/>
              </a:rPr>
              <a:t>aktuálne rebríčky</a:t>
            </a:r>
            <a:endParaRPr lang="sk-SK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395288" y="-82550"/>
            <a:ext cx="5472112" cy="990600"/>
          </a:xfrm>
        </p:spPr>
        <p:txBody>
          <a:bodyPr/>
          <a:lstStyle/>
          <a:p>
            <a:pPr eaLnBrk="1" hangingPunct="1"/>
            <a:r>
              <a:rPr lang="sk-SK" altLang="en-US"/>
              <a:t>cestovný ruch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486568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 descr="http://worldofdata.org/wp-content/uploads/tourism-in-afric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1"/>
          <a:stretch/>
        </p:blipFill>
        <p:spPr bwMode="auto">
          <a:xfrm>
            <a:off x="4572000" y="1772815"/>
            <a:ext cx="4411663" cy="485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4677993" y="141885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4"/>
              </a:rPr>
              <a:t>Počet príjazdov zahraničných turistov podľa krajín</a:t>
            </a:r>
            <a:endParaRPr lang="sk-SK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6323013" y="25400"/>
            <a:ext cx="2746375" cy="6832600"/>
          </a:xfrm>
        </p:spPr>
        <p:txBody>
          <a:bodyPr/>
          <a:lstStyle/>
          <a:p>
            <a:pPr algn="l" eaLnBrk="1" hangingPunct="1"/>
            <a:r>
              <a:rPr lang="sk-SK" altLang="en-US" dirty="0">
                <a:latin typeface="Arial Narrow" panose="020B0606020202030204" pitchFamily="34" charset="0"/>
                <a:hlinkClick r:id="rId2"/>
              </a:rPr>
              <a:t>cestovný ruch v Afrike</a:t>
            </a:r>
            <a:br>
              <a:rPr lang="sk-SK" altLang="en-US" dirty="0">
                <a:latin typeface="Arial Narrow" panose="020B0606020202030204" pitchFamily="34" charset="0"/>
              </a:rPr>
            </a:br>
            <a:br>
              <a:rPr lang="sk-SK" altLang="en-US" dirty="0">
                <a:latin typeface="Arial Narrow" panose="020B0606020202030204" pitchFamily="34" charset="0"/>
              </a:rPr>
            </a:br>
            <a:r>
              <a:rPr lang="sk-SK" altLang="en-US" sz="2000" dirty="0">
                <a:latin typeface="Arial Narrow" panose="020B0606020202030204" pitchFamily="34" charset="0"/>
              </a:rPr>
              <a:t>- Stredomorie – prímorská rekreácia + historické pamiatky</a:t>
            </a:r>
            <a:br>
              <a:rPr lang="sk-SK" altLang="en-US" sz="2000" dirty="0">
                <a:latin typeface="Arial Narrow" panose="020B0606020202030204" pitchFamily="34" charset="0"/>
              </a:rPr>
            </a:br>
            <a:br>
              <a:rPr lang="sk-SK" altLang="en-US" sz="2000" dirty="0">
                <a:latin typeface="Arial Narrow" panose="020B0606020202030204" pitchFamily="34" charset="0"/>
              </a:rPr>
            </a:br>
            <a:r>
              <a:rPr lang="sk-SK" altLang="en-US" sz="2000" dirty="0">
                <a:latin typeface="Arial Narrow" panose="020B0606020202030204" pitchFamily="34" charset="0"/>
              </a:rPr>
              <a:t>- Savany – národné parky – safari</a:t>
            </a:r>
            <a:br>
              <a:rPr lang="sk-SK" altLang="en-US" sz="2000" dirty="0">
                <a:latin typeface="Arial Narrow" panose="020B0606020202030204" pitchFamily="34" charset="0"/>
              </a:rPr>
            </a:br>
            <a:br>
              <a:rPr lang="sk-SK" altLang="en-US" sz="2000" dirty="0">
                <a:latin typeface="Arial Narrow" panose="020B0606020202030204" pitchFamily="34" charset="0"/>
              </a:rPr>
            </a:br>
            <a:r>
              <a:rPr lang="sk-SK" altLang="en-US" sz="2000" dirty="0">
                <a:latin typeface="Arial Narrow" panose="020B0606020202030204" pitchFamily="34" charset="0"/>
              </a:rPr>
              <a:t>- viac rozvinuté štáty + nerastné suroviny = biznis cestujúci</a:t>
            </a:r>
            <a:br>
              <a:rPr lang="sk-SK" altLang="en-US" sz="2000" dirty="0">
                <a:latin typeface="Arial Narrow" panose="020B0606020202030204" pitchFamily="34" charset="0"/>
              </a:rPr>
            </a:br>
            <a:br>
              <a:rPr lang="sk-SK" altLang="en-US" sz="2000" dirty="0">
                <a:latin typeface="Arial Narrow" panose="020B0606020202030204" pitchFamily="34" charset="0"/>
              </a:rPr>
            </a:br>
            <a:endParaRPr lang="sk-SK" altLang="en-US" sz="2000" dirty="0">
              <a:latin typeface="Arial Narrow" panose="020B0606020202030204" pitchFamily="34" charset="0"/>
            </a:endParaRPr>
          </a:p>
        </p:txBody>
      </p:sp>
      <p:pic>
        <p:nvPicPr>
          <p:cNvPr id="21507" name="Picture 2" descr="https://johanfourie.files.wordpress.com/2012/03/africa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6323013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3381"/>
            <a:ext cx="9001000" cy="679315"/>
          </a:xfrm>
        </p:spPr>
        <p:txBody>
          <a:bodyPr/>
          <a:lstStyle/>
          <a:p>
            <a:r>
              <a:rPr lang="en-GB" sz="3600" dirty="0" err="1">
                <a:latin typeface="Arial Narrow" panose="020B0606020202030204" pitchFamily="34" charset="0"/>
              </a:rPr>
              <a:t>Príjmy</a:t>
            </a:r>
            <a:r>
              <a:rPr lang="en-GB" sz="3600" dirty="0">
                <a:latin typeface="Arial Narrow" panose="020B0606020202030204" pitchFamily="34" charset="0"/>
              </a:rPr>
              <a:t> </a:t>
            </a:r>
            <a:r>
              <a:rPr lang="en-GB" sz="3600" dirty="0" err="1">
                <a:latin typeface="Arial Narrow" panose="020B0606020202030204" pitchFamily="34" charset="0"/>
              </a:rPr>
              <a:t>krajín</a:t>
            </a:r>
            <a:r>
              <a:rPr lang="en-GB" sz="3600" dirty="0">
                <a:latin typeface="Arial Narrow" panose="020B0606020202030204" pitchFamily="34" charset="0"/>
              </a:rPr>
              <a:t> z </a:t>
            </a:r>
            <a:r>
              <a:rPr lang="en-GB" sz="3600" dirty="0" err="1">
                <a:latin typeface="Arial Narrow" panose="020B0606020202030204" pitchFamily="34" charset="0"/>
              </a:rPr>
              <a:t>medzinárodného</a:t>
            </a:r>
            <a:r>
              <a:rPr lang="en-GB" sz="3600" dirty="0">
                <a:latin typeface="Arial Narrow" panose="020B0606020202030204" pitchFamily="34" charset="0"/>
              </a:rPr>
              <a:t> </a:t>
            </a:r>
            <a:r>
              <a:rPr lang="en-GB" sz="3600" dirty="0" err="1">
                <a:latin typeface="Arial Narrow" panose="020B0606020202030204" pitchFamily="34" charset="0"/>
              </a:rPr>
              <a:t>cestovného</a:t>
            </a:r>
            <a:r>
              <a:rPr lang="en-GB" sz="3600" dirty="0">
                <a:latin typeface="Arial Narrow" panose="020B0606020202030204" pitchFamily="34" charset="0"/>
              </a:rPr>
              <a:t> </a:t>
            </a:r>
            <a:r>
              <a:rPr lang="en-GB" sz="3600" dirty="0" err="1">
                <a:latin typeface="Arial Narrow" panose="020B0606020202030204" pitchFamily="34" charset="0"/>
              </a:rPr>
              <a:t>ruchu</a:t>
            </a:r>
            <a:endParaRPr lang="sk-SK" sz="3600" dirty="0">
              <a:latin typeface="Arial Narrow" panose="020B0606020202030204" pitchFamily="34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15" y="686232"/>
            <a:ext cx="7794577" cy="6152079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7092280" y="602128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hlinkClick r:id="rId3"/>
              </a:rPr>
              <a:t>zdroj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12482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936625"/>
          </a:xfrm>
        </p:spPr>
        <p:txBody>
          <a:bodyPr/>
          <a:lstStyle/>
          <a:p>
            <a:pPr eaLnBrk="1" hangingPunct="1"/>
            <a:r>
              <a:rPr lang="sk-SK" altLang="sk-SK"/>
              <a:t>príčiny hospodárskeho zaostávania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5661025"/>
          </a:xfrm>
        </p:spPr>
        <p:txBody>
          <a:bodyPr/>
          <a:lstStyle/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prírodné pomery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rozsiahle púšte, tropické pralesy a močiare znemožňujú transkontinentálne dopravné prepojenie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riečny systém je popretkávaný kataraktmi</a:t>
            </a:r>
          </a:p>
          <a:p>
            <a:pPr lvl="5"/>
            <a:endParaRPr lang="sk-SK" altLang="sk-SK" sz="8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infraštruktúra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nedostatočná a nevhodná cestná i železničná infraštruktúra</a:t>
            </a:r>
          </a:p>
          <a:p>
            <a:pPr lvl="1" eaLnBrk="1" hangingPunct="1"/>
            <a:r>
              <a:rPr lang="sk-SK" altLang="sk-SK" sz="2400" i="1" dirty="0">
                <a:latin typeface="Arial Narrow" panose="020B0606020202030204" pitchFamily="34" charset="0"/>
              </a:rPr>
              <a:t>prudko rastúci podiel používateľov internetu a mobilov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aby mohla Afrika budovať komunikácie v potrebnom rozsahu, potrebovala by ročne na tieto účely vyčleniť minimálne 15 % svojho HDP</a:t>
            </a:r>
          </a:p>
          <a:p>
            <a:pPr lvl="4" eaLnBrk="1" hangingPunct="1"/>
            <a:endParaRPr lang="sk-SK" altLang="sk-SK" sz="8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demografické pomery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nevhodná veková štruktúry, veľký podiel ekonomicky závislých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zdravotný stav obyvateľstva (choroby, epidémie)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17463"/>
            <a:ext cx="6875462" cy="687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708400" cy="1412875"/>
          </a:xfrm>
          <a:noFill/>
        </p:spPr>
        <p:txBody>
          <a:bodyPr/>
          <a:lstStyle/>
          <a:p>
            <a:pPr algn="l" eaLnBrk="1" hangingPunct="1"/>
            <a:r>
              <a:rPr lang="sk-SK" altLang="sk-SK" sz="3200" dirty="0">
                <a:latin typeface="Arial Narrow" panose="020B0606020202030204" pitchFamily="34" charset="0"/>
              </a:rPr>
              <a:t>návrh transkontinentálnej cestnej siete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en-US" dirty="0"/>
              <a:t>smery a hustota námornej dopravy</a:t>
            </a:r>
          </a:p>
        </p:txBody>
      </p:sp>
      <p:pic>
        <p:nvPicPr>
          <p:cNvPr id="24579" name="Picture 2" descr="Map of land based travel time and shipping lane dens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628775"/>
            <a:ext cx="8797925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kolonializmus, resp. </a:t>
            </a:r>
            <a:r>
              <a:rPr lang="sk-SK" altLang="sk-SK" sz="2800" dirty="0" err="1">
                <a:latin typeface="Arial Narrow" panose="020B0606020202030204" pitchFamily="34" charset="0"/>
              </a:rPr>
              <a:t>dekolonializmus</a:t>
            </a:r>
            <a:endParaRPr lang="sk-SK" altLang="sk-SK" sz="2800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kolonializmus má diskutabilný efekt</a:t>
            </a:r>
          </a:p>
          <a:p>
            <a:pPr lvl="2" eaLnBrk="1" hangingPunct="1"/>
            <a:r>
              <a:rPr lang="sk-SK" altLang="sk-SK" sz="2000" dirty="0">
                <a:latin typeface="Arial Narrow" panose="020B0606020202030204" pitchFamily="34" charset="0"/>
              </a:rPr>
              <a:t>mnoho negatív ale aj pozitíva, je ťažké určiť, čo prevažuje</a:t>
            </a:r>
          </a:p>
          <a:p>
            <a:pPr lvl="2" eaLnBrk="1" hangingPunct="1"/>
            <a:r>
              <a:rPr lang="sk-SK" altLang="sk-SK" sz="2000" dirty="0">
                <a:latin typeface="Arial Narrow" panose="020B0606020202030204" pitchFamily="34" charset="0"/>
              </a:rPr>
              <a:t>ekonomický vývoj je rozdielny v krajinách podľa toho, akej mocnosti prináležali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obchod s otrokmi (pripravil Afriku o pracovné sily, svetadiel opustili najsilnejší jedinci)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vybudovala sa pevná väzba na koloniálne mocnosti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po rozpade sústavy sa väzby pretrhali, africké farmy stratili odbyt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krajinu opustili skúsení európski správcovia, hospodári, do funkcií sa dostali pôvodní obyvatelia, často neskúsení, nekompetentní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následne sa mnohé krajiny upli na Východný blok, ktorý v roku 1991 skolaboval</a:t>
            </a:r>
          </a:p>
          <a:p>
            <a:pPr lvl="1" eaLnBrk="1" hangingPunct="1"/>
            <a:endParaRPr lang="sk-SK" altLang="sk-SK" sz="24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26443" y="189359"/>
            <a:ext cx="8229600" cy="1125538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sk-SK" altLang="sk-SK" dirty="0"/>
              <a:t>vybrané ukazovatele</a:t>
            </a:r>
            <a:endParaRPr lang="sk-SK" altLang="sk-SK" sz="24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0757" y="1314897"/>
            <a:ext cx="9144000" cy="5353744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sk-SK" altLang="sk-SK" sz="2800" dirty="0">
                <a:latin typeface="Arial Narrow" panose="020B0606020202030204" pitchFamily="34" charset="0"/>
              </a:rPr>
              <a:t>HDP per </a:t>
            </a:r>
            <a:r>
              <a:rPr lang="sk-SK" altLang="sk-SK" sz="2800" dirty="0" err="1">
                <a:latin typeface="Arial Narrow" panose="020B0606020202030204" pitchFamily="34" charset="0"/>
              </a:rPr>
              <a:t>capita</a:t>
            </a:r>
            <a:r>
              <a:rPr lang="sk-SK" altLang="sk-SK" sz="2800" dirty="0">
                <a:latin typeface="Arial Narrow" panose="020B0606020202030204" pitchFamily="34" charset="0"/>
              </a:rPr>
              <a:t>  </a:t>
            </a:r>
            <a:r>
              <a:rPr lang="sk-SK" altLang="sk-SK" sz="2000" dirty="0">
                <a:latin typeface="Arial Narrow" panose="020B0606020202030204" pitchFamily="34" charset="0"/>
              </a:rPr>
              <a:t>(2023)</a:t>
            </a:r>
          </a:p>
          <a:p>
            <a:pPr lvl="1" eaLnBrk="1" hangingPunct="1">
              <a:spcBef>
                <a:spcPts val="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Nominálny v USD: 2 400	(svet 13 500, Európa 35 000)</a:t>
            </a:r>
          </a:p>
          <a:p>
            <a:pPr lvl="1" eaLnBrk="1" hangingPunct="1">
              <a:spcBef>
                <a:spcPts val="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V PKS: 6500		(svet 22 500, Európa 50 000)</a:t>
            </a:r>
          </a:p>
          <a:p>
            <a:pPr lvl="1" eaLnBrk="1" hangingPunct="1">
              <a:spcBef>
                <a:spcPts val="0"/>
              </a:spcBef>
            </a:pPr>
            <a:endParaRPr lang="sk-SK" altLang="sk-SK" sz="10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  <a:hlinkClick r:id="rId3"/>
              </a:rPr>
              <a:t>prijem najbohatších 10 % </a:t>
            </a:r>
            <a:r>
              <a:rPr lang="sk-SK" altLang="sk-SK" sz="2000" dirty="0">
                <a:latin typeface="Arial Narrow" panose="020B0606020202030204" pitchFamily="34" charset="0"/>
              </a:rPr>
              <a:t>(20</a:t>
            </a:r>
            <a:r>
              <a:rPr lang="en-GB" altLang="sk-SK" sz="2000" dirty="0">
                <a:latin typeface="Arial Narrow" panose="020B0606020202030204" pitchFamily="34" charset="0"/>
              </a:rPr>
              <a:t>1</a:t>
            </a:r>
            <a:r>
              <a:rPr lang="sk-SK" altLang="sk-SK" sz="2000" dirty="0">
                <a:latin typeface="Arial Narrow" panose="020B0606020202030204" pitchFamily="34" charset="0"/>
              </a:rPr>
              <a:t>9) – </a:t>
            </a:r>
            <a:r>
              <a:rPr lang="sk-SK" altLang="sk-SK" sz="1000" dirty="0">
                <a:latin typeface="Arial Narrow" panose="020B0606020202030204" pitchFamily="34" charset="0"/>
                <a:hlinkClick r:id="rId4"/>
              </a:rPr>
              <a:t>(aktuálnejšie údaje, ale nekompletná databáza a iná metodológia)</a:t>
            </a:r>
            <a:endParaRPr lang="sk-SK" altLang="sk-SK" sz="1000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55 %		(Európa 35 %, Slovensko 29 %)</a:t>
            </a:r>
          </a:p>
          <a:p>
            <a:pPr lvl="1" eaLnBrk="1" hangingPunct="1"/>
            <a:endParaRPr lang="sk-SK" altLang="sk-SK" sz="10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podiel žijúcich z menej ako 1 USD na deň </a:t>
            </a:r>
            <a:r>
              <a:rPr lang="sk-SK" altLang="sk-SK" sz="2000" dirty="0">
                <a:latin typeface="Arial Narrow" panose="020B0606020202030204" pitchFamily="34" charset="0"/>
              </a:rPr>
              <a:t>(2003)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35 %		(Slovensko 0 %)</a:t>
            </a:r>
          </a:p>
          <a:p>
            <a:pPr lvl="1" eaLnBrk="1" hangingPunct="1"/>
            <a:endParaRPr lang="sk-SK" altLang="sk-SK" sz="1000" dirty="0">
              <a:latin typeface="Arial Narrow" panose="020B0606020202030204" pitchFamily="34" charset="0"/>
            </a:endParaRPr>
          </a:p>
          <a:p>
            <a:pPr lvl="1" eaLnBrk="1" hangingPunct="1"/>
            <a:endParaRPr lang="sk-SK" altLang="sk-SK" sz="10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  <a:hlinkClick r:id="rId5"/>
              </a:rPr>
              <a:t>vo vývoze dominujú suroviny, v dovoze hotové produkty</a:t>
            </a:r>
            <a:endParaRPr lang="en-GB" altLang="sk-SK" sz="2800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en-GB" altLang="sk-SK" sz="2000" dirty="0" err="1">
                <a:latin typeface="Arial Narrow" panose="020B0606020202030204" pitchFamily="34" charset="0"/>
              </a:rPr>
              <a:t>nerastné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suroviny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predstavujú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vyše</a:t>
            </a:r>
            <a:r>
              <a:rPr lang="en-GB" altLang="sk-SK" sz="2000" dirty="0">
                <a:latin typeface="Arial Narrow" panose="020B0606020202030204" pitchFamily="34" charset="0"/>
              </a:rPr>
              <a:t> 50 % export</a:t>
            </a:r>
            <a:r>
              <a:rPr lang="sk-SK" altLang="sk-SK" sz="2000" dirty="0">
                <a:latin typeface="Arial Narrow" panose="020B0606020202030204" pitchFamily="34" charset="0"/>
              </a:rPr>
              <a:t>u</a:t>
            </a:r>
            <a:r>
              <a:rPr lang="en-GB" altLang="sk-SK" sz="2000" dirty="0">
                <a:latin typeface="Arial Narrow" panose="020B0606020202030204" pitchFamily="34" charset="0"/>
              </a:rPr>
              <a:t> v </a:t>
            </a:r>
            <a:r>
              <a:rPr lang="en-GB" altLang="sk-SK" sz="2000" dirty="0" err="1">
                <a:latin typeface="Arial Narrow" panose="020B0606020202030204" pitchFamily="34" charset="0"/>
              </a:rPr>
              <a:t>Subsaharskej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Afrike</a:t>
            </a:r>
            <a:r>
              <a:rPr lang="en-GB" altLang="sk-SK" sz="2000" dirty="0">
                <a:latin typeface="Arial Narrow" panose="020B0606020202030204" pitchFamily="34" charset="0"/>
              </a:rPr>
              <a:t> (v </a:t>
            </a:r>
            <a:r>
              <a:rPr lang="en-GB" altLang="sk-SK" sz="2000" dirty="0" err="1">
                <a:latin typeface="Arial Narrow" panose="020B0606020202030204" pitchFamily="34" charset="0"/>
              </a:rPr>
              <a:t>rozvojových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ázijských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krajinách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asi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len</a:t>
            </a:r>
            <a:r>
              <a:rPr lang="en-GB" altLang="sk-SK" sz="2000" dirty="0">
                <a:latin typeface="Arial Narrow" panose="020B0606020202030204" pitchFamily="34" charset="0"/>
              </a:rPr>
              <a:t> 10 %)</a:t>
            </a:r>
            <a:endParaRPr lang="sk-SK" altLang="sk-SK" sz="20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hranice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vytvorené európskymi mocnosťami nerešpektujú kultúrne pomery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štáty, ktoré si zachovali hranice z </a:t>
            </a:r>
            <a:r>
              <a:rPr lang="sk-SK" altLang="sk-SK" sz="2000" dirty="0" err="1">
                <a:latin typeface="Arial Narrow" panose="020B0606020202030204" pitchFamily="34" charset="0"/>
              </a:rPr>
              <a:t>predkoloniálneho</a:t>
            </a:r>
            <a:r>
              <a:rPr lang="sk-SK" altLang="sk-SK" sz="2000" dirty="0">
                <a:latin typeface="Arial Narrow" panose="020B0606020202030204" pitchFamily="34" charset="0"/>
              </a:rPr>
              <a:t> obdobia (Etiópia, Rwanda, Burundi) však patria k najchudobnejším krajinám</a:t>
            </a:r>
            <a:endParaRPr lang="en-GB" altLang="sk-SK" sz="2000" dirty="0">
              <a:latin typeface="Arial Narrow" panose="020B0606020202030204" pitchFamily="34" charset="0"/>
            </a:endParaRPr>
          </a:p>
          <a:p>
            <a:pPr lvl="4" eaLnBrk="1" hangingPunct="1">
              <a:lnSpc>
                <a:spcPct val="90000"/>
              </a:lnSpc>
            </a:pPr>
            <a:endParaRPr lang="sk-SK" altLang="sk-SK" sz="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jazyková diverzita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obyvateľstvo s nižším vzdelaním má problém sa zaradiť do hospodárskych aktivít, lebo neovláda dorozumievací jazyk</a:t>
            </a:r>
            <a:endParaRPr lang="en-GB" altLang="sk-SK" sz="2400" dirty="0">
              <a:latin typeface="Arial Narrow" panose="020B0606020202030204" pitchFamily="34" charset="0"/>
            </a:endParaRPr>
          </a:p>
          <a:p>
            <a:pPr lvl="8">
              <a:lnSpc>
                <a:spcPct val="90000"/>
              </a:lnSpc>
            </a:pPr>
            <a:endParaRPr lang="sk-SK" altLang="sk-SK" sz="16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vláda, správa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vládnuce vrstvy zhromažďujú bohatstvo vo svojich rukách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zneužíva sa zahraničná pomoc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extrémne </a:t>
            </a:r>
            <a:r>
              <a:rPr lang="sk-SK" altLang="sk-SK" sz="2400" dirty="0">
                <a:latin typeface="Arial Narrow" panose="020B0606020202030204" pitchFamily="34" charset="0"/>
                <a:hlinkClick r:id="rId3"/>
              </a:rPr>
              <a:t>rozšírená korupcia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nízka vymožiteľnosť práva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nezodpovedná hospodárska politik</a:t>
            </a:r>
            <a:r>
              <a:rPr lang="en-GB" altLang="sk-SK" sz="2400" dirty="0">
                <a:latin typeface="Arial Narrow" panose="020B0606020202030204" pitchFamily="34" charset="0"/>
              </a:rPr>
              <a:t>a</a:t>
            </a:r>
            <a:r>
              <a:rPr lang="sk-SK" altLang="sk-SK" sz="2400" dirty="0">
                <a:latin typeface="Arial Narrow" panose="020B0606020202030204" pitchFamily="34" charset="0"/>
              </a:rPr>
              <a:t> (</a:t>
            </a:r>
            <a:r>
              <a:rPr lang="en-GB" altLang="sk-SK" sz="2400" dirty="0">
                <a:latin typeface="Arial Narrow" panose="020B0606020202030204" pitchFamily="34" charset="0"/>
              </a:rPr>
              <a:t>“</a:t>
            </a:r>
            <a:r>
              <a:rPr lang="en-GB" altLang="sk-SK" sz="2400" dirty="0" err="1">
                <a:latin typeface="Arial Narrow" panose="020B0606020202030204" pitchFamily="34" charset="0"/>
              </a:rPr>
              <a:t>prejedanie</a:t>
            </a:r>
            <a:r>
              <a:rPr lang="en-GB" altLang="sk-SK" sz="2400" dirty="0"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latin typeface="Arial Narrow" panose="020B0606020202030204" pitchFamily="34" charset="0"/>
              </a:rPr>
              <a:t>ziskov</a:t>
            </a:r>
            <a:r>
              <a:rPr lang="en-GB" altLang="sk-SK" sz="2400" dirty="0">
                <a:latin typeface="Arial Narrow" panose="020B0606020202030204" pitchFamily="34" charset="0"/>
              </a:rPr>
              <a:t>”, </a:t>
            </a:r>
            <a:r>
              <a:rPr lang="sk-SK" altLang="sk-SK" sz="2400" dirty="0">
                <a:latin typeface="Arial Narrow" panose="020B0606020202030204" pitchFamily="34" charset="0"/>
              </a:rPr>
              <a:t>menová nestabilita, extrémna inflácia)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nedostatočné investície do rozvoja hospodárstva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nepokoje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vojnové konflikty, časté prevraty, kmeňové spory</a:t>
            </a:r>
          </a:p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chudoba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prejavuje sa na zdraví, vzdelaní obyvateľstva</a:t>
            </a:r>
          </a:p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šedá a čierna ekonomika</a:t>
            </a:r>
          </a:p>
          <a:p>
            <a:pPr lvl="1" eaLnBrk="1" hangingPunct="1">
              <a:buFontTx/>
              <a:buNone/>
            </a:pPr>
            <a:endParaRPr lang="sk-SK" altLang="sk-SK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Inovácie, IT, </a:t>
            </a:r>
            <a:r>
              <a:rPr lang="sk-SK" dirty="0" err="1"/>
              <a:t>Hi-tech</a:t>
            </a:r>
            <a:r>
              <a:rPr lang="sk-SK" dirty="0"/>
              <a:t> v Afrike</a:t>
            </a:r>
            <a:endParaRPr lang="en-US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3" y="1196752"/>
            <a:ext cx="8930717" cy="5184576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5148064" y="638132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3"/>
              </a:rPr>
              <a:t>zdroj + ďalšie príklady v mapovej podobe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28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Arial Narrow" panose="020B0606020202030204" pitchFamily="34" charset="0"/>
              </a:rPr>
              <a:t>Afrika a štvrtá priemyselná revolúcia</a:t>
            </a: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10" y="1417638"/>
            <a:ext cx="4224179" cy="4035218"/>
          </a:xfrm>
        </p:spPr>
      </p:pic>
      <p:sp>
        <p:nvSpPr>
          <p:cNvPr id="5" name="BlokTextu 4"/>
          <p:cNvSpPr txBox="1"/>
          <p:nvPr/>
        </p:nvSpPr>
        <p:spPr>
          <a:xfrm>
            <a:off x="611560" y="5661248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- kým s rozvojom tradičného priemyslu Afrika výrazne zaostáva, nádejný je rozvoj založený na digitalizácii a inováciách (aj v priemysle) – </a:t>
            </a:r>
            <a:r>
              <a:rPr lang="sk-SK" dirty="0">
                <a:latin typeface="Arial Narrow" panose="020B0606020202030204" pitchFamily="34" charset="0"/>
                <a:hlinkClick r:id="rId3"/>
              </a:rPr>
              <a:t>viac tu</a:t>
            </a:r>
            <a:endParaRPr lang="sk-SK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479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08520" y="6597501"/>
            <a:ext cx="8229600" cy="647923"/>
          </a:xfrm>
        </p:spPr>
        <p:txBody>
          <a:bodyPr/>
          <a:lstStyle/>
          <a:p>
            <a:pPr eaLnBrk="1" hangingPunct="1"/>
            <a:r>
              <a:rPr lang="sk-SK" altLang="sk-SK" sz="1500" dirty="0">
                <a:latin typeface="Arial Narrow" panose="020B0606020202030204" pitchFamily="34" charset="0"/>
              </a:rPr>
              <a:t>najnovšie dostupné údaje z obdobia 2000 – 2012 + </a:t>
            </a:r>
            <a:r>
              <a:rPr lang="sk-SK" altLang="sk-SK" sz="1500" dirty="0">
                <a:latin typeface="Arial Narrow" panose="020B0606020202030204" pitchFamily="34" charset="0"/>
                <a:hlinkClick r:id="rId3"/>
              </a:rPr>
              <a:t>zdroj</a:t>
            </a:r>
            <a:endParaRPr lang="sk-SK" altLang="sk-SK" sz="1500" dirty="0">
              <a:latin typeface="Arial Narrow" panose="020B0606020202030204" pitchFamily="34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73"/>
            <a:ext cx="9144000" cy="65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99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" y="188640"/>
            <a:ext cx="9144000" cy="6483096"/>
          </a:xfrm>
          <a:prstGeom prst="rect">
            <a:avLst/>
          </a:prstGeom>
        </p:spPr>
      </p:pic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08520" y="6597501"/>
            <a:ext cx="8229600" cy="647923"/>
          </a:xfrm>
        </p:spPr>
        <p:txBody>
          <a:bodyPr/>
          <a:lstStyle/>
          <a:p>
            <a:pPr eaLnBrk="1" hangingPunct="1"/>
            <a:r>
              <a:rPr lang="sk-SK" altLang="sk-SK" sz="1500" dirty="0">
                <a:latin typeface="Arial Narrow" panose="020B0606020202030204" pitchFamily="34" charset="0"/>
              </a:rPr>
              <a:t>najnovšie dostupné údaje z obdobia 2000 – 2012 + </a:t>
            </a:r>
            <a:r>
              <a:rPr lang="sk-SK" altLang="sk-SK" sz="1500" dirty="0">
                <a:latin typeface="Arial Narrow" panose="020B0606020202030204" pitchFamily="34" charset="0"/>
                <a:hlinkClick r:id="rId4"/>
              </a:rPr>
              <a:t>zdroj</a:t>
            </a:r>
            <a:endParaRPr lang="sk-SK" altLang="sk-SK" sz="15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5573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počet detí na jednu matku vo vzťahu k HDP na obyvateľa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porovnanie vybraných krajín </a:t>
            </a:r>
            <a:r>
              <a:rPr lang="sk-SK" altLang="sk-SK" sz="2000" dirty="0">
                <a:latin typeface="Arial Narrow" panose="020B0606020202030204" pitchFamily="34" charset="0"/>
              </a:rPr>
              <a:t>(2010) (korelácia alebo kauzalita?)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" y="1008263"/>
            <a:ext cx="9036496" cy="585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sk-SK" altLang="sk-SK" kern="0" dirty="0">
                <a:latin typeface="Arial Narrow" panose="020B0606020202030204" pitchFamily="34" charset="0"/>
              </a:rPr>
              <a:t>hospodárska výkonnosť (HDP v PPP per </a:t>
            </a:r>
            <a:r>
              <a:rPr lang="sk-SK" altLang="sk-SK" kern="0" dirty="0" err="1">
                <a:latin typeface="Arial Narrow" panose="020B0606020202030204" pitchFamily="34" charset="0"/>
              </a:rPr>
              <a:t>capita</a:t>
            </a:r>
            <a:r>
              <a:rPr lang="sk-SK" altLang="sk-SK" kern="0" dirty="0">
                <a:latin typeface="Arial Narrow" panose="020B0606020202030204" pitchFamily="34" charset="0"/>
              </a:rPr>
              <a:t>, 2020)</a:t>
            </a:r>
          </a:p>
          <a:p>
            <a:pPr lvl="1">
              <a:defRPr/>
            </a:pPr>
            <a:r>
              <a:rPr lang="sk-SK" altLang="sk-SK" sz="2300" kern="0" dirty="0">
                <a:latin typeface="Arial Narrow" panose="020B0606020202030204" pitchFamily="34" charset="0"/>
              </a:rPr>
              <a:t>porovnanie so svetom</a:t>
            </a:r>
          </a:p>
          <a:p>
            <a:pPr lvl="1">
              <a:defRPr/>
            </a:pPr>
            <a:r>
              <a:rPr lang="sk-SK" altLang="sk-SK" sz="2300" kern="0" dirty="0">
                <a:latin typeface="Arial Narrow" panose="020B0606020202030204" pitchFamily="34" charset="0"/>
              </a:rPr>
              <a:t>hodnoty sa menia rýchlo, status krajín však zostáva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1557338"/>
            <a:ext cx="8606393" cy="4679974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7884368" y="648519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4"/>
              </a:rPr>
              <a:t>zdroj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579296" cy="5576888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  <a:hlinkClick r:id="rId3"/>
              </a:rPr>
              <a:t>HDP v PKS per </a:t>
            </a:r>
            <a:r>
              <a:rPr lang="sk-SK" altLang="sk-SK" dirty="0" err="1">
                <a:latin typeface="Arial Narrow" panose="020B0606020202030204" pitchFamily="34" charset="0"/>
                <a:hlinkClick r:id="rId3"/>
              </a:rPr>
              <a:t>capita</a:t>
            </a:r>
            <a:r>
              <a:rPr lang="sk-SK" altLang="sk-SK" dirty="0">
                <a:latin typeface="Arial Narrow" panose="020B0606020202030204" pitchFamily="34" charset="0"/>
                <a:hlinkClick r:id="rId3"/>
              </a:rPr>
              <a:t>: 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najvyššie:</a:t>
            </a: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</a:rPr>
              <a:t>Seychely, </a:t>
            </a:r>
            <a:r>
              <a:rPr lang="sk-SK" altLang="sk-SK" dirty="0" err="1">
                <a:latin typeface="Arial Narrow" panose="020B0606020202030204" pitchFamily="34" charset="0"/>
              </a:rPr>
              <a:t>Murícius</a:t>
            </a:r>
            <a:r>
              <a:rPr lang="sk-SK" altLang="sk-SK" dirty="0">
                <a:latin typeface="Arial Narrow" panose="020B0606020202030204" pitchFamily="34" charset="0"/>
              </a:rPr>
              <a:t>, Gabon, Rovníková Guinea, Líbya, Botswana, JAR, Namíbia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najnižšie:</a:t>
            </a: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</a:rPr>
              <a:t>Malawi, Burundi, SAR, Gambia, D. R. Kongo, Madagaskar, Niger</a:t>
            </a:r>
          </a:p>
          <a:p>
            <a:pPr lvl="2" eaLnBrk="1" hangingPunct="1"/>
            <a:endParaRPr lang="sk-SK" altLang="sk-SK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Najväčšie ekonomiky: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41. JAR (cca ako Rumunsko)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46. Egypt (cca ako Česko)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54. Alžírsko (cca ako Grécko)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57. Etiópia, 58. Nigéria, 60. Maroko (cca ako 59. Ukrajina)</a:t>
            </a:r>
          </a:p>
        </p:txBody>
      </p:sp>
    </p:spTree>
    <p:extLst>
      <p:ext uri="{BB962C8B-B14F-4D97-AF65-F5344CB8AC3E}">
        <p14:creationId xmlns:p14="http://schemas.microsoft.com/office/powerpoint/2010/main" val="21180816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2636838"/>
          </a:xfrm>
        </p:spPr>
        <p:txBody>
          <a:bodyPr/>
          <a:lstStyle/>
          <a:p>
            <a:pPr eaLnBrk="1" hangingPunct="1"/>
            <a:r>
              <a:rPr lang="sk-SK" altLang="sk-SK" dirty="0"/>
              <a:t>ročná inflácia (2020) – porovnanie so svetom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extrémne hodnoty dosiahla inflácia v Zimbabwe v r. 2008</a:t>
            </a: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</a:rPr>
              <a:t>presiahla hodnoty 200 miliónov percent </a:t>
            </a:r>
          </a:p>
          <a:p>
            <a:pPr lvl="2" eaLnBrk="1" hangingPunct="1"/>
            <a:r>
              <a:rPr lang="sk-SK" altLang="sk-SK" sz="900" dirty="0"/>
              <a:t>(</a:t>
            </a:r>
            <a:r>
              <a:rPr lang="sk-SK" altLang="sk-SK" sz="900" dirty="0">
                <a:hlinkClick r:id="rId3"/>
              </a:rPr>
              <a:t>http://ekonomika.sme.sk/c/4211372/inflacia-v-zimbabwe-dosiahla-231-milionov-percent.html</a:t>
            </a:r>
            <a:r>
              <a:rPr lang="sk-SK" altLang="sk-SK" sz="900" dirty="0"/>
              <a:t>)</a:t>
            </a:r>
            <a:r>
              <a:rPr lang="sk-SK" altLang="sk-SK" dirty="0"/>
              <a:t> </a:t>
            </a:r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67" y="1052736"/>
            <a:ext cx="2916237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8244812" y="6294447"/>
            <a:ext cx="756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5"/>
              </a:rPr>
              <a:t>zdroj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21" y="1983314"/>
            <a:ext cx="5734050" cy="44958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7"/>
          <a:srcRect l="54136"/>
          <a:stretch/>
        </p:blipFill>
        <p:spPr>
          <a:xfrm>
            <a:off x="7258860" y="2939336"/>
            <a:ext cx="1763688" cy="3237279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7"/>
          <a:srcRect r="68034"/>
          <a:stretch/>
        </p:blipFill>
        <p:spPr>
          <a:xfrm>
            <a:off x="6029639" y="2939336"/>
            <a:ext cx="1229221" cy="323727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9912" y="4941168"/>
            <a:ext cx="696674" cy="94944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63" y="116632"/>
            <a:ext cx="9178325" cy="6452323"/>
          </a:xfrm>
        </p:spPr>
      </p:pic>
      <p:sp>
        <p:nvSpPr>
          <p:cNvPr id="5" name="BlokTextu 4"/>
          <p:cNvSpPr txBox="1"/>
          <p:nvPr/>
        </p:nvSpPr>
        <p:spPr>
          <a:xfrm>
            <a:off x="6732240" y="648290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3"/>
              </a:rPr>
              <a:t>zdroj</a:t>
            </a:r>
            <a:endParaRPr lang="sk-SK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5828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/>
          <a:lstStyle/>
          <a:p>
            <a:pPr eaLnBrk="1" hangingPunct="1"/>
            <a:r>
              <a:rPr lang="sk-SK" altLang="sk-SK" sz="4000" dirty="0"/>
              <a:t>Niekoľko odkazov na články o Afrike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altLang="sk-SK" sz="2000" dirty="0">
                <a:latin typeface="Arial Narrow" panose="020B0606020202030204" pitchFamily="34" charset="0"/>
                <a:hlinkClick r:id="rId2"/>
              </a:rPr>
              <a:t>https://interestingengineering.com/rwanda-launches-first-ever-entirely-made-in-africa-smartphones</a:t>
            </a:r>
          </a:p>
          <a:p>
            <a:pPr eaLnBrk="1" hangingPunct="1"/>
            <a:r>
              <a:rPr lang="sk-SK" altLang="sk-SK" sz="2000" dirty="0">
                <a:latin typeface="Arial Narrow" panose="020B0606020202030204" pitchFamily="34" charset="0"/>
                <a:hlinkClick r:id="rId2"/>
              </a:rPr>
              <a:t>http://profit.etrend.sk/biznis-pribehy/luxusny-trh-s-diamantmi-rastie-2.html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000" dirty="0">
                <a:latin typeface="Arial Narrow" panose="020B0606020202030204" pitchFamily="34" charset="0"/>
                <a:hlinkClick r:id="rId3"/>
              </a:rPr>
              <a:t>http://www.sme.sk/c/5493122/pol-storocia-rychlokurzu-vladnutia-afrika-sa-uci-ako-sa-nezabijat.html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000" dirty="0">
                <a:latin typeface="Arial Narrow" panose="020B0606020202030204" pitchFamily="34" charset="0"/>
                <a:hlinkClick r:id="rId4"/>
              </a:rPr>
              <a:t>http://www.sme.sk/c/2195180/afrika-drzi-prvenstvo-v-pocte-konfliktov.html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000" dirty="0">
                <a:latin typeface="Arial Narrow" panose="020B0606020202030204" pitchFamily="34" charset="0"/>
                <a:hlinkClick r:id="rId5"/>
              </a:rPr>
              <a:t>https://dennikn.sk/10757/afrika-ako-kontinent-napreduje/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000" dirty="0">
                <a:latin typeface="Arial Narrow" panose="020B0606020202030204" pitchFamily="34" charset="0"/>
                <a:hlinkClick r:id="rId6"/>
              </a:rPr>
              <a:t>https://dennikn.sk/26129/v-nigerii-vznika-islamsky-stat-v-malom-preco-sa-ho-nedari-zastavit/</a:t>
            </a:r>
            <a:r>
              <a:rPr lang="sk-SK" altLang="sk-SK" sz="2000" dirty="0"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0"/>
            <a:ext cx="4859337" cy="35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5" y="3381781"/>
            <a:ext cx="5029200" cy="304800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63743"/>
            <a:ext cx="5039544" cy="2799747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8028384" y="422108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Abidžan</a:t>
            </a:r>
            <a:endParaRPr lang="en-GB" dirty="0"/>
          </a:p>
        </p:txBody>
      </p:sp>
      <p:sp>
        <p:nvSpPr>
          <p:cNvPr id="5" name="BlokTextu 4"/>
          <p:cNvSpPr txBox="1"/>
          <p:nvPr/>
        </p:nvSpPr>
        <p:spPr>
          <a:xfrm>
            <a:off x="3707904" y="342900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Luanda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796136" y="476672"/>
            <a:ext cx="2890664" cy="5649491"/>
          </a:xfrm>
        </p:spPr>
        <p:txBody>
          <a:bodyPr/>
          <a:lstStyle/>
          <a:p>
            <a:r>
              <a:rPr lang="en-GB" dirty="0" err="1"/>
              <a:t>rast</a:t>
            </a:r>
            <a:r>
              <a:rPr lang="en-GB" dirty="0"/>
              <a:t> HDP</a:t>
            </a:r>
            <a:endParaRPr lang="en-GB" sz="2000" dirty="0"/>
          </a:p>
          <a:p>
            <a:pPr lvl="1"/>
            <a:r>
              <a:rPr lang="en-GB" sz="2000" dirty="0"/>
              <a:t>MMF (2015)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" y="811"/>
            <a:ext cx="5480837" cy="6912768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BC13A670-D19E-B90F-DD36-D1D81D4CAD61}"/>
              </a:ext>
            </a:extLst>
          </p:cNvPr>
          <p:cNvSpPr txBox="1"/>
          <p:nvPr/>
        </p:nvSpPr>
        <p:spPr>
          <a:xfrm>
            <a:off x="5940152" y="184482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- </a:t>
            </a:r>
            <a:r>
              <a:rPr lang="sk-SK" dirty="0">
                <a:hlinkClick r:id="rId3"/>
              </a:rPr>
              <a:t>Aktuálne údaje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97752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sk-SK" altLang="en-US" dirty="0"/>
              <a:t>úroveň ľudského rozvoja </a:t>
            </a:r>
            <a:r>
              <a:rPr lang="sk-SK" altLang="en-US" sz="2000" dirty="0"/>
              <a:t>(UNDP 2025)</a:t>
            </a:r>
          </a:p>
        </p:txBody>
      </p:sp>
      <p:sp>
        <p:nvSpPr>
          <p:cNvPr id="5123" name="Zástupný symbol obsahu 2"/>
          <p:cNvSpPr>
            <a:spLocks noGrp="1"/>
          </p:cNvSpPr>
          <p:nvPr>
            <p:ph idx="1"/>
          </p:nvPr>
        </p:nvSpPr>
        <p:spPr>
          <a:xfrm>
            <a:off x="456686" y="955837"/>
            <a:ext cx="8229600" cy="1103312"/>
          </a:xfrm>
        </p:spPr>
        <p:txBody>
          <a:bodyPr/>
          <a:lstStyle/>
          <a:p>
            <a:pPr eaLnBrk="1" hangingPunct="1"/>
            <a:r>
              <a:rPr lang="sk-SK" altLang="en-US" sz="1900" dirty="0">
                <a:latin typeface="Arial Narrow" panose="020B0606020202030204" pitchFamily="34" charset="0"/>
              </a:rPr>
              <a:t>pozostáva z viacerých ukazovateľov zameraných na bohatstvo v krajine, rovnomernosť jeho rozdelenia, rovnomernosť medzi mužmi a ženami, či mnohostrannú chudobu</a:t>
            </a:r>
            <a:endParaRPr lang="en-GB" altLang="en-US" sz="1900" dirty="0">
              <a:latin typeface="Arial Narrow" panose="020B0606020202030204" pitchFamily="34" charset="0"/>
            </a:endParaRPr>
          </a:p>
          <a:p>
            <a:pPr eaLnBrk="1" hangingPunct="1"/>
            <a:r>
              <a:rPr lang="en-GB" altLang="en-US" sz="1500" dirty="0" err="1">
                <a:latin typeface="Arial Narrow" panose="020B0606020202030204" pitchFamily="34" charset="0"/>
                <a:hlinkClick r:id="rId2"/>
              </a:rPr>
              <a:t>aktuálny</a:t>
            </a:r>
            <a:r>
              <a:rPr lang="en-GB" altLang="en-US" sz="1500" dirty="0">
                <a:latin typeface="Arial Narrow" panose="020B0606020202030204" pitchFamily="34" charset="0"/>
                <a:hlinkClick r:id="rId2"/>
              </a:rPr>
              <a:t> </a:t>
            </a:r>
            <a:r>
              <a:rPr lang="en-GB" altLang="en-US" sz="1500" dirty="0" err="1">
                <a:latin typeface="Arial Narrow" panose="020B0606020202030204" pitchFamily="34" charset="0"/>
                <a:hlinkClick r:id="rId2"/>
              </a:rPr>
              <a:t>rebríček</a:t>
            </a:r>
            <a:r>
              <a:rPr lang="en-GB" altLang="en-US" sz="1500" dirty="0">
                <a:latin typeface="Arial Narrow" panose="020B0606020202030204" pitchFamily="34" charset="0"/>
                <a:hlinkClick r:id="rId2"/>
              </a:rPr>
              <a:t> </a:t>
            </a:r>
            <a:r>
              <a:rPr lang="en-GB" altLang="en-US" sz="1500" dirty="0">
                <a:latin typeface="Arial Narrow" panose="020B0606020202030204" pitchFamily="34" charset="0"/>
              </a:rPr>
              <a:t>(z 30 </a:t>
            </a:r>
            <a:r>
              <a:rPr lang="en-GB" altLang="en-US" sz="1500" dirty="0" err="1">
                <a:latin typeface="Arial Narrow" panose="020B0606020202030204" pitchFamily="34" charset="0"/>
              </a:rPr>
              <a:t>najmenej</a:t>
            </a:r>
            <a:r>
              <a:rPr lang="en-GB" altLang="en-US" sz="1500" dirty="0">
                <a:latin typeface="Arial Narrow" panose="020B0606020202030204" pitchFamily="34" charset="0"/>
              </a:rPr>
              <a:t> </a:t>
            </a:r>
            <a:r>
              <a:rPr lang="en-GB" altLang="en-US" sz="1500" dirty="0" err="1">
                <a:latin typeface="Arial Narrow" panose="020B0606020202030204" pitchFamily="34" charset="0"/>
              </a:rPr>
              <a:t>rozvinutých</a:t>
            </a:r>
            <a:r>
              <a:rPr lang="en-GB" altLang="en-US" sz="1500" dirty="0">
                <a:latin typeface="Arial Narrow" panose="020B0606020202030204" pitchFamily="34" charset="0"/>
              </a:rPr>
              <a:t> </a:t>
            </a:r>
            <a:r>
              <a:rPr lang="en-GB" altLang="en-US" sz="1500" dirty="0" err="1">
                <a:latin typeface="Arial Narrow" panose="020B0606020202030204" pitchFamily="34" charset="0"/>
              </a:rPr>
              <a:t>krajín</a:t>
            </a:r>
            <a:r>
              <a:rPr lang="en-GB" altLang="en-US" sz="1500" dirty="0">
                <a:latin typeface="Arial Narrow" panose="020B0606020202030204" pitchFamily="34" charset="0"/>
              </a:rPr>
              <a:t> je 27 </a:t>
            </a:r>
            <a:r>
              <a:rPr lang="en-GB" altLang="en-US" sz="1500" dirty="0" err="1">
                <a:latin typeface="Arial Narrow" panose="020B0606020202030204" pitchFamily="34" charset="0"/>
              </a:rPr>
              <a:t>afrických</a:t>
            </a:r>
            <a:r>
              <a:rPr lang="en-GB" altLang="en-US" sz="1500" dirty="0">
                <a:latin typeface="Arial Narrow" panose="020B0606020202030204" pitchFamily="34" charset="0"/>
              </a:rPr>
              <a:t>)</a:t>
            </a:r>
            <a:endParaRPr lang="sk-SK" altLang="en-US" sz="1500" dirty="0">
              <a:latin typeface="Arial Narrow" panose="020B0606020202030204" pitchFamily="34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FA6BCD4-C91E-3B08-118B-4ADC85922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2856"/>
            <a:ext cx="6834187" cy="3528392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E426A247-E3DA-4DA5-6F8F-1CBB65D6F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5949280"/>
            <a:ext cx="4800847" cy="438173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4B8CB025-BD8D-1DCE-39C2-FCF8F256C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9339" y="1628800"/>
            <a:ext cx="1750124" cy="5229200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BCE35E87-B358-429E-130E-332E51DD12CA}"/>
              </a:ext>
            </a:extLst>
          </p:cNvPr>
          <p:cNvSpPr txBox="1"/>
          <p:nvPr/>
        </p:nvSpPr>
        <p:spPr>
          <a:xfrm>
            <a:off x="2483768" y="645333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6"/>
              </a:rPr>
              <a:t>Interaktívna mapa</a:t>
            </a:r>
            <a:endParaRPr lang="sk-SK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4938"/>
            <a:ext cx="9144000" cy="1143000"/>
          </a:xfrm>
        </p:spPr>
        <p:txBody>
          <a:bodyPr/>
          <a:lstStyle/>
          <a:p>
            <a:pPr algn="r" eaLnBrk="1" hangingPunct="1"/>
            <a:r>
              <a:rPr lang="sk-SK" altLang="sk-SK" sz="3000" b="1" dirty="0">
                <a:latin typeface="Arial Narrow" panose="020B0606020202030204" pitchFamily="34" charset="0"/>
              </a:rPr>
              <a:t>Rebríček TOP </a:t>
            </a:r>
            <a:r>
              <a:rPr lang="en-GB" altLang="sk-SK" sz="3000" b="1" dirty="0">
                <a:latin typeface="Arial Narrow" panose="020B0606020202030204" pitchFamily="34" charset="0"/>
              </a:rPr>
              <a:t>20</a:t>
            </a:r>
            <a:r>
              <a:rPr lang="sk-SK" altLang="sk-SK" sz="3000" b="1" dirty="0">
                <a:latin typeface="Arial Narrow" panose="020B0606020202030204" pitchFamily="34" charset="0"/>
              </a:rPr>
              <a:t> krajín s </a:t>
            </a:r>
            <a:r>
              <a:rPr lang="sk-SK" altLang="sk-SK" sz="3000" b="1" dirty="0" err="1">
                <a:latin typeface="Arial Narrow" panose="020B0606020202030204" pitchFamily="34" charset="0"/>
              </a:rPr>
              <a:t>najv</a:t>
            </a:r>
            <a:r>
              <a:rPr lang="en-GB" altLang="sk-SK" sz="3000" b="1" dirty="0" err="1">
                <a:latin typeface="Arial Narrow" panose="020B0606020202030204" pitchFamily="34" charset="0"/>
              </a:rPr>
              <a:t>äčším</a:t>
            </a:r>
            <a:r>
              <a:rPr lang="sk-SK" altLang="sk-SK" sz="3000" b="1" dirty="0">
                <a:latin typeface="Arial Narrow" panose="020B0606020202030204" pitchFamily="34" charset="0"/>
              </a:rPr>
              <a:t> výskytom hladu</a:t>
            </a:r>
            <a:r>
              <a:rPr lang="sk-SK" altLang="sk-SK" sz="3000" dirty="0">
                <a:latin typeface="Arial Narrow" panose="020B0606020202030204" pitchFamily="34" charset="0"/>
              </a:rPr>
              <a:t> </a:t>
            </a:r>
            <a:br>
              <a:rPr lang="sk-SK" altLang="sk-SK" sz="3000" dirty="0">
                <a:latin typeface="Arial Narrow" panose="020B0606020202030204" pitchFamily="34" charset="0"/>
              </a:rPr>
            </a:br>
            <a:r>
              <a:rPr lang="sk-SK" altLang="sk-SK" sz="3000" dirty="0">
                <a:latin typeface="Arial Narrow" panose="020B0606020202030204" pitchFamily="34" charset="0"/>
              </a:rPr>
              <a:t>podľa Globálneho indexu hladu </a:t>
            </a:r>
            <a:r>
              <a:rPr lang="en-GB" altLang="sk-SK" sz="3000" dirty="0">
                <a:latin typeface="Arial Narrow" panose="020B0606020202030204" pitchFamily="34" charset="0"/>
              </a:rPr>
              <a:t>(20</a:t>
            </a:r>
            <a:r>
              <a:rPr lang="sk-SK" altLang="sk-SK" sz="3000" dirty="0">
                <a:latin typeface="Arial Narrow" panose="020B0606020202030204" pitchFamily="34" charset="0"/>
              </a:rPr>
              <a:t>22</a:t>
            </a:r>
            <a:r>
              <a:rPr lang="en-GB" altLang="sk-SK" sz="3000" dirty="0">
                <a:latin typeface="Arial Narrow" panose="020B0606020202030204" pitchFamily="34" charset="0"/>
              </a:rPr>
              <a:t>)</a:t>
            </a:r>
            <a:endParaRPr lang="sk-SK" altLang="sk-SK" sz="3000" dirty="0">
              <a:latin typeface="Arial Narrow" panose="020B060602020203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6084168" cy="5715000"/>
          </a:xfrm>
        </p:spPr>
        <p:txBody>
          <a:bodyPr/>
          <a:lstStyle/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Burundi*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Somálsko*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Južný Sudán*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i="1" dirty="0">
                <a:latin typeface="Arial Narrow" panose="020B0606020202030204" pitchFamily="34" charset="0"/>
              </a:rPr>
              <a:t>Sýria*</a:t>
            </a:r>
            <a:endParaRPr lang="en-GB" altLang="sk-SK" sz="1600" i="1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i="1" dirty="0">
                <a:latin typeface="Arial Narrow" panose="020B0606020202030204" pitchFamily="34" charset="0"/>
              </a:rPr>
              <a:t>Jemen</a:t>
            </a:r>
            <a:endParaRPr lang="en-GB" altLang="sk-SK" sz="1600" i="1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Stredoafrická republika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en-GB" altLang="sk-SK" sz="1600" dirty="0" err="1">
                <a:latin typeface="Arial Narrow" panose="020B0606020202030204" pitchFamily="34" charset="0"/>
              </a:rPr>
              <a:t>Madagaskar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D. R. Kongo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Čad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Zimbabwe*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Uganda*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Mozambik*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Guinea*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i="1" dirty="0">
                <a:latin typeface="Arial Narrow" panose="020B0606020202030204" pitchFamily="34" charset="0"/>
              </a:rPr>
              <a:t>Haiti</a:t>
            </a:r>
            <a:endParaRPr lang="en-GB" altLang="sk-SK" sz="1600" i="1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Niger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Lesotho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Libéria 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Sierra Leone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Guinea-Bissau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i="1" dirty="0">
                <a:latin typeface="Arial Narrow" panose="020B0606020202030204" pitchFamily="34" charset="0"/>
              </a:rPr>
              <a:t>Východný Timor 	*odhad</a:t>
            </a:r>
            <a:endParaRPr lang="en-GB" altLang="sk-SK" sz="1600" i="1" dirty="0">
              <a:latin typeface="Arial Narrow" panose="020B0606020202030204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060847"/>
            <a:ext cx="2686518" cy="190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789363"/>
            <a:ext cx="2141537" cy="306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292600"/>
            <a:ext cx="3671887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4355976" y="6464043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6"/>
              </a:rPr>
              <a:t>zdroj</a:t>
            </a:r>
            <a:endParaRPr lang="sk-SK" dirty="0">
              <a:latin typeface="Arial Narrow" panose="020B0606020202030204" pitchFamily="34" charset="0"/>
            </a:endParaRPr>
          </a:p>
        </p:txBody>
      </p:sp>
      <p:pic>
        <p:nvPicPr>
          <p:cNvPr id="4" name="Obrázok 3" descr="Obrázok, na ktorom je exteriér, panoráma, nebo, panoráma mesta">
            <a:extLst>
              <a:ext uri="{FF2B5EF4-FFF2-40B4-BE49-F238E27FC236}">
                <a16:creationId xmlns:a16="http://schemas.microsoft.com/office/drawing/2014/main" id="{AA330054-5BFC-AC62-9AF8-8AD028597A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396816"/>
            <a:ext cx="3415841" cy="227366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632"/>
            <a:ext cx="9144000" cy="5961184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3131840" y="645333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4"/>
              </a:rPr>
              <a:t>zdroj + interaktívna mapa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0658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Odvetvia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poľnohospodárstvo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baníctvo a ťažba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priemysel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služby + cestovný ruch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2177</TotalTime>
  <Words>1476</Words>
  <Application>Microsoft Office PowerPoint</Application>
  <PresentationFormat>Prezentácia na obrazovke (4:3)</PresentationFormat>
  <Paragraphs>226</Paragraphs>
  <Slides>41</Slides>
  <Notes>25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41</vt:i4>
      </vt:variant>
    </vt:vector>
  </HeadingPairs>
  <TitlesOfParts>
    <vt:vector size="45" baseType="lpstr">
      <vt:lpstr>Aptos Narrow</vt:lpstr>
      <vt:lpstr>Arial</vt:lpstr>
      <vt:lpstr>Arial Narrow</vt:lpstr>
      <vt:lpstr>Predvolený návrh</vt:lpstr>
      <vt:lpstr>HOSPODÁRSTVO</vt:lpstr>
      <vt:lpstr>Prezentácia programu PowerPoint</vt:lpstr>
      <vt:lpstr>vybrané ukazovatele</vt:lpstr>
      <vt:lpstr>Prezentácia programu PowerPoint</vt:lpstr>
      <vt:lpstr>Prezentácia programu PowerPoint</vt:lpstr>
      <vt:lpstr>úroveň ľudského rozvoja (UNDP 2025)</vt:lpstr>
      <vt:lpstr>Rebríček TOP 20 krajín s najväčším výskytom hladu  podľa Globálneho indexu hladu (2022)</vt:lpstr>
      <vt:lpstr>Prezentácia programu PowerPoint</vt:lpstr>
      <vt:lpstr>Odvetvia</vt:lpstr>
      <vt:lpstr>Poľnohospodárstvo</vt:lpstr>
      <vt:lpstr>Prezentácia programu PowerPoint</vt:lpstr>
      <vt:lpstr>Prezentácia programu PowerPoint</vt:lpstr>
      <vt:lpstr>Prezentácia programu PowerPoint</vt:lpstr>
      <vt:lpstr>Prezentácia programu PowerPoint</vt:lpstr>
      <vt:lpstr>Baníctvo a ťažba</vt:lpstr>
      <vt:lpstr>Prezentácia programu PowerPoint</vt:lpstr>
      <vt:lpstr>priemysel</vt:lpstr>
      <vt:lpstr>Príklad – automobilový priemysel</vt:lpstr>
      <vt:lpstr>Príklad – automobilový priemysel</vt:lpstr>
      <vt:lpstr>exportný produkt tvoriaci danej krajine najväčší príjem  zdroj</vt:lpstr>
      <vt:lpstr> krajiny podľa sektoru tvoriaceho   najväčší podiel na HDP</vt:lpstr>
      <vt:lpstr>svetové metropoly</vt:lpstr>
      <vt:lpstr>cestovný ruch</vt:lpstr>
      <vt:lpstr>cestovný ruch v Afrike  - Stredomorie – prímorská rekreácia + historické pamiatky  - Savany – národné parky – safari  - viac rozvinuté štáty + nerastné suroviny = biznis cestujúci  </vt:lpstr>
      <vt:lpstr>Príjmy krajín z medzinárodného cestovného ruchu</vt:lpstr>
      <vt:lpstr>príčiny hospodárskeho zaostávania</vt:lpstr>
      <vt:lpstr>návrh transkontinentálnej cestnej siete</vt:lpstr>
      <vt:lpstr>smery a hustota námornej dopravy</vt:lpstr>
      <vt:lpstr>Prezentácia programu PowerPoint</vt:lpstr>
      <vt:lpstr>Prezentácia programu PowerPoint</vt:lpstr>
      <vt:lpstr>Prezentácia programu PowerPoint</vt:lpstr>
      <vt:lpstr>Inovácie, IT, Hi-tech v Afrike</vt:lpstr>
      <vt:lpstr>Afrika a štvrtá priemyselná revolúcia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Niekoľko odkazov na články o Afrike</vt:lpstr>
      <vt:lpstr>Prezentácia programu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HOSPODÁRSTVO</dc:title>
  <dc:creator>Laco</dc:creator>
  <cp:lastModifiedBy>Reviewer</cp:lastModifiedBy>
  <cp:revision>66</cp:revision>
  <dcterms:created xsi:type="dcterms:W3CDTF">2012-02-28T19:44:43Z</dcterms:created>
  <dcterms:modified xsi:type="dcterms:W3CDTF">2026-03-30T11:28:24Z</dcterms:modified>
</cp:coreProperties>
</file>