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2"/>
  </p:notesMasterIdLst>
  <p:sldIdLst>
    <p:sldId id="256" r:id="rId3"/>
    <p:sldId id="317" r:id="rId4"/>
    <p:sldId id="261" r:id="rId5"/>
    <p:sldId id="299" r:id="rId6"/>
    <p:sldId id="321" r:id="rId7"/>
    <p:sldId id="318" r:id="rId8"/>
    <p:sldId id="320" r:id="rId9"/>
    <p:sldId id="306" r:id="rId10"/>
    <p:sldId id="302" r:id="rId11"/>
    <p:sldId id="303" r:id="rId12"/>
    <p:sldId id="322" r:id="rId13"/>
    <p:sldId id="319" r:id="rId14"/>
    <p:sldId id="324" r:id="rId15"/>
    <p:sldId id="323" r:id="rId16"/>
    <p:sldId id="315" r:id="rId17"/>
    <p:sldId id="325" r:id="rId18"/>
    <p:sldId id="316" r:id="rId19"/>
    <p:sldId id="327" r:id="rId20"/>
    <p:sldId id="326" r:id="rId21"/>
    <p:sldId id="307" r:id="rId22"/>
    <p:sldId id="258" r:id="rId23"/>
    <p:sldId id="308" r:id="rId24"/>
    <p:sldId id="262" r:id="rId25"/>
    <p:sldId id="260" r:id="rId26"/>
    <p:sldId id="263" r:id="rId27"/>
    <p:sldId id="314" r:id="rId28"/>
    <p:sldId id="265" r:id="rId29"/>
    <p:sldId id="267" r:id="rId30"/>
    <p:sldId id="268" r:id="rId31"/>
    <p:sldId id="269" r:id="rId32"/>
    <p:sldId id="270" r:id="rId33"/>
    <p:sldId id="271" r:id="rId34"/>
    <p:sldId id="272" r:id="rId35"/>
    <p:sldId id="275" r:id="rId36"/>
    <p:sldId id="273" r:id="rId37"/>
    <p:sldId id="313" r:id="rId38"/>
    <p:sldId id="274" r:id="rId39"/>
    <p:sldId id="277" r:id="rId40"/>
    <p:sldId id="278" r:id="rId41"/>
    <p:sldId id="279" r:id="rId42"/>
    <p:sldId id="281" r:id="rId43"/>
    <p:sldId id="293" r:id="rId44"/>
    <p:sldId id="283" r:id="rId45"/>
    <p:sldId id="287" r:id="rId46"/>
    <p:sldId id="292" r:id="rId47"/>
    <p:sldId id="284" r:id="rId48"/>
    <p:sldId id="309" r:id="rId49"/>
    <p:sldId id="301" r:id="rId50"/>
    <p:sldId id="289" r:id="rId51"/>
    <p:sldId id="290" r:id="rId52"/>
    <p:sldId id="291" r:id="rId53"/>
    <p:sldId id="300" r:id="rId54"/>
    <p:sldId id="298" r:id="rId55"/>
    <p:sldId id="328" r:id="rId56"/>
    <p:sldId id="310" r:id="rId57"/>
    <p:sldId id="295" r:id="rId58"/>
    <p:sldId id="311" r:id="rId59"/>
    <p:sldId id="296" r:id="rId60"/>
    <p:sldId id="297" r:id="rId61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_Novotny" initials="P" lastIdx="1" clrIdx="0">
    <p:extLst>
      <p:ext uri="{19B8F6BF-5375-455C-9EA6-DF929625EA0E}">
        <p15:presenceInfo xmlns:p15="http://schemas.microsoft.com/office/powerpoint/2012/main" userId="PC_Novot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CCFF"/>
    <a:srgbClr val="CC3399"/>
    <a:srgbClr val="FF0000"/>
    <a:srgbClr val="9BFFFF"/>
    <a:srgbClr val="FF33CC"/>
    <a:srgbClr val="FF6699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6" autoAdjust="0"/>
  </p:normalViewPr>
  <p:slideViewPr>
    <p:cSldViewPr>
      <p:cViewPr varScale="1">
        <p:scale>
          <a:sx n="148" d="100"/>
          <a:sy n="148" d="100"/>
        </p:scale>
        <p:origin x="2088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63ECF75-CDBF-4E3C-8CEF-948F8F643F7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7268795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73E6C8C-E408-45ED-B0BA-BDB266759712}" type="slidenum">
              <a:rPr lang="sk-SK" altLang="sk-SK" b="0"/>
              <a:pPr eaLnBrk="1" hangingPunct="1"/>
              <a:t>1</a:t>
            </a:fld>
            <a:endParaRPr lang="sk-SK" altLang="sk-SK" b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84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10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6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11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161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12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400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13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87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14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77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BB4350B-D68F-4B81-8A77-D0AC9AB05BFA}" type="slidenum">
              <a:rPr lang="sk-SK" altLang="sk-SK" b="0"/>
              <a:pPr eaLnBrk="1" hangingPunct="1"/>
              <a:t>21</a:t>
            </a:fld>
            <a:endParaRPr lang="sk-SK" altLang="sk-SK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1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BB80C8-3880-42A6-9EDC-413E4F9B46EB}" type="slidenum">
              <a:rPr lang="sk-SK" altLang="sk-SK"/>
              <a:pPr eaLnBrk="1" hangingPunct="1">
                <a:spcBef>
                  <a:spcPct val="0"/>
                </a:spcBef>
              </a:pPr>
              <a:t>22</a:t>
            </a:fld>
            <a:endParaRPr lang="sk-SK" altLang="sk-SK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40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48113FB-EE29-415A-BF53-D8F9AB7C7509}" type="slidenum">
              <a:rPr lang="sk-SK" altLang="sk-SK" b="0"/>
              <a:pPr eaLnBrk="1" hangingPunct="1"/>
              <a:t>23</a:t>
            </a:fld>
            <a:endParaRPr lang="sk-SK" altLang="sk-SK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43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436A49-6263-4D0D-9188-B4BF7817A1C3}" type="slidenum">
              <a:rPr lang="sk-SK" altLang="sk-SK" b="0"/>
              <a:pPr eaLnBrk="1" hangingPunct="1"/>
              <a:t>24</a:t>
            </a:fld>
            <a:endParaRPr lang="sk-SK" altLang="sk-SK" b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85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891E7C-AC0A-48EB-96B1-540AE9034313}" type="slidenum">
              <a:rPr lang="sk-SK" altLang="sk-SK" b="0"/>
              <a:pPr eaLnBrk="1" hangingPunct="1"/>
              <a:t>25</a:t>
            </a:fld>
            <a:endParaRPr lang="sk-SK" altLang="sk-SK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5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48F1E7F-84A6-4BC5-BA95-F2F0DC83C916}" type="slidenum">
              <a:rPr lang="sk-SK" altLang="sk-SK" b="0">
                <a:solidFill>
                  <a:srgbClr val="000000"/>
                </a:solidFill>
              </a:rPr>
              <a:pPr eaLnBrk="1" hangingPunct="1"/>
              <a:t>2</a:t>
            </a:fld>
            <a:endParaRPr lang="sk-SK" altLang="sk-SK" b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1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4E73862-A1B0-4D56-ACE3-A08A863030F4}" type="slidenum">
              <a:rPr lang="sk-SK" altLang="sk-SK" b="0">
                <a:solidFill>
                  <a:srgbClr val="000000"/>
                </a:solidFill>
              </a:rPr>
              <a:pPr eaLnBrk="1" hangingPunct="1"/>
              <a:t>26</a:t>
            </a:fld>
            <a:endParaRPr lang="sk-SK" altLang="sk-SK" b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34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C261D11-64E6-4CB7-8A93-D15FCE009F91}" type="slidenum">
              <a:rPr lang="sk-SK" altLang="sk-SK" b="0"/>
              <a:pPr eaLnBrk="1" hangingPunct="1"/>
              <a:t>27</a:t>
            </a:fld>
            <a:endParaRPr lang="sk-SK" altLang="sk-SK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23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EF2F9E-3A43-4B6C-9521-21BA1C3B2298}" type="slidenum">
              <a:rPr lang="sk-SK" altLang="sk-SK" b="0"/>
              <a:pPr eaLnBrk="1" hangingPunct="1"/>
              <a:t>28</a:t>
            </a:fld>
            <a:endParaRPr lang="sk-SK" altLang="sk-SK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55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0C31BE3-BCA8-44FB-94C8-26A52B566998}" type="slidenum">
              <a:rPr lang="sk-SK" altLang="sk-SK" b="0"/>
              <a:pPr eaLnBrk="1" hangingPunct="1"/>
              <a:t>29</a:t>
            </a:fld>
            <a:endParaRPr lang="sk-SK" altLang="sk-SK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73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F3D426-33BE-435C-B38E-97D0833BDF03}" type="slidenum">
              <a:rPr lang="sk-SK" altLang="sk-SK" b="0"/>
              <a:pPr eaLnBrk="1" hangingPunct="1"/>
              <a:t>30</a:t>
            </a:fld>
            <a:endParaRPr lang="sk-SK" altLang="sk-SK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406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9A9BFE-7BB6-40B9-AE15-17DC376B761B}" type="slidenum">
              <a:rPr lang="sk-SK" altLang="sk-SK" b="0"/>
              <a:pPr eaLnBrk="1" hangingPunct="1"/>
              <a:t>31</a:t>
            </a:fld>
            <a:endParaRPr lang="sk-SK" altLang="sk-SK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132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DC8B91-1C82-4497-9499-C98C748FA38D}" type="slidenum">
              <a:rPr lang="sk-SK" altLang="sk-SK" b="0"/>
              <a:pPr eaLnBrk="1" hangingPunct="1"/>
              <a:t>32</a:t>
            </a:fld>
            <a:endParaRPr lang="sk-SK" altLang="sk-SK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35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FF705D-29E1-440F-AB57-C8C425E1AD40}" type="slidenum">
              <a:rPr lang="sk-SK" altLang="sk-SK" b="0"/>
              <a:pPr eaLnBrk="1" hangingPunct="1"/>
              <a:t>33</a:t>
            </a:fld>
            <a:endParaRPr lang="sk-SK" altLang="sk-SK" b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3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D78623-2DE0-428D-8020-D15FF2A9988C}" type="slidenum">
              <a:rPr lang="sk-SK" altLang="sk-SK" b="0"/>
              <a:pPr eaLnBrk="1" hangingPunct="1"/>
              <a:t>34</a:t>
            </a:fld>
            <a:endParaRPr lang="sk-SK" altLang="sk-SK" b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50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2307D5-1C0C-42A1-A24D-AB8628BC2C60}" type="slidenum">
              <a:rPr lang="sk-SK" altLang="sk-SK" b="0"/>
              <a:pPr eaLnBrk="1" hangingPunct="1"/>
              <a:t>35</a:t>
            </a:fld>
            <a:endParaRPr lang="sk-SK" altLang="sk-SK" b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37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A87AE0F-5600-4CB3-9506-19F446F33492}" type="slidenum">
              <a:rPr lang="sk-SK" altLang="sk-SK" b="0"/>
              <a:pPr eaLnBrk="1" hangingPunct="1"/>
              <a:t>3</a:t>
            </a:fld>
            <a:endParaRPr lang="sk-SK" altLang="sk-SK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93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936EDA-0A61-4791-A64D-B8885AB40619}" type="slidenum">
              <a:rPr lang="sk-SK" altLang="sk-SK" b="0"/>
              <a:pPr eaLnBrk="1" hangingPunct="1"/>
              <a:t>37</a:t>
            </a:fld>
            <a:endParaRPr lang="sk-SK" altLang="sk-SK" b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38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FEBBF27-8C2B-477B-9E05-F9B806BE8E16}" type="slidenum">
              <a:rPr lang="sk-SK" altLang="sk-SK" b="0"/>
              <a:pPr eaLnBrk="1" hangingPunct="1"/>
              <a:t>38</a:t>
            </a:fld>
            <a:endParaRPr lang="sk-SK" altLang="sk-SK" b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12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9F9282-A787-4837-9EE9-13A451E41DEB}" type="slidenum">
              <a:rPr lang="sk-SK" altLang="sk-SK" b="0"/>
              <a:pPr eaLnBrk="1" hangingPunct="1"/>
              <a:t>39</a:t>
            </a:fld>
            <a:endParaRPr lang="sk-SK" altLang="sk-SK" b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3258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0DFE58-EC3D-4992-B59E-95D49D0C0E62}" type="slidenum">
              <a:rPr lang="sk-SK" altLang="sk-SK" b="0"/>
              <a:pPr eaLnBrk="1" hangingPunct="1"/>
              <a:t>40</a:t>
            </a:fld>
            <a:endParaRPr lang="sk-SK" altLang="sk-SK" b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95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98523B-9D96-47F8-A6FD-669525B02A5A}" type="slidenum">
              <a:rPr lang="sk-SK" altLang="sk-SK" b="0"/>
              <a:pPr eaLnBrk="1" hangingPunct="1"/>
              <a:t>41</a:t>
            </a:fld>
            <a:endParaRPr lang="sk-SK" altLang="sk-SK" b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5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E68FF0-0573-491B-BDD5-D0729C0D8464}" type="slidenum">
              <a:rPr lang="sk-SK" altLang="sk-SK" b="0"/>
              <a:pPr eaLnBrk="1" hangingPunct="1"/>
              <a:t>42</a:t>
            </a:fld>
            <a:endParaRPr lang="sk-SK" altLang="sk-SK" b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942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BE89BF-CAB2-4243-9F07-72A7B0A62580}" type="slidenum">
              <a:rPr lang="sk-SK" altLang="sk-SK" b="0"/>
              <a:pPr eaLnBrk="1" hangingPunct="1"/>
              <a:t>43</a:t>
            </a:fld>
            <a:endParaRPr lang="sk-SK" altLang="sk-SK" b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27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C5FF91-4190-49D6-8B41-E057F0C47F58}" type="slidenum">
              <a:rPr lang="sk-SK" altLang="sk-SK" b="0"/>
              <a:pPr eaLnBrk="1" hangingPunct="1"/>
              <a:t>44</a:t>
            </a:fld>
            <a:endParaRPr lang="sk-SK" altLang="sk-SK" b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335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14F6EE-89E7-487C-A9A6-A3A8B41CCF73}" type="slidenum">
              <a:rPr lang="sk-SK" altLang="sk-SK" b="0"/>
              <a:pPr eaLnBrk="1" hangingPunct="1"/>
              <a:t>52</a:t>
            </a:fld>
            <a:endParaRPr lang="sk-SK" altLang="sk-SK" b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0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4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79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5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23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6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18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7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6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8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1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80092F-771E-4EF8-A2FF-44336EA4844F}" type="slidenum">
              <a:rPr lang="sk-SK" altLang="sk-SK" b="0"/>
              <a:pPr eaLnBrk="1" hangingPunct="1"/>
              <a:t>9</a:t>
            </a:fld>
            <a:endParaRPr lang="sk-SK" altLang="sk-SK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40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F72C-6CE8-4353-B658-3D07D5A18B5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64931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F11A2-8F4B-4B9E-912E-274221DCDD6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73696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20A39-AF8E-43EE-8A2C-E6CA995A6B9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3360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1F72C-6CE8-4353-B658-3D07D5A18B5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18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B02B-9B8F-4128-8BAE-963EEA46DD9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8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4C6F0-D6A2-4FBE-8ECE-042529F5ECC4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63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180E5-AF0A-4F0E-AFFE-B301A798063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26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086FC-A012-491D-B3FE-5610516A3B10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79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9A201-FEA2-47EA-B58C-89FBC29689D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93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B7545-ED8E-4A5F-AD94-E8C80CB5560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7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D3FE-BEC5-4765-BEBF-CF59ADC08C2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2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8B02B-9B8F-4128-8BAE-963EEA46DD9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88714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C2EFF-765F-4C19-B7DF-39548AF3542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39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F11A2-8F4B-4B9E-912E-274221DCDD6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20A39-AF8E-43EE-8A2C-E6CA995A6B9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4C6F0-D6A2-4FBE-8ECE-042529F5ECC4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5457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180E5-AF0A-4F0E-AFFE-B301A798063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1937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086FC-A012-491D-B3FE-5610516A3B10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31119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9A201-FEA2-47EA-B58C-89FBC29689D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7170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B7545-ED8E-4A5F-AD94-E8C80CB5560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4479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6D3FE-BEC5-4765-BEBF-CF59ADC08C2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3129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C2EFF-765F-4C19-B7DF-39548AF35422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8281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D61D115-3291-4853-944A-6A48D3CA2A9A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9D61D115-3291-4853-944A-6A48D3CA2A9A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a.unep.net/geas/newsletter/images/Jun_11/Figure5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orldbank.org/depweb/english/beyond/global/fig/fig3-2.gif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ourworldindata.org/grapher/crude-death-rate-the-share-of-the-population-that-dies-per-year?time=latest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ourworldindata.org/grapher/crude-death-rate-the-share-of-the-population-that-dies-per-year?time=latest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ourworldindata.org/grapher/rate-of-natural-population-increase-un?tab=map&amp;time=latest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ourworldindata.org/grapher/rate-of-natural-population-increase-un?tab=map&amp;time=latest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knoema.com/atlas/topics/Demographics/Population/Rate-of-natural-increase?type=map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rativemigrationstudies.springeropen.com/articles/10.1186/s40878-015-0015-6" TargetMode="External"/><Relationship Id="rId7" Type="http://schemas.openxmlformats.org/officeDocument/2006/relationships/hyperlink" Target="https://knoema.com/atlas/topics/Demographics/Population/Net-migration-rat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knoema.com/infographics/yqnxppc/world-population-forecast-2015" TargetMode="External"/><Relationship Id="rId5" Type="http://schemas.openxmlformats.org/officeDocument/2006/relationships/hyperlink" Target="https://knoema.com/atlas/topics/Demographics/Population/Net-migration-rate?type=maps" TargetMode="External"/><Relationship Id="rId4" Type="http://schemas.openxmlformats.org/officeDocument/2006/relationships/hyperlink" Target="https://data.worldbank.org/indicator/SM.POP.NETM?end=2021&amp;locations=ZG&amp;start=1960&amp;view=char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fricacenter.org/spotlight/african-migration-trends-to-watch-in-2022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oema.com/atlas/topics/Demographics/Population/Population-growth-rate?type=maps" TargetMode="External"/><Relationship Id="rId5" Type="http://schemas.openxmlformats.org/officeDocument/2006/relationships/hyperlink" Target="http://coastalcare.org/wp-content/images/issues/ecosystem-destruction/map-2.jpg" TargetMode="External"/><Relationship Id="rId4" Type="http://schemas.openxmlformats.org/officeDocument/2006/relationships/hyperlink" Target="http://www.targetmap.com/ThumbnailsReports/7708_THUMB_IPAD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s://www.gutenberg.org/files/15359/15359-h/15359-h.ht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actualitix.com/country/wld/number-of-living-languages.php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urworldindata.org/grapher/crude-birth-rate?time=latest" TargetMode="External"/><Relationship Id="rId4" Type="http://schemas.openxmlformats.org/officeDocument/2006/relationships/hyperlink" Target="https://data.worldbank.org/indicator/SP.DYN.CBRT.IN?locations=ZG-1W-ZQ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24hod.sk/afrika-v-smrtiacom-kruhu-cl3278.html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share-of-population-infected-with-hiv-ihme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life-expectancy?tab=map&amp;time=latest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.worldbank.org/indicator/SP.DYN.CBRT.IN?locations=ZG-1W-ZQ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urworldindata.org/grapher/crude-birth-rate?time=latest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urworldindata.org/grapher/children-born-per-woman?time=latest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amapserver.who.int/mapLibrary/Files/Maps/Global_MDG5_2011_AdoFertilityRate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6200"/>
            <a:ext cx="7239000" cy="990600"/>
          </a:xfrm>
          <a:solidFill>
            <a:srgbClr val="CCFFCC">
              <a:alpha val="59999"/>
            </a:srgbClr>
          </a:solidFill>
          <a:ln>
            <a:solidFill>
              <a:srgbClr val="99CC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sk-SK" altLang="sk-SK" sz="5400" b="1"/>
              <a:t>OBYVATEĽSTVO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5646233" y="6248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pic>
        <p:nvPicPr>
          <p:cNvPr id="96258" name="Picture 2" descr="http://na.unep.net/geas/newsletter/images/Jun_11/Figur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92163"/>
            <a:ext cx="5047446" cy="59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352246" y="1219200"/>
            <a:ext cx="3791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ukončovanie demografického prechodu, no v najbližších desaťročiach budú na čele rebríčka štátov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africké</a:t>
            </a:r>
          </a:p>
        </p:txBody>
      </p:sp>
      <p:pic>
        <p:nvPicPr>
          <p:cNvPr id="96260" name="Picture 4" descr="http://www.worldbank.org/depweb/english/beyond/global/fig/fig3-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33" y="2895600"/>
            <a:ext cx="3497767" cy="220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7772400" y="529570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6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366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759" b="5779"/>
          <a:stretch/>
        </p:blipFill>
        <p:spPr>
          <a:xfrm>
            <a:off x="0" y="761683"/>
            <a:ext cx="6095999" cy="297918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mortality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740870"/>
            <a:ext cx="6099047" cy="303743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6629400"/>
            <a:ext cx="3852019" cy="2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4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t="1759" b="5779"/>
          <a:stretch/>
        </p:blipFill>
        <p:spPr>
          <a:xfrm>
            <a:off x="0" y="761683"/>
            <a:ext cx="6095999" cy="2979187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mortality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" y="3740870"/>
            <a:ext cx="6099047" cy="3037438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66104" y="2190388"/>
            <a:ext cx="2871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výrazný pokles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dnes hodnoty nižšie ako vo viacerých iných </a:t>
            </a:r>
            <a:r>
              <a:rPr lang="sk-SK" b="0" dirty="0" err="1">
                <a:latin typeface="Arial Narrow" panose="020B0606020202030204" pitchFamily="34" charset="0"/>
              </a:rPr>
              <a:t>makroregiónoch</a:t>
            </a:r>
            <a:r>
              <a:rPr lang="sk-SK" b="0" dirty="0">
                <a:latin typeface="Arial Narrow" panose="020B0606020202030204" pitchFamily="34" charset="0"/>
              </a:rPr>
              <a:t> sveta (aj bez ohľadu na </a:t>
            </a:r>
            <a:r>
              <a:rPr lang="sk-SK" b="0" dirty="0" err="1">
                <a:latin typeface="Arial Narrow" panose="020B0606020202030204" pitchFamily="34" charset="0"/>
              </a:rPr>
              <a:t>covid</a:t>
            </a:r>
            <a:r>
              <a:rPr lang="sk-SK" b="0" dirty="0">
                <a:latin typeface="Arial Narrow" panose="020B0606020202030204" pitchFamily="34" charset="0"/>
              </a:rPr>
              <a:t>)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viaceré krajiny patria medzi tie s najnižšími hodnotami na svete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099" y="6629400"/>
            <a:ext cx="3852019" cy="2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" y="3740871"/>
            <a:ext cx="6110592" cy="31002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" y="665178"/>
            <a:ext cx="6110592" cy="307569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Hrubá miera prirodzeného prírastku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6604536"/>
            <a:ext cx="3578658" cy="2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1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" y="3740871"/>
            <a:ext cx="6110592" cy="3100287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7" y="665178"/>
            <a:ext cx="6110592" cy="3075692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Hrubá miera prirodzeného prírastku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66104" y="2190388"/>
            <a:ext cx="2977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najrýchlejšie rastúci svetadiel, najmä zásluhou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 Afriky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pokles zreteľný, avšak nie taký výrazný ako pri miere natality a najmä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(vedieť diskutovať o príčinách)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6604536"/>
            <a:ext cx="3578658" cy="2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Arial Narrow" panose="020B0606020202030204" pitchFamily="34" charset="0"/>
              </a:rPr>
              <a:t>Hrubá miera prirodzeného prírastku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6456485"/>
            <a:ext cx="2743200" cy="381000"/>
          </a:xfrm>
        </p:spPr>
        <p:txBody>
          <a:bodyPr/>
          <a:lstStyle/>
          <a:p>
            <a:pPr marL="0" indent="0">
              <a:buNone/>
            </a:pPr>
            <a:r>
              <a:rPr lang="sk-SK" sz="2000" dirty="0">
                <a:latin typeface="Arial Narrow" panose="020B0606020202030204" pitchFamily="34" charset="0"/>
                <a:hlinkClick r:id="rId2"/>
              </a:rPr>
              <a:t>zdroj + interaktívna mapa</a:t>
            </a:r>
            <a:endParaRPr lang="sk-SK" sz="2000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" y="2057400"/>
            <a:ext cx="5109465" cy="32766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/>
          <a:srcRect l="886" r="442"/>
          <a:stretch/>
        </p:blipFill>
        <p:spPr>
          <a:xfrm>
            <a:off x="4458427" y="1357364"/>
            <a:ext cx="4667285" cy="276269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427" y="4103393"/>
            <a:ext cx="4667285" cy="26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131" y="228600"/>
            <a:ext cx="8229600" cy="792162"/>
          </a:xfrm>
        </p:spPr>
        <p:txBody>
          <a:bodyPr/>
          <a:lstStyle/>
          <a:p>
            <a:r>
              <a:rPr lang="en-GB" dirty="0" err="1">
                <a:latin typeface="Arial Narrow" panose="020B0606020202030204" pitchFamily="34" charset="0"/>
              </a:rPr>
              <a:t>medzinárodná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migrácia</a:t>
            </a: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4" name="Picture 2" descr="http://www.diercke.de/bilder/omeda/800/1280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1219200"/>
            <a:ext cx="914399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862" y="6491599"/>
            <a:ext cx="34993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článok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k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problematike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Flahaux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3"/>
              </a:rPr>
              <a:t> M. L. 2016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862" y="5153561"/>
            <a:ext cx="448993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36000" rIns="36000" rtlCol="0">
            <a:spAutoFit/>
          </a:bodyPr>
          <a:lstStyle/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úbytok, najmä</a:t>
            </a:r>
            <a:r>
              <a:rPr kumimoji="0" lang="sk-SK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v </a:t>
            </a:r>
            <a:r>
              <a:rPr kumimoji="0" lang="sk-SK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Subsaharskej</a:t>
            </a:r>
            <a:r>
              <a:rPr kumimoji="0" lang="sk-SK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Afrike, avšak počet emigrantov je menší ako z Južnej Ázie či Latinskej Ameriky</a:t>
            </a:r>
          </a:p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sk-SK" sz="1600" b="0" spc="-20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väčšina migrantov do Európy však</a:t>
            </a:r>
            <a:r>
              <a:rPr lang="sk-SK" sz="1600" b="0" spc="-20" dirty="0">
                <a:solidFill>
                  <a:srgbClr val="000000"/>
                </a:solidFill>
                <a:latin typeface="Arial Narrow" panose="020B0606020202030204" pitchFamily="34" charset="0"/>
              </a:rPr>
              <a:t> prichádza zo Sev. Afriky</a:t>
            </a:r>
            <a:endParaRPr kumimoji="0" lang="sk-SK" sz="16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103188" marR="0" lvl="0" indent="-1031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sk-SK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výrazné rozdiely medzi štátmi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4"/>
              </a:rPr>
              <a:t>databáza</a:t>
            </a:r>
            <a:r>
              <a:rPr kumimoji="0" lang="sk-SK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324600" y="6486462"/>
            <a:ext cx="287129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500" b="0" dirty="0">
                <a:latin typeface="Arial Narrow" panose="020B0606020202030204" pitchFamily="34" charset="0"/>
                <a:hlinkClick r:id="rId5"/>
              </a:rPr>
              <a:t>štatistiky + </a:t>
            </a:r>
            <a:r>
              <a:rPr lang="sk-SK" sz="1500" b="0" dirty="0" err="1">
                <a:latin typeface="Arial Narrow" panose="020B0606020202030204" pitchFamily="34" charset="0"/>
                <a:hlinkClick r:id="rId5"/>
              </a:rPr>
              <a:t>infografika</a:t>
            </a:r>
            <a:r>
              <a:rPr lang="sk-SK" sz="1500" b="0" dirty="0">
                <a:latin typeface="Arial Narrow" panose="020B0606020202030204" pitchFamily="34" charset="0"/>
                <a:hlinkClick r:id="rId5"/>
              </a:rPr>
              <a:t> nielen k migrácii</a:t>
            </a:r>
            <a:endParaRPr lang="sk-SK" sz="1500" b="0" dirty="0">
              <a:latin typeface="Arial Narrow" panose="020B060602020203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048000" y="6486463"/>
            <a:ext cx="4038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0" dirty="0">
                <a:latin typeface="Arial Narrow" panose="020B0606020202030204" pitchFamily="34" charset="0"/>
                <a:hlinkClick r:id="rId6"/>
              </a:rPr>
              <a:t>world population forecast</a:t>
            </a:r>
            <a:r>
              <a:rPr lang="sk-SK" sz="1500" b="0" dirty="0">
                <a:latin typeface="Arial Narrow" panose="020B0606020202030204" pitchFamily="34" charset="0"/>
              </a:rPr>
              <a:t>    </a:t>
            </a:r>
            <a:r>
              <a:rPr lang="sk-SK" sz="1500" b="0" dirty="0">
                <a:latin typeface="Arial Narrow" panose="020B0606020202030204" pitchFamily="34" charset="0"/>
                <a:hlinkClick r:id="rId7"/>
              </a:rPr>
              <a:t>dáta - porovnanie</a:t>
            </a:r>
            <a:endParaRPr lang="en-GB" sz="15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64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131" y="228600"/>
            <a:ext cx="8229600" cy="792162"/>
          </a:xfrm>
        </p:spPr>
        <p:txBody>
          <a:bodyPr/>
          <a:lstStyle/>
          <a:p>
            <a:r>
              <a:rPr lang="en-GB" dirty="0" err="1"/>
              <a:t>medzinárodná</a:t>
            </a:r>
            <a:r>
              <a:rPr lang="en-GB" dirty="0"/>
              <a:t> </a:t>
            </a:r>
            <a:r>
              <a:rPr lang="en-GB" dirty="0" err="1"/>
              <a:t>migrácia</a:t>
            </a:r>
            <a:endParaRPr lang="en-GB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6" y="0"/>
            <a:ext cx="8743267" cy="6858000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0" y="472860"/>
            <a:ext cx="3457234" cy="1107996"/>
          </a:xfrm>
          <a:prstGeom prst="rect">
            <a:avLst/>
          </a:prstGeom>
          <a:solidFill>
            <a:schemeClr val="accent5">
              <a:alpha val="52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dirty="0" err="1">
                <a:latin typeface="Arial Narrow" panose="020B0606020202030204" pitchFamily="34" charset="0"/>
              </a:rPr>
              <a:t>international</a:t>
            </a:r>
            <a:r>
              <a:rPr lang="sk-SK" dirty="0">
                <a:latin typeface="Arial Narrow" panose="020B0606020202030204" pitchFamily="34" charset="0"/>
              </a:rPr>
              <a:t> migrant </a:t>
            </a:r>
            <a:r>
              <a:rPr lang="sk-SK" dirty="0" err="1">
                <a:latin typeface="Arial Narrow" panose="020B0606020202030204" pitchFamily="34" charset="0"/>
              </a:rPr>
              <a:t>stock</a:t>
            </a:r>
            <a:r>
              <a:rPr lang="sk-SK" dirty="0">
                <a:latin typeface="Arial Narrow" panose="020B0606020202030204" pitchFamily="34" charset="0"/>
              </a:rPr>
              <a:t> 2020</a:t>
            </a:r>
          </a:p>
          <a:p>
            <a:r>
              <a:rPr lang="sk-SK" sz="1600" b="0" dirty="0">
                <a:latin typeface="Arial Narrow" panose="020B0606020202030204" pitchFamily="34" charset="0"/>
              </a:rPr>
              <a:t>celkový počet žijúcich ľudí v cieľovej krajine, ktorí sa narodili v inej zdrojovej krajine, nejde o bilanciu migrácie za jeden rok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292207" y="6507254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0" dirty="0">
                <a:latin typeface="Arial Narrow" panose="020B0606020202030204" pitchFamily="34" charset="0"/>
                <a:hlinkClick r:id="rId3"/>
              </a:rPr>
              <a:t>zdroj a ďalšie </a:t>
            </a:r>
            <a:r>
              <a:rPr lang="sk-SK" sz="1600" b="0" dirty="0" err="1">
                <a:latin typeface="Arial Narrow" panose="020B0606020202030204" pitchFamily="34" charset="0"/>
                <a:hlinkClick r:id="rId3"/>
              </a:rPr>
              <a:t>info</a:t>
            </a:r>
            <a:endParaRPr lang="sk-SK" sz="1600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0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 rot="16200000">
            <a:off x="-2732157" y="2884559"/>
            <a:ext cx="647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 err="1">
                <a:latin typeface="Arial Narrow" panose="020B0606020202030204" pitchFamily="34" charset="0"/>
              </a:rPr>
              <a:t>international</a:t>
            </a:r>
            <a:r>
              <a:rPr lang="sk-SK" sz="4000" dirty="0">
                <a:latin typeface="Arial Narrow" panose="020B0606020202030204" pitchFamily="34" charset="0"/>
              </a:rPr>
              <a:t> </a:t>
            </a:r>
            <a:r>
              <a:rPr lang="sk-SK" sz="4000" dirty="0" err="1">
                <a:latin typeface="Arial Narrow" panose="020B0606020202030204" pitchFamily="34" charset="0"/>
              </a:rPr>
              <a:t>migration</a:t>
            </a:r>
            <a:r>
              <a:rPr lang="sk-SK" sz="4000" dirty="0">
                <a:latin typeface="Arial Narrow" panose="020B0606020202030204" pitchFamily="34" charset="0"/>
              </a:rPr>
              <a:t> </a:t>
            </a:r>
            <a:r>
              <a:rPr lang="sk-SK" sz="4000" dirty="0" err="1">
                <a:latin typeface="Arial Narrow" panose="020B0606020202030204" pitchFamily="34" charset="0"/>
              </a:rPr>
              <a:t>stock</a:t>
            </a:r>
            <a:endParaRPr lang="sk-SK" sz="4000" dirty="0">
              <a:latin typeface="Arial Narrow" panose="020B0606020202030204" pitchFamily="34" charset="0"/>
            </a:endParaRPr>
          </a:p>
        </p:txBody>
      </p:sp>
      <p:pic>
        <p:nvPicPr>
          <p:cNvPr id="3" name="migration sto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"/>
            <a:ext cx="6934200" cy="6934200"/>
          </a:xfrm>
        </p:spPr>
      </p:pic>
    </p:spTree>
    <p:extLst>
      <p:ext uri="{BB962C8B-B14F-4D97-AF65-F5344CB8AC3E}">
        <p14:creationId xmlns:p14="http://schemas.microsoft.com/office/powerpoint/2010/main" val="159702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migracia_utečenc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76200"/>
            <a:ext cx="6858000" cy="6858000"/>
          </a:xfrm>
        </p:spPr>
      </p:pic>
      <p:sp>
        <p:nvSpPr>
          <p:cNvPr id="5" name="BlokTextu 4"/>
          <p:cNvSpPr txBox="1"/>
          <p:nvPr/>
        </p:nvSpPr>
        <p:spPr>
          <a:xfrm rot="16200000">
            <a:off x="-2732157" y="2884559"/>
            <a:ext cx="6477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>
                <a:latin typeface="Arial Narrow" panose="020B0606020202030204" pitchFamily="34" charset="0"/>
              </a:rPr>
              <a:t>Migranti a utečenci 2020</a:t>
            </a:r>
          </a:p>
        </p:txBody>
      </p:sp>
    </p:spTree>
    <p:extLst>
      <p:ext uri="{BB962C8B-B14F-4D97-AF65-F5344CB8AC3E}">
        <p14:creationId xmlns:p14="http://schemas.microsoft.com/office/powerpoint/2010/main" val="964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6632"/>
            <a:ext cx="9144000" cy="386104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základné fakty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nerovnomerne rozmiestnenie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takmer polovica obyvateľov žije na vidieku</a:t>
            </a:r>
          </a:p>
          <a:p>
            <a:pPr lvl="2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rastúca ale najnižšia miera urbanizácie zo všetkých svetadielov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prudký rast (prirodzený prírastok – natalita)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epidémie, choroby, hlad, AIDS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očakávaná dĺžka života pri narodení často do 60 rokov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vysoký podiel detskej zložky v populácii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nerovnomerné rozdelenie bohatstva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extrémna chudoba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štáty nie sú vytvorené na národnom princípe</a:t>
            </a: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41788"/>
            <a:ext cx="8305800" cy="271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1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6685" y="36604"/>
            <a:ext cx="8229600" cy="792162"/>
          </a:xfrm>
        </p:spPr>
        <p:txBody>
          <a:bodyPr/>
          <a:lstStyle/>
          <a:p>
            <a:r>
              <a:rPr lang="en-GB" dirty="0" err="1"/>
              <a:t>celkový</a:t>
            </a:r>
            <a:r>
              <a:rPr lang="en-GB" dirty="0"/>
              <a:t> </a:t>
            </a:r>
            <a:r>
              <a:rPr lang="en-GB" dirty="0" err="1"/>
              <a:t>rast</a:t>
            </a:r>
            <a:r>
              <a:rPr lang="en-GB" dirty="0"/>
              <a:t> </a:t>
            </a:r>
            <a:r>
              <a:rPr lang="en-GB" dirty="0" err="1"/>
              <a:t>obyvateľstva</a:t>
            </a:r>
            <a:endParaRPr lang="en-GB" dirty="0"/>
          </a:p>
        </p:txBody>
      </p:sp>
      <p:pic>
        <p:nvPicPr>
          <p:cNvPr id="103426" name="Picture 2" descr="http://www.targetmap.com/ThumbnailsReports/7708_THUMB_IP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828766"/>
            <a:ext cx="6931025" cy="43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http://coastalcare.org/wp-content/images/issues/ecosystem-destruction/map-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32664"/>
            <a:ext cx="4425462" cy="322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885720" y="72491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zdroj</a:t>
            </a:r>
            <a:endParaRPr lang="en-GB" dirty="0"/>
          </a:p>
        </p:txBody>
      </p:sp>
      <p:sp>
        <p:nvSpPr>
          <p:cNvPr id="5" name="BlokTextu 4"/>
          <p:cNvSpPr txBox="1"/>
          <p:nvPr/>
        </p:nvSpPr>
        <p:spPr>
          <a:xfrm>
            <a:off x="8001000" y="3276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zdroj</a:t>
            </a:r>
            <a:endParaRPr lang="en-GB" dirty="0"/>
          </a:p>
        </p:txBody>
      </p:sp>
      <p:sp>
        <p:nvSpPr>
          <p:cNvPr id="6" name="BlokTextu 5"/>
          <p:cNvSpPr txBox="1"/>
          <p:nvPr/>
        </p:nvSpPr>
        <p:spPr>
          <a:xfrm>
            <a:off x="87923" y="5357812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s odstupom najvyššia miera prírastku na svete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vďaka Subsaharskej Afrike </a:t>
            </a:r>
            <a:endParaRPr lang="en-GB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 súčasnosti už aj absolútny prírastok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rozhodujúcu úlohu v raste obyvateľstva má prirodzená reprodukcia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7315200" y="1600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6"/>
              </a:rPr>
              <a:t>interaktívna mapa + dáta</a:t>
            </a:r>
            <a:endParaRPr lang="sk-SK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785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447800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Rozmiestnenie (hustota)</a:t>
            </a:r>
          </a:p>
        </p:txBody>
      </p:sp>
      <p:sp>
        <p:nvSpPr>
          <p:cNvPr id="6148" name="Oval 7"/>
          <p:cNvSpPr>
            <a:spLocks noChangeArrowheads="1"/>
          </p:cNvSpPr>
          <p:nvPr/>
        </p:nvSpPr>
        <p:spPr bwMode="auto">
          <a:xfrm>
            <a:off x="4343400" y="2362200"/>
            <a:ext cx="990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Oval 8"/>
          <p:cNvSpPr>
            <a:spLocks noChangeArrowheads="1"/>
          </p:cNvSpPr>
          <p:nvPr/>
        </p:nvSpPr>
        <p:spPr bwMode="auto">
          <a:xfrm>
            <a:off x="6629400" y="3276600"/>
            <a:ext cx="990600" cy="990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Oval 9"/>
          <p:cNvSpPr>
            <a:spLocks noChangeArrowheads="1"/>
          </p:cNvSpPr>
          <p:nvPr/>
        </p:nvSpPr>
        <p:spPr bwMode="auto">
          <a:xfrm rot="-476476">
            <a:off x="6553200" y="685800"/>
            <a:ext cx="685800" cy="1905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10"/>
          <p:cNvSpPr>
            <a:spLocks noChangeArrowheads="1"/>
          </p:cNvSpPr>
          <p:nvPr/>
        </p:nvSpPr>
        <p:spPr bwMode="auto">
          <a:xfrm rot="-6284085">
            <a:off x="4191000" y="-304800"/>
            <a:ext cx="685800" cy="1905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0" y="2514600"/>
            <a:ext cx="2362200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Stredozemné more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Nigéria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údolie Nílu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sk-SK" altLang="sk-SK" b="0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b="0"/>
              <a:t> Veľké jazerá</a:t>
            </a:r>
          </a:p>
        </p:txBody>
      </p:sp>
      <p:sp>
        <p:nvSpPr>
          <p:cNvPr id="6153" name="Line 13"/>
          <p:cNvSpPr>
            <a:spLocks noChangeShapeType="1"/>
          </p:cNvSpPr>
          <p:nvPr/>
        </p:nvSpPr>
        <p:spPr bwMode="auto">
          <a:xfrm flipH="1">
            <a:off x="2057400" y="990600"/>
            <a:ext cx="1600200" cy="1600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4" name="Freeform 16"/>
          <p:cNvSpPr>
            <a:spLocks/>
          </p:cNvSpPr>
          <p:nvPr/>
        </p:nvSpPr>
        <p:spPr bwMode="auto">
          <a:xfrm>
            <a:off x="2057400" y="2362200"/>
            <a:ext cx="4724400" cy="2095500"/>
          </a:xfrm>
          <a:custGeom>
            <a:avLst/>
            <a:gdLst>
              <a:gd name="T0" fmla="*/ 4724400 w 2976"/>
              <a:gd name="T1" fmla="*/ 0 h 1320"/>
              <a:gd name="T2" fmla="*/ 2057400 w 2976"/>
              <a:gd name="T3" fmla="*/ 1752600 h 1320"/>
              <a:gd name="T4" fmla="*/ 0 w 2976"/>
              <a:gd name="T5" fmla="*/ 2057400 h 13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976" h="1320">
                <a:moveTo>
                  <a:pt x="2976" y="0"/>
                </a:moveTo>
                <a:cubicBezTo>
                  <a:pt x="2384" y="444"/>
                  <a:pt x="1792" y="888"/>
                  <a:pt x="1296" y="1104"/>
                </a:cubicBezTo>
                <a:cubicBezTo>
                  <a:pt x="800" y="1320"/>
                  <a:pt x="400" y="1308"/>
                  <a:pt x="0" y="129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5" name="Line 17"/>
          <p:cNvSpPr>
            <a:spLocks noChangeShapeType="1"/>
          </p:cNvSpPr>
          <p:nvPr/>
        </p:nvSpPr>
        <p:spPr bwMode="auto">
          <a:xfrm flipH="1">
            <a:off x="1600200" y="4419600"/>
            <a:ext cx="53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6" name="Line 18"/>
          <p:cNvSpPr>
            <a:spLocks noChangeShapeType="1"/>
          </p:cNvSpPr>
          <p:nvPr/>
        </p:nvSpPr>
        <p:spPr bwMode="auto">
          <a:xfrm flipH="1">
            <a:off x="1066800" y="3048000"/>
            <a:ext cx="32766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57" name="Line 19"/>
          <p:cNvSpPr>
            <a:spLocks noChangeShapeType="1"/>
          </p:cNvSpPr>
          <p:nvPr/>
        </p:nvSpPr>
        <p:spPr bwMode="auto">
          <a:xfrm flipH="1">
            <a:off x="1676400" y="4267200"/>
            <a:ext cx="5334000" cy="914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sk-SK" altLang="sk-SK" dirty="0"/>
              <a:t>najľudnatejšie krajiny </a:t>
            </a:r>
            <a:r>
              <a:rPr lang="sk-SK" altLang="sk-SK" sz="1500" dirty="0"/>
              <a:t>(CIA </a:t>
            </a:r>
            <a:r>
              <a:rPr lang="sk-SK" altLang="sk-SK" sz="1500" dirty="0" err="1"/>
              <a:t>World</a:t>
            </a:r>
            <a:r>
              <a:rPr lang="sk-SK" altLang="sk-SK" sz="1500" dirty="0"/>
              <a:t> </a:t>
            </a:r>
            <a:r>
              <a:rPr lang="sk-SK" altLang="sk-SK" sz="1500" dirty="0" err="1"/>
              <a:t>Factbook</a:t>
            </a:r>
            <a:r>
              <a:rPr lang="sk-SK" altLang="sk-SK" sz="1500" dirty="0"/>
              <a:t> 2024)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486400"/>
          </a:xfrm>
        </p:spPr>
        <p:txBody>
          <a:bodyPr/>
          <a:lstStyle/>
          <a:p>
            <a:pPr eaLnBrk="1" hangingPunct="1"/>
            <a:r>
              <a:rPr lang="sk-SK" altLang="sk-SK" dirty="0">
                <a:latin typeface="Arial Narrow" panose="020B0606020202030204" pitchFamily="34" charset="0"/>
              </a:rPr>
              <a:t>krajina		rozloha </a:t>
            </a:r>
            <a:r>
              <a:rPr lang="sk-SK" altLang="sk-SK" sz="2400" dirty="0">
                <a:latin typeface="Arial Narrow" panose="020B0606020202030204" pitchFamily="34" charset="0"/>
              </a:rPr>
              <a:t>(km</a:t>
            </a:r>
            <a:r>
              <a:rPr lang="sk-SK" altLang="sk-SK" sz="2400" baseline="300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)</a:t>
            </a:r>
            <a:r>
              <a:rPr lang="sk-SK" altLang="sk-SK" dirty="0">
                <a:latin typeface="Arial Narrow" panose="020B0606020202030204" pitchFamily="34" charset="0"/>
              </a:rPr>
              <a:t>	obyvateľstvo </a:t>
            </a:r>
            <a:r>
              <a:rPr lang="sk-SK" altLang="sk-SK" sz="2400" dirty="0">
                <a:latin typeface="Arial Narrow" panose="020B0606020202030204" pitchFamily="34" charset="0"/>
              </a:rPr>
              <a:t>(mil.)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Nigéria		   925 000			</a:t>
            </a:r>
            <a:r>
              <a:rPr lang="en-GB" altLang="sk-SK" sz="2400" dirty="0">
                <a:latin typeface="Arial Narrow" panose="020B0606020202030204" pitchFamily="34" charset="0"/>
              </a:rPr>
              <a:t>2</a:t>
            </a:r>
            <a:r>
              <a:rPr lang="sk-SK" altLang="sk-SK" sz="2400" dirty="0">
                <a:latin typeface="Arial Narrow" panose="020B0606020202030204" pitchFamily="34" charset="0"/>
              </a:rPr>
              <a:t>40 (6)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Etiópia		1 100 000			120</a:t>
            </a:r>
            <a:r>
              <a:rPr lang="en-GB" altLang="sk-SK" sz="2400" dirty="0">
                <a:latin typeface="Arial Narrow" panose="020B0606020202030204" pitchFamily="34" charset="0"/>
              </a:rPr>
              <a:t> (12)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D. R. Kongo	</a:t>
            </a:r>
            <a:r>
              <a:rPr lang="en-GB" altLang="sk-SK" sz="2400" dirty="0">
                <a:latin typeface="Arial Narrow" panose="020B0606020202030204" pitchFamily="34" charset="0"/>
              </a:rPr>
              <a:t>	</a:t>
            </a:r>
            <a:r>
              <a:rPr lang="sk-SK" altLang="sk-SK" sz="2400" dirty="0">
                <a:latin typeface="Arial Narrow" panose="020B0606020202030204" pitchFamily="34" charset="0"/>
              </a:rPr>
              <a:t>2 350 000			115 (14)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Egypt		1 000 000			</a:t>
            </a:r>
            <a:r>
              <a:rPr lang="en-GB" altLang="sk-SK" sz="2400" dirty="0">
                <a:latin typeface="Arial Narrow" panose="020B0606020202030204" pitchFamily="34" charset="0"/>
              </a:rPr>
              <a:t>1</a:t>
            </a:r>
            <a:r>
              <a:rPr lang="sk-SK" altLang="sk-SK" sz="2400" dirty="0">
                <a:latin typeface="Arial Narrow" panose="020B0606020202030204" pitchFamily="34" charset="0"/>
              </a:rPr>
              <a:t>10</a:t>
            </a:r>
            <a:r>
              <a:rPr lang="en-GB" altLang="sk-SK" sz="2400" dirty="0">
                <a:latin typeface="Arial Narrow" panose="020B0606020202030204" pitchFamily="34" charset="0"/>
              </a:rPr>
              <a:t> (1</a:t>
            </a:r>
            <a:r>
              <a:rPr lang="sk-SK" altLang="sk-SK" sz="2400" dirty="0">
                <a:latin typeface="Arial Narrow" panose="020B0606020202030204" pitchFamily="34" charset="0"/>
              </a:rPr>
              <a:t>5</a:t>
            </a:r>
            <a:r>
              <a:rPr lang="en-GB" altLang="sk-SK" sz="2400" dirty="0">
                <a:latin typeface="Arial Narrow" panose="020B0606020202030204" pitchFamily="34" charset="0"/>
              </a:rPr>
              <a:t>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Tanzánia		   900 000			  70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JAR		   </a:t>
            </a:r>
            <a:r>
              <a:rPr lang="en-GB" altLang="sk-SK" sz="2400" dirty="0">
                <a:latin typeface="Arial Narrow" panose="020B0606020202030204" pitchFamily="34" charset="0"/>
              </a:rPr>
              <a:t>	   </a:t>
            </a:r>
            <a:r>
              <a:rPr lang="sk-SK" altLang="sk-SK" sz="2400" dirty="0">
                <a:latin typeface="Arial Narrow" panose="020B0606020202030204" pitchFamily="34" charset="0"/>
              </a:rPr>
              <a:t>950 000			  60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Keňa		   580 000			  60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Sudán		1 900 000			  50</a:t>
            </a: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lvl="4" eaLnBrk="1" hangingPunct="1"/>
            <a:endParaRPr lang="sk-SK" altLang="sk-SK" sz="8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spc="-20" dirty="0">
                <a:latin typeface="Arial Narrow" panose="020B0606020202030204" pitchFamily="34" charset="0"/>
              </a:rPr>
              <a:t>nad 30 mil.: Maroko,</a:t>
            </a:r>
            <a:r>
              <a:rPr lang="en-GB" altLang="sk-SK" sz="2400" spc="-20" dirty="0">
                <a:latin typeface="Arial Narrow" panose="020B0606020202030204" pitchFamily="34" charset="0"/>
              </a:rPr>
              <a:t> </a:t>
            </a:r>
            <a:r>
              <a:rPr lang="sk-SK" altLang="sk-SK" sz="2400" spc="-20" dirty="0">
                <a:latin typeface="Arial Narrow" panose="020B0606020202030204" pitchFamily="34" charset="0"/>
              </a:rPr>
              <a:t>Alžírsko, Uganda, Angola, Ghana, Mozambik, Kamerun</a:t>
            </a:r>
          </a:p>
          <a:p>
            <a:pPr eaLnBrk="1" hangingPunct="1"/>
            <a:r>
              <a:rPr lang="sk-SK" altLang="sk-SK" sz="2100" spc="-20" dirty="0">
                <a:latin typeface="Arial Narrow" panose="020B0606020202030204" pitchFamily="34" charset="0"/>
              </a:rPr>
              <a:t>nad 20 mil.: Madagaskar, </a:t>
            </a:r>
            <a:r>
              <a:rPr lang="sk-SK" altLang="sk-SK" sz="2100" spc="-20" dirty="0" err="1">
                <a:latin typeface="Arial Narrow" panose="020B0606020202030204" pitchFamily="34" charset="0"/>
              </a:rPr>
              <a:t>Pobr</a:t>
            </a:r>
            <a:r>
              <a:rPr lang="sk-SK" altLang="sk-SK" sz="2100" spc="-20" dirty="0">
                <a:latin typeface="Arial Narrow" panose="020B0606020202030204" pitchFamily="34" charset="0"/>
              </a:rPr>
              <a:t>. Slonoviny, </a:t>
            </a:r>
            <a:r>
              <a:rPr lang="en-GB" altLang="sk-SK" sz="2100" spc="-20" dirty="0">
                <a:latin typeface="Arial Narrow" panose="020B0606020202030204" pitchFamily="34" charset="0"/>
              </a:rPr>
              <a:t>Burkina Faso, Niger</a:t>
            </a:r>
            <a:r>
              <a:rPr lang="sk-SK" altLang="sk-SK" sz="2100" spc="-20" dirty="0">
                <a:latin typeface="Arial Narrow" panose="020B0606020202030204" pitchFamily="34" charset="0"/>
              </a:rPr>
              <a:t>, Malawi, Mali, Zambia</a:t>
            </a:r>
          </a:p>
          <a:p>
            <a:pPr eaLnBrk="1" hangingPunct="1"/>
            <a:r>
              <a:rPr lang="sk-SK" altLang="sk-SK" sz="1800" spc="-20" dirty="0">
                <a:latin typeface="Arial Narrow" panose="020B0606020202030204" pitchFamily="34" charset="0"/>
              </a:rPr>
              <a:t>nad 10 mil.: Čad, Senegal, Zimbabwe, Benin,</a:t>
            </a:r>
            <a:r>
              <a:rPr lang="en-GB" altLang="sk-SK" sz="1800" spc="-20" dirty="0">
                <a:latin typeface="Arial Narrow" panose="020B0606020202030204" pitchFamily="34" charset="0"/>
              </a:rPr>
              <a:t> </a:t>
            </a:r>
            <a:r>
              <a:rPr lang="sk-SK" altLang="sk-SK" sz="1800" spc="-20" dirty="0">
                <a:latin typeface="Arial Narrow" panose="020B0606020202030204" pitchFamily="34" charset="0"/>
              </a:rPr>
              <a:t>Rwanda, Guinea, Burundi, Somálsko, Tunisko, Južný Sudán</a:t>
            </a:r>
          </a:p>
        </p:txBody>
      </p:sp>
    </p:spTree>
    <p:extLst>
      <p:ext uri="{BB962C8B-B14F-4D97-AF65-F5344CB8AC3E}">
        <p14:creationId xmlns:p14="http://schemas.microsoft.com/office/powerpoint/2010/main" val="3913886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2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solidFill>
            <a:srgbClr val="CCFFCC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5400" dirty="0"/>
              <a:t>RASOVO*-ETNICKÁ ŠTRUKTÚRA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5029200" y="57912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Ilustračná mapa cca z roku 1890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" y="152400"/>
            <a:ext cx="3166872" cy="1066800"/>
          </a:xfrm>
        </p:spPr>
        <p:txBody>
          <a:bodyPr/>
          <a:lstStyle/>
          <a:p>
            <a:pPr eaLnBrk="1" hangingPunct="1"/>
            <a:r>
              <a:rPr lang="sk-SK" altLang="sk-SK" sz="2400" dirty="0"/>
              <a:t>Základná rasovo-etnická štruktúra obyvateľstva Afriky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" y="2362200"/>
            <a:ext cx="3063240" cy="4267200"/>
          </a:xfrm>
        </p:spPr>
        <p:txBody>
          <a:bodyPr lIns="72000" rIns="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2200" dirty="0">
                <a:latin typeface="Arial Narrow" panose="020B0606020202030204" pitchFamily="34" charset="0"/>
              </a:rPr>
              <a:t>Sever – </a:t>
            </a:r>
            <a:r>
              <a:rPr lang="sk-SK" altLang="sk-SK" sz="2200" dirty="0" err="1">
                <a:latin typeface="Arial Narrow" panose="020B0606020202030204" pitchFamily="34" charset="0"/>
              </a:rPr>
              <a:t>europoidná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22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200" dirty="0">
                <a:latin typeface="Arial Narrow" panose="020B0606020202030204" pitchFamily="34" charset="0"/>
              </a:rPr>
              <a:t> – ekvatoriálna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- osobitné postavenie </a:t>
            </a:r>
            <a:r>
              <a:rPr lang="sk-SK" altLang="sk-SK" sz="1800" dirty="0" err="1">
                <a:latin typeface="Arial Narrow" panose="020B0606020202030204" pitchFamily="34" charset="0"/>
              </a:rPr>
              <a:t>Bantuov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	- pôvodné ekvatoriálne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  etniká zatlačené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sk-SK" altLang="sk-SK" sz="1700" b="1" dirty="0">
                <a:latin typeface="Arial Narrow" panose="020B0606020202030204" pitchFamily="34" charset="0"/>
              </a:rPr>
              <a:t>upozornenie: </a:t>
            </a:r>
            <a:r>
              <a:rPr lang="sk-SK" altLang="sk-SK" sz="1700" dirty="0">
                <a:latin typeface="Arial Narrow" panose="020B0606020202030204" pitchFamily="34" charset="0"/>
              </a:rPr>
              <a:t>o rasovej štruktúre neuvažujeme v intenciách kultúrnej či civilizačnej vyspelosti, či biologickej diferenciácie – v tomto zmysle sme všetci ľudia jedna rasa; ale v súvislosti s historickým vývojom a etnickou štruktúrou, príp. antropologickými odlišnosťami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2430"/>
          <a:stretch/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7592568" y="6096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>
                <a:hlinkClick r:id="rId4"/>
              </a:rPr>
              <a:t>mapa z roku 1915</a:t>
            </a:r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/>
          <a:srcRect t="7407"/>
          <a:stretch/>
        </p:blipFill>
        <p:spPr>
          <a:xfrm>
            <a:off x="7814977" y="0"/>
            <a:ext cx="1325975" cy="19050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2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20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493264" y="6096"/>
            <a:ext cx="3657600" cy="376238"/>
          </a:xfrm>
          <a:prstGeom prst="rect">
            <a:avLst/>
          </a:prstGeom>
          <a:solidFill>
            <a:srgbClr val="CCFFCC">
              <a:alpha val="79999"/>
            </a:srgbClr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 dirty="0" err="1"/>
              <a:t>Pygmejovia</a:t>
            </a:r>
            <a:endParaRPr lang="sk-SK" altLang="sk-SK" b="0" dirty="0"/>
          </a:p>
        </p:txBody>
      </p:sp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8350"/>
            <a:ext cx="5334000" cy="3549650"/>
          </a:xfrm>
          <a:prstGeom prst="rect">
            <a:avLst/>
          </a:prstGeom>
          <a:solidFill>
            <a:srgbClr val="FFCC99">
              <a:alpha val="70195"/>
            </a:srgbClr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04800" y="3352800"/>
            <a:ext cx="2133600" cy="376238"/>
          </a:xfrm>
          <a:prstGeom prst="rect">
            <a:avLst/>
          </a:prstGeom>
          <a:solidFill>
            <a:srgbClr val="FFFF99">
              <a:alpha val="70195"/>
            </a:srgbClr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Berberi</a:t>
            </a:r>
          </a:p>
        </p:txBody>
      </p:sp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528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5029200" y="3505200"/>
            <a:ext cx="2438400" cy="376238"/>
          </a:xfrm>
          <a:prstGeom prst="rect">
            <a:avLst/>
          </a:prstGeom>
          <a:solidFill>
            <a:srgbClr val="FF99CC">
              <a:alpha val="70195"/>
            </a:srgbClr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Hausovia </a:t>
            </a:r>
            <a:r>
              <a:rPr lang="sk-SK" altLang="sk-SK" sz="1400" b="0"/>
              <a:t>(Nigéria, Niger)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0"/>
            <a:ext cx="6080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2971800" cy="6096000"/>
          </a:xfrm>
          <a:noFill/>
        </p:spPr>
        <p:txBody>
          <a:bodyPr/>
          <a:lstStyle/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stovky rôznych národov</a:t>
            </a:r>
          </a:p>
          <a:p>
            <a:pPr eaLnBrk="1" hangingPunct="1"/>
            <a:r>
              <a:rPr lang="sk-SK" altLang="sk-SK" sz="2200" dirty="0">
                <a:latin typeface="Arial Narrow" panose="020B0606020202030204" pitchFamily="34" charset="0"/>
              </a:rPr>
              <a:t>najväčšie:</a:t>
            </a:r>
          </a:p>
          <a:p>
            <a:pPr marL="447675" lvl="1" indent="-203200" eaLnBrk="1" hangingPunct="1"/>
            <a:r>
              <a:rPr lang="sk-SK" altLang="sk-SK" sz="1900" i="1" spc="-20" dirty="0">
                <a:latin typeface="Arial Narrow" panose="020B0606020202030204" pitchFamily="34" charset="0"/>
              </a:rPr>
              <a:t>Arabi (200-300 mil.), v tom</a:t>
            </a:r>
            <a:r>
              <a:rPr lang="sk-SK" altLang="sk-SK" sz="1900" spc="-20" dirty="0">
                <a:latin typeface="Arial Narrow" panose="020B0606020202030204" pitchFamily="34" charset="0"/>
              </a:rPr>
              <a:t>:</a:t>
            </a:r>
          </a:p>
          <a:p>
            <a:pPr marL="539750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Egypťania (100 mil.)</a:t>
            </a:r>
          </a:p>
          <a:p>
            <a:pPr marL="539750" lvl="2" indent="-203200" eaLnBrk="1" hangingPunct="1"/>
            <a:r>
              <a:rPr lang="sk-SK" altLang="sk-SK" sz="1500" dirty="0" err="1">
                <a:latin typeface="Arial Narrow" panose="020B0606020202030204" pitchFamily="34" charset="0"/>
              </a:rPr>
              <a:t>Magrebovia</a:t>
            </a:r>
            <a:r>
              <a:rPr lang="sk-SK" altLang="sk-SK" sz="1500" dirty="0">
                <a:latin typeface="Arial Narrow" panose="020B0606020202030204" pitchFamily="34" charset="0"/>
              </a:rPr>
              <a:t>/Maurovia (100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Alžírsko, Maroko, Tunisko, Líbya, Mauritánia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Berberi</a:t>
            </a:r>
            <a:r>
              <a:rPr lang="sk-SK" altLang="sk-SK" sz="1900" dirty="0">
                <a:latin typeface="Arial Narrow" panose="020B0606020202030204" pitchFamily="34" charset="0"/>
              </a:rPr>
              <a:t> (40 – 70 mil.) 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Hausovia</a:t>
            </a:r>
            <a:r>
              <a:rPr lang="sk-SK" altLang="sk-SK" sz="1900" dirty="0">
                <a:latin typeface="Arial Narrow" panose="020B0606020202030204" pitchFamily="34" charset="0"/>
              </a:rPr>
              <a:t> (45-75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60 mil., Niger: 10 mil.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Yoruba</a:t>
            </a:r>
            <a:r>
              <a:rPr lang="sk-SK" altLang="sk-SK" sz="1900" dirty="0">
                <a:latin typeface="Arial Narrow" panose="020B0606020202030204" pitchFamily="34" charset="0"/>
              </a:rPr>
              <a:t>/</a:t>
            </a:r>
            <a:r>
              <a:rPr lang="sk-SK" altLang="sk-SK" sz="1900" dirty="0" err="1">
                <a:latin typeface="Arial Narrow" panose="020B0606020202030204" pitchFamily="34" charset="0"/>
              </a:rPr>
              <a:t>Jorubovia</a:t>
            </a:r>
            <a:r>
              <a:rPr lang="sk-SK" altLang="sk-SK" sz="1900" dirty="0">
                <a:latin typeface="Arial Narrow" panose="020B0606020202030204" pitchFamily="34" charset="0"/>
              </a:rPr>
              <a:t> (45 mil.)</a:t>
            </a:r>
          </a:p>
          <a:p>
            <a:pPr marL="630238" lvl="2" indent="-173038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40 mil.</a:t>
            </a:r>
          </a:p>
          <a:p>
            <a:pPr marL="447675" lvl="1" indent="-203200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Igbovia</a:t>
            </a:r>
            <a:r>
              <a:rPr lang="sk-SK" altLang="sk-SK" sz="1900" dirty="0">
                <a:latin typeface="Arial Narrow" panose="020B0606020202030204" pitchFamily="34" charset="0"/>
              </a:rPr>
              <a:t> (45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Nigéria: 40 mil.</a:t>
            </a:r>
          </a:p>
          <a:p>
            <a:pPr marL="400050" lvl="1" indent="-217488" eaLnBrk="1" hangingPunct="1"/>
            <a:r>
              <a:rPr lang="sk-SK" altLang="sk-SK" sz="1900" dirty="0" err="1">
                <a:latin typeface="Arial Narrow" panose="020B0606020202030204" pitchFamily="34" charset="0"/>
              </a:rPr>
              <a:t>Oromovia</a:t>
            </a:r>
            <a:r>
              <a:rPr lang="sk-SK" altLang="sk-SK" sz="1900" dirty="0">
                <a:latin typeface="Arial Narrow" panose="020B0606020202030204" pitchFamily="34" charset="0"/>
              </a:rPr>
              <a:t> (40 mil.)</a:t>
            </a:r>
          </a:p>
          <a:p>
            <a:pPr marL="630238" lvl="2" indent="-203200" eaLnBrk="1" hangingPunct="1"/>
            <a:r>
              <a:rPr lang="sk-SK" altLang="sk-SK" sz="1500" dirty="0">
                <a:latin typeface="Arial Narrow" panose="020B0606020202030204" pitchFamily="34" charset="0"/>
              </a:rPr>
              <a:t>Etiópia: 35 mil.</a:t>
            </a:r>
          </a:p>
          <a:p>
            <a:pPr eaLnBrk="1" hangingPunct="1"/>
            <a:r>
              <a:rPr lang="sk-SK" altLang="sk-SK" sz="2000" dirty="0">
                <a:latin typeface="Arial Narrow" panose="020B0606020202030204" pitchFamily="34" charset="0"/>
              </a:rPr>
              <a:t>najmenšie národy len niekoľko tisíc obyvateľov</a:t>
            </a:r>
          </a:p>
        </p:txBody>
      </p:sp>
      <p:sp>
        <p:nvSpPr>
          <p:cNvPr id="12292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15963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Národy – etnické skupiny</a:t>
            </a:r>
          </a:p>
        </p:txBody>
      </p:sp>
      <p:pic>
        <p:nvPicPr>
          <p:cNvPr id="1229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76600"/>
            <a:ext cx="25146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2800"/>
            <a:ext cx="1387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Zaoblená spojnica 4"/>
          <p:cNvCxnSpPr/>
          <p:nvPr/>
        </p:nvCxnSpPr>
        <p:spPr bwMode="auto">
          <a:xfrm>
            <a:off x="2133600" y="4343400"/>
            <a:ext cx="762000" cy="1524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173980"/>
            <a:ext cx="2438400" cy="1577340"/>
          </a:xfrm>
          <a:prstGeom prst="rect">
            <a:avLst/>
          </a:prstGeom>
        </p:spPr>
      </p:pic>
      <p:cxnSp>
        <p:nvCxnSpPr>
          <p:cNvPr id="14" name="Zaoblená spojnica 13"/>
          <p:cNvCxnSpPr/>
          <p:nvPr/>
        </p:nvCxnSpPr>
        <p:spPr bwMode="auto">
          <a:xfrm>
            <a:off x="1871155" y="5603748"/>
            <a:ext cx="1160970" cy="358902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889D1D74-A041-EDAA-4DDF-97404A1B49CD}"/>
              </a:ext>
            </a:extLst>
          </p:cNvPr>
          <p:cNvSpPr txBox="1"/>
          <p:nvPr/>
        </p:nvSpPr>
        <p:spPr>
          <a:xfrm>
            <a:off x="7696200" y="59626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</a:rPr>
              <a:t>+ cca 300 mil. </a:t>
            </a:r>
            <a:r>
              <a:rPr lang="sk-SK" b="0" dirty="0" err="1">
                <a:latin typeface="Arial Narrow" panose="020B0606020202030204" pitchFamily="34" charset="0"/>
              </a:rPr>
              <a:t>Bantuov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8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00"/>
            </a:gs>
            <a:gs pos="50000">
              <a:srgbClr val="CC9900"/>
            </a:gs>
            <a:gs pos="100000">
              <a:srgbClr val="99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sk-SK" altLang="sk-SK" sz="5400" b="1"/>
              <a:t>Jazyky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91200"/>
          </a:xfrm>
        </p:spPr>
        <p:txBody>
          <a:bodyPr/>
          <a:lstStyle/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kľúčový komponent pochopenia africkej kultúrnej mozaiky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viac ako 1500 rôznych jazykov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väčšina jazykov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Afriky nie je kodifikovaná/nemá písomnú formu</a:t>
            </a:r>
          </a:p>
          <a:p>
            <a:pPr marL="182563" lvl="1" indent="-182563" eaLnBrk="1" hangingPunct="1"/>
            <a:endParaRPr lang="sk-SK" altLang="sk-SK" sz="2000" dirty="0">
              <a:latin typeface="Arial Narrow" panose="020B0606020202030204" pitchFamily="34" charset="0"/>
            </a:endParaRP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Severná Afrika:</a:t>
            </a:r>
          </a:p>
          <a:p>
            <a:pPr marL="539750" lvl="1" indent="-203200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afroázijské jazyky</a:t>
            </a:r>
            <a:r>
              <a:rPr lang="sk-SK" altLang="sk-SK" sz="2000" dirty="0">
                <a:latin typeface="Arial Narrow" panose="020B0606020202030204" pitchFamily="34" charset="0"/>
              </a:rPr>
              <a:t> (500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Prechodné územie:</a:t>
            </a:r>
          </a:p>
          <a:p>
            <a:pPr marL="539750" lvl="1" indent="-203200" eaLnBrk="1" hangingPunct="1"/>
            <a:r>
              <a:rPr lang="sk-SK" altLang="sk-SK" sz="2000" b="1" u="sng" dirty="0" err="1">
                <a:latin typeface="Arial Narrow" panose="020B0606020202030204" pitchFamily="34" charset="0"/>
              </a:rPr>
              <a:t>nilosaharské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 jazyky</a:t>
            </a:r>
            <a:r>
              <a:rPr lang="sk-SK" altLang="sk-SK" sz="2000" dirty="0">
                <a:latin typeface="Arial Narrow" panose="020B0606020202030204" pitchFamily="34" charset="0"/>
              </a:rPr>
              <a:t> (do 50 mil.)</a:t>
            </a:r>
          </a:p>
          <a:p>
            <a:pPr marL="182563" indent="-182563" eaLnBrk="1" hangingPunct="1"/>
            <a:r>
              <a:rPr lang="sk-SK" altLang="sk-SK" sz="24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400" dirty="0">
                <a:latin typeface="Arial Narrow" panose="020B0606020202030204" pitchFamily="34" charset="0"/>
              </a:rPr>
              <a:t> Afrika:</a:t>
            </a:r>
          </a:p>
          <a:p>
            <a:pPr marL="539750" lvl="1" indent="-203200" eaLnBrk="1" hangingPunct="1"/>
            <a:r>
              <a:rPr lang="sk-SK" altLang="sk-SK" sz="2000" b="1" u="sng" dirty="0" err="1">
                <a:latin typeface="Arial Narrow" panose="020B0606020202030204" pitchFamily="34" charset="0"/>
              </a:rPr>
              <a:t>nigerokonžské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 jazyky</a:t>
            </a:r>
            <a:r>
              <a:rPr lang="sk-SK" altLang="sk-SK" sz="2000" dirty="0">
                <a:latin typeface="Arial Narrow" panose="020B0606020202030204" pitchFamily="34" charset="0"/>
              </a:rPr>
              <a:t> (700 mil.)</a:t>
            </a:r>
          </a:p>
          <a:p>
            <a:pPr marL="539750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skupina jazykov </a:t>
            </a:r>
            <a:r>
              <a:rPr lang="sk-SK" altLang="sk-SK" sz="2000" b="1" u="sng" dirty="0" err="1">
                <a:latin typeface="Arial Narrow" panose="020B0606020202030204" pitchFamily="34" charset="0"/>
              </a:rPr>
              <a:t>Kojsan</a:t>
            </a:r>
            <a:r>
              <a:rPr lang="sk-SK" altLang="sk-SK" sz="2000" dirty="0">
                <a:latin typeface="Arial Narrow" panose="020B0606020202030204" pitchFamily="34" charset="0"/>
              </a:rPr>
              <a:t> (do 0,5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Madagaskar:</a:t>
            </a:r>
          </a:p>
          <a:p>
            <a:pPr marL="539750" lvl="1" indent="-203200" eaLnBrk="1" hangingPunct="1"/>
            <a:r>
              <a:rPr lang="sk-SK" altLang="sk-SK" sz="2000" b="1" dirty="0">
                <a:latin typeface="Arial Narrow" panose="020B0606020202030204" pitchFamily="34" charset="0"/>
              </a:rPr>
              <a:t>austronézske jazyky</a:t>
            </a:r>
            <a:r>
              <a:rPr lang="sk-SK" altLang="sk-SK" sz="2000" dirty="0">
                <a:latin typeface="Arial Narrow" panose="020B0606020202030204" pitchFamily="34" charset="0"/>
              </a:rPr>
              <a:t> (30 mil.)</a:t>
            </a:r>
          </a:p>
          <a:p>
            <a:pPr marL="182563" indent="-182563" eaLnBrk="1" hangingPunct="1"/>
            <a:r>
              <a:rPr lang="sk-SK" altLang="sk-SK" sz="2400" dirty="0">
                <a:latin typeface="Arial Narrow" panose="020B0606020202030204" pitchFamily="34" charset="0"/>
              </a:rPr>
              <a:t>JAR: </a:t>
            </a:r>
            <a:r>
              <a:rPr lang="sk-SK" altLang="sk-SK" sz="2000" b="1" u="sng" dirty="0">
                <a:latin typeface="Arial Narrow" panose="020B0606020202030204" pitchFamily="34" charset="0"/>
              </a:rPr>
              <a:t>afrikánčina</a:t>
            </a:r>
            <a:r>
              <a:rPr lang="sk-SK" altLang="sk-SK" sz="2000" dirty="0">
                <a:latin typeface="Arial Narrow" panose="020B0606020202030204" pitchFamily="34" charset="0"/>
              </a:rPr>
              <a:t> (indoeurópsky jazyk, 20 mil.)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86" y="2286000"/>
            <a:ext cx="41513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38600" cy="1295400"/>
          </a:xfrm>
        </p:spPr>
        <p:txBody>
          <a:bodyPr/>
          <a:lstStyle/>
          <a:p>
            <a:pPr eaLnBrk="1" hangingPunct="1"/>
            <a:r>
              <a:rPr lang="sk-SK" altLang="sk-SK" sz="4000" dirty="0">
                <a:latin typeface="Arial Narrow" panose="020B0606020202030204" pitchFamily="34" charset="0"/>
              </a:rPr>
              <a:t>Afroázijská </a:t>
            </a:r>
            <a:br>
              <a:rPr lang="sk-SK" altLang="sk-SK" sz="4000" dirty="0">
                <a:latin typeface="Arial Narrow" panose="020B0606020202030204" pitchFamily="34" charset="0"/>
              </a:rPr>
            </a:br>
            <a:r>
              <a:rPr lang="sk-SK" altLang="sk-SK" sz="4000" dirty="0">
                <a:latin typeface="Arial Narrow" panose="020B0606020202030204" pitchFamily="34" charset="0"/>
              </a:rPr>
              <a:t>jazyková rodina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do 400 jazykov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5 (6) hlavných vetiev: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semitské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niekedy sa osobitne vyčleňuje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egyptská vetva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</a:t>
            </a:r>
            <a:r>
              <a:rPr lang="sk-SK" altLang="sk-SK" sz="1800" u="sng" dirty="0">
                <a:latin typeface="Arial Narrow" panose="020B0606020202030204" pitchFamily="34" charset="0"/>
              </a:rPr>
              <a:t>arabčina</a:t>
            </a:r>
            <a:r>
              <a:rPr lang="sk-SK" altLang="sk-SK" sz="1800" dirty="0">
                <a:latin typeface="Arial Narrow" panose="020B0606020202030204" pitchFamily="34" charset="0"/>
              </a:rPr>
              <a:t> (200 mil.) a 					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u="sng" dirty="0">
                <a:latin typeface="Arial Narrow" panose="020B0606020202030204" pitchFamily="34" charset="0"/>
              </a:rPr>
              <a:t>amharčina</a:t>
            </a:r>
            <a:r>
              <a:rPr lang="sk-SK" altLang="sk-SK" sz="1800" dirty="0">
                <a:latin typeface="Arial Narrow" panose="020B0606020202030204" pitchFamily="34" charset="0"/>
              </a:rPr>
              <a:t> (27 mil.), tigriňa (10 mil.)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berberské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oblasť Maghrebu a Sahary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20 rôznych jazykov, 30 mil. hovoriacich</a:t>
            </a:r>
          </a:p>
          <a:p>
            <a:pPr marL="265113" lvl="1" indent="-173038" eaLnBrk="1" hangingPunct="1"/>
            <a:r>
              <a:rPr lang="sk-SK" altLang="sk-SK" sz="2000" b="1" dirty="0">
                <a:latin typeface="Arial Narrow" panose="020B0606020202030204" pitchFamily="34" charset="0"/>
              </a:rPr>
              <a:t>kušitské</a:t>
            </a:r>
            <a:r>
              <a:rPr lang="sk-SK" altLang="sk-SK" sz="2000" dirty="0">
                <a:latin typeface="Arial Narrow" panose="020B0606020202030204" pitchFamily="34" charset="0"/>
              </a:rPr>
              <a:t> </a:t>
            </a:r>
            <a:r>
              <a:rPr lang="sk-SK" altLang="sk-SK" sz="1200" dirty="0">
                <a:latin typeface="Arial Narrow" panose="020B0606020202030204" pitchFamily="34" charset="0"/>
              </a:rPr>
              <a:t>(názov podľa Noemovho vnuka Kúš)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40 jazykov, 60 mil. hovoriacich (</a:t>
            </a:r>
            <a:r>
              <a:rPr lang="sk-SK" altLang="sk-SK" sz="1800" u="sng" dirty="0" err="1">
                <a:latin typeface="Arial Narrow" panose="020B0606020202030204" pitchFamily="34" charset="0"/>
              </a:rPr>
              <a:t>orómčina</a:t>
            </a:r>
            <a:r>
              <a:rPr lang="sk-SK" altLang="sk-SK" sz="1800" dirty="0">
                <a:latin typeface="Arial Narrow" panose="020B0606020202030204" pitchFamily="34" charset="0"/>
              </a:rPr>
              <a:t> – 35 mil., </a:t>
            </a:r>
            <a:r>
              <a:rPr lang="sk-SK" altLang="sk-SK" sz="1800" u="sng" dirty="0">
                <a:latin typeface="Arial Narrow" panose="020B0606020202030204" pitchFamily="34" charset="0"/>
              </a:rPr>
              <a:t>somálčina</a:t>
            </a:r>
            <a:r>
              <a:rPr lang="sk-SK" altLang="sk-SK" sz="1800" dirty="0">
                <a:latin typeface="Arial Narrow" panose="020B0606020202030204" pitchFamily="34" charset="0"/>
              </a:rPr>
              <a:t> – 20 mil.) </a:t>
            </a:r>
          </a:p>
          <a:p>
            <a:pPr marL="265113" lvl="1" indent="-173038" eaLnBrk="1" hangingPunct="1"/>
            <a:r>
              <a:rPr lang="sk-SK" altLang="sk-SK" sz="2000" b="1" dirty="0" err="1">
                <a:latin typeface="Arial Narrow" panose="020B0606020202030204" pitchFamily="34" charset="0"/>
              </a:rPr>
              <a:t>omotské</a:t>
            </a:r>
            <a:r>
              <a:rPr lang="sk-SK" altLang="sk-SK" sz="2000" dirty="0">
                <a:latin typeface="Arial Narrow" panose="020B0606020202030204" pitchFamily="34" charset="0"/>
              </a:rPr>
              <a:t> (</a:t>
            </a:r>
            <a:r>
              <a:rPr lang="sk-SK" altLang="sk-SK" sz="2000" dirty="0" err="1">
                <a:latin typeface="Arial Narrow" panose="020B0606020202030204" pitchFamily="34" charset="0"/>
              </a:rPr>
              <a:t>západokušitské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30 jazykov, 10 mil. hovoriacich</a:t>
            </a:r>
          </a:p>
          <a:p>
            <a:pPr marL="265113" lvl="1" indent="-173038" eaLnBrk="1" hangingPunct="1"/>
            <a:r>
              <a:rPr lang="sk-SK" altLang="sk-SK" sz="2000" b="1" u="sng" dirty="0">
                <a:latin typeface="Arial Narrow" panose="020B0606020202030204" pitchFamily="34" charset="0"/>
              </a:rPr>
              <a:t>čadské</a:t>
            </a:r>
            <a:endParaRPr lang="sk-SK" altLang="sk-SK" sz="2000" u="sng" dirty="0">
              <a:latin typeface="Arial Narrow" panose="020B0606020202030204" pitchFamily="34" charset="0"/>
            </a:endParaRPr>
          </a:p>
          <a:p>
            <a:pPr marL="539750" lvl="2" indent="-174625" eaLnBrk="1" hangingPunct="1"/>
            <a:r>
              <a:rPr lang="sk-SK" altLang="sk-SK" sz="1800" dirty="0">
                <a:latin typeface="Arial Narrow" panose="020B0606020202030204" pitchFamily="34" charset="0"/>
              </a:rPr>
              <a:t>asi 200 jazykov (150 na severe Nigérie), najviac </a:t>
            </a:r>
            <a:r>
              <a:rPr lang="sk-SK" altLang="sk-SK" sz="1800" u="sng" dirty="0">
                <a:latin typeface="Arial Narrow" panose="020B0606020202030204" pitchFamily="34" charset="0"/>
              </a:rPr>
              <a:t>hauština</a:t>
            </a:r>
            <a:r>
              <a:rPr lang="sk-SK" altLang="sk-SK" sz="1800" dirty="0">
                <a:latin typeface="Arial Narrow" panose="020B0606020202030204" pitchFamily="34" charset="0"/>
              </a:rPr>
              <a:t> (80, resp. 100. mil.)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29412"/>
            <a:ext cx="5105400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724400" y="640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sk-SK" altLang="sk-SK" sz="2400" b="0"/>
              <a:t>arabčina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3048"/>
            <a:ext cx="9144000" cy="9451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sz="3000" b="0" dirty="0">
                <a:latin typeface="Arial Narrow" panose="020B0606020202030204" pitchFamily="34" charset="0"/>
              </a:rPr>
              <a:t>rast populácie sveta, Európy a Afriky v období    </a:t>
            </a:r>
            <a:br>
              <a:rPr lang="sk-SK" altLang="sk-SK" sz="3000" b="0" dirty="0">
                <a:latin typeface="Arial Narrow" panose="020B0606020202030204" pitchFamily="34" charset="0"/>
              </a:rPr>
            </a:br>
            <a:r>
              <a:rPr lang="sk-SK" altLang="sk-SK" sz="3000" b="0" dirty="0">
                <a:latin typeface="Arial Narrow" panose="020B0606020202030204" pitchFamily="34" charset="0"/>
              </a:rPr>
              <a:t>1750 - 2150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6766560" y="1059441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poukazuje na rastúci podiel Afriky na raste celosvetovej populácie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cca od roku 2023 najväčší podiel na raste má Afrika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14800" cy="1371600"/>
          </a:xfrm>
        </p:spPr>
        <p:txBody>
          <a:bodyPr/>
          <a:lstStyle/>
          <a:p>
            <a:pPr eaLnBrk="1" hangingPunct="1"/>
            <a:r>
              <a:rPr lang="sk-SK" altLang="sk-SK" sz="4000" dirty="0" err="1">
                <a:latin typeface="Arial Narrow" panose="020B0606020202030204" pitchFamily="34" charset="0"/>
              </a:rPr>
              <a:t>Nilosaharská</a:t>
            </a:r>
            <a:r>
              <a:rPr lang="sk-SK" altLang="sk-SK" sz="4000" dirty="0">
                <a:latin typeface="Arial Narrow" panose="020B0606020202030204" pitchFamily="34" charset="0"/>
              </a:rPr>
              <a:t> jazyková rodina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0"/>
            <a:ext cx="436245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2286000"/>
            <a:ext cx="9144000" cy="4572000"/>
          </a:xfrm>
          <a:noFill/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vnútrozemie Afriky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140 jazykov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vnútorne veľmi rôznorodá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niektorí jazykovedci ju neuznávajú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väčšinou sú to malé jazyky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mnoho zaniknutých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počtom hovoriacich najrozšírenejšie: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Luo (4,5 mil.) – Keňa, Tanzánia</a:t>
            </a:r>
          </a:p>
          <a:p>
            <a:pPr lvl="1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Kanuri</a:t>
            </a:r>
            <a:r>
              <a:rPr lang="sk-SK" altLang="sk-SK" sz="2000" dirty="0">
                <a:latin typeface="Arial Narrow" panose="020B0606020202030204" pitchFamily="34" charset="0"/>
              </a:rPr>
              <a:t> (4 – 5 mil.) – Niger, Nigéria, Čad, Kamerun</a:t>
            </a:r>
          </a:p>
          <a:p>
            <a:pPr lvl="2" eaLnBrk="1" hangingPunct="1"/>
            <a:r>
              <a:rPr lang="sk-SK" altLang="sk-SK" sz="1600" dirty="0">
                <a:latin typeface="Arial Narrow" panose="020B0606020202030204" pitchFamily="34" charset="0"/>
              </a:rPr>
              <a:t>niektorí jazykovedci tento jazyk nezaradzujú do žiadnej skupiny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pPr eaLnBrk="1" hangingPunct="1"/>
            <a:r>
              <a:rPr lang="sk-SK" altLang="sk-SK" sz="4000"/>
              <a:t>Nigerokonžská alebo Nigerokordofánska jazyková rodina</a:t>
            </a:r>
          </a:p>
        </p:txBody>
      </p:sp>
      <p:pic>
        <p:nvPicPr>
          <p:cNvPr id="1843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4487863" cy="5029200"/>
          </a:xfrm>
        </p:spPr>
      </p:pic>
      <p:pic>
        <p:nvPicPr>
          <p:cNvPr id="18436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76400"/>
            <a:ext cx="4502150" cy="4876800"/>
          </a:xfrm>
          <a:noFill/>
        </p:spPr>
      </p:pic>
      <p:sp>
        <p:nvSpPr>
          <p:cNvPr id="18437" name="Oval 10"/>
          <p:cNvSpPr>
            <a:spLocks noChangeArrowheads="1"/>
          </p:cNvSpPr>
          <p:nvPr/>
        </p:nvSpPr>
        <p:spPr bwMode="auto">
          <a:xfrm>
            <a:off x="3124200" y="2667000"/>
            <a:ext cx="3048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8" name="Freeform 11"/>
          <p:cNvSpPr>
            <a:spLocks/>
          </p:cNvSpPr>
          <p:nvPr/>
        </p:nvSpPr>
        <p:spPr bwMode="auto">
          <a:xfrm>
            <a:off x="1257300" y="1879600"/>
            <a:ext cx="1866900" cy="1016000"/>
          </a:xfrm>
          <a:custGeom>
            <a:avLst/>
            <a:gdLst>
              <a:gd name="T0" fmla="*/ 1866900 w 1176"/>
              <a:gd name="T1" fmla="*/ 1016000 h 640"/>
              <a:gd name="T2" fmla="*/ 266700 w 1176"/>
              <a:gd name="T3" fmla="*/ 635000 h 640"/>
              <a:gd name="T4" fmla="*/ 266700 w 1176"/>
              <a:gd name="T5" fmla="*/ 101600 h 640"/>
              <a:gd name="T6" fmla="*/ 800100 w 1176"/>
              <a:gd name="T7" fmla="*/ 25400 h 6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76" h="640">
                <a:moveTo>
                  <a:pt x="1176" y="640"/>
                </a:moveTo>
                <a:cubicBezTo>
                  <a:pt x="756" y="568"/>
                  <a:pt x="336" y="496"/>
                  <a:pt x="168" y="400"/>
                </a:cubicBezTo>
                <a:cubicBezTo>
                  <a:pt x="0" y="304"/>
                  <a:pt x="112" y="128"/>
                  <a:pt x="168" y="64"/>
                </a:cubicBezTo>
                <a:cubicBezTo>
                  <a:pt x="224" y="0"/>
                  <a:pt x="448" y="24"/>
                  <a:pt x="504" y="1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9" name="Line 13"/>
          <p:cNvSpPr>
            <a:spLocks noChangeShapeType="1"/>
          </p:cNvSpPr>
          <p:nvPr/>
        </p:nvSpPr>
        <p:spPr bwMode="auto">
          <a:xfrm>
            <a:off x="1905000" y="1905000"/>
            <a:ext cx="15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2057400" y="1752600"/>
            <a:ext cx="2133600" cy="64135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 dirty="0">
                <a:solidFill>
                  <a:srgbClr val="FF0000"/>
                </a:solidFill>
                <a:latin typeface="Arial Narrow" panose="020B0606020202030204" pitchFamily="34" charset="0"/>
              </a:rPr>
              <a:t>skupina starých kordofánskych jazykov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943600" cy="1066800"/>
          </a:xfrm>
        </p:spPr>
        <p:txBody>
          <a:bodyPr/>
          <a:lstStyle/>
          <a:p>
            <a:pPr algn="l" eaLnBrk="1" hangingPunct="1"/>
            <a:r>
              <a:rPr lang="sk-SK" altLang="sk-SK" sz="4000"/>
              <a:t>Nigerokonžská jazyková rodina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9913"/>
            <a:ext cx="74676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2209800"/>
            <a:ext cx="5257800" cy="4648200"/>
          </a:xfrm>
          <a:noFill/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zahŕňa 1000 – 1500 jazykov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dominujú jej bantuské jazyky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základné delenie:</a:t>
            </a:r>
          </a:p>
          <a:p>
            <a:pPr lvl="1" eaLnBrk="1" hangingPunct="1"/>
            <a:r>
              <a:rPr lang="sk-SK" altLang="sk-SK" sz="2400" dirty="0">
                <a:solidFill>
                  <a:srgbClr val="9933FF"/>
                </a:solidFill>
                <a:latin typeface="Arial Narrow" panose="020B0606020202030204" pitchFamily="34" charset="0"/>
              </a:rPr>
              <a:t>atlantské jazyky 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(</a:t>
            </a:r>
            <a:r>
              <a:rPr lang="sk-SK" altLang="sk-SK" sz="1800" u="sng" dirty="0">
                <a:solidFill>
                  <a:srgbClr val="9933FF"/>
                </a:solidFill>
                <a:latin typeface="Arial Narrow" panose="020B0606020202030204" pitchFamily="34" charset="0"/>
              </a:rPr>
              <a:t>fulbčina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, </a:t>
            </a:r>
            <a:r>
              <a:rPr lang="sk-SK" altLang="sk-SK" sz="1800" u="sng" dirty="0" err="1">
                <a:solidFill>
                  <a:srgbClr val="9933FF"/>
                </a:solidFill>
                <a:latin typeface="Arial Narrow" panose="020B0606020202030204" pitchFamily="34" charset="0"/>
              </a:rPr>
              <a:t>wolofčina</a:t>
            </a:r>
            <a:r>
              <a:rPr lang="sk-SK" altLang="sk-SK" sz="1800" dirty="0">
                <a:solidFill>
                  <a:srgbClr val="9933FF"/>
                </a:solidFill>
                <a:latin typeface="Arial Narrow" panose="020B0606020202030204" pitchFamily="34" charset="0"/>
              </a:rPr>
              <a:t>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jazyky </a:t>
            </a:r>
            <a:r>
              <a:rPr lang="sk-SK" altLang="sk-SK" sz="2400" dirty="0" err="1">
                <a:latin typeface="Arial Narrow" panose="020B0606020202030204" pitchFamily="34" charset="0"/>
              </a:rPr>
              <a:t>volta-kongo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1800" dirty="0">
                <a:latin typeface="Arial Narrow" panose="020B0606020202030204" pitchFamily="34" charset="0"/>
              </a:rPr>
              <a:t>(</a:t>
            </a:r>
            <a:r>
              <a:rPr lang="sk-SK" altLang="sk-SK" sz="1800" u="sng" dirty="0" err="1">
                <a:latin typeface="Arial Narrow" panose="020B0606020202030204" pitchFamily="34" charset="0"/>
              </a:rPr>
              <a:t>bantu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/>
            <a:r>
              <a:rPr lang="sk-SK" altLang="sk-SK" sz="2400" dirty="0" err="1">
                <a:solidFill>
                  <a:srgbClr val="00CCFF"/>
                </a:solidFill>
                <a:latin typeface="Arial Narrow" panose="020B0606020202030204" pitchFamily="34" charset="0"/>
              </a:rPr>
              <a:t>dogonské</a:t>
            </a:r>
            <a:r>
              <a:rPr lang="sk-SK" altLang="sk-SK" sz="2400" dirty="0">
                <a:solidFill>
                  <a:srgbClr val="00CCFF"/>
                </a:solidFill>
                <a:latin typeface="Arial Narrow" panose="020B0606020202030204" pitchFamily="34" charset="0"/>
              </a:rPr>
              <a:t> jazyky </a:t>
            </a:r>
          </a:p>
          <a:p>
            <a:pPr lvl="1" eaLnBrk="1" hangingPunct="1"/>
            <a:r>
              <a:rPr lang="sk-SK" altLang="sk-SK" sz="24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idžošské</a:t>
            </a:r>
            <a:r>
              <a:rPr lang="sk-SK" altLang="sk-SK" sz="2400" dirty="0">
                <a:solidFill>
                  <a:schemeClr val="accent2"/>
                </a:solidFill>
                <a:latin typeface="Arial Narrow" panose="020B0606020202030204" pitchFamily="34" charset="0"/>
              </a:rPr>
              <a:t> jazyky</a:t>
            </a:r>
          </a:p>
          <a:p>
            <a:pPr lvl="1" eaLnBrk="1" hangingPunct="1"/>
            <a:r>
              <a:rPr lang="sk-SK" altLang="sk-SK" sz="2400" i="1" dirty="0" err="1">
                <a:latin typeface="Arial Narrow" panose="020B0606020202030204" pitchFamily="34" charset="0"/>
              </a:rPr>
              <a:t>kordofánské</a:t>
            </a:r>
            <a:r>
              <a:rPr lang="sk-SK" altLang="sk-SK" sz="2400" i="1" dirty="0">
                <a:latin typeface="Arial Narrow" panose="020B0606020202030204" pitchFamily="34" charset="0"/>
              </a:rPr>
              <a:t> jazyky</a:t>
            </a:r>
          </a:p>
          <a:p>
            <a:pPr lvl="1" eaLnBrk="1" hangingPunct="1"/>
            <a:r>
              <a:rPr lang="sk-SK" altLang="sk-SK" sz="2400" dirty="0" err="1">
                <a:solidFill>
                  <a:srgbClr val="FF33CC"/>
                </a:solidFill>
                <a:latin typeface="Arial Narrow" panose="020B0606020202030204" pitchFamily="34" charset="0"/>
              </a:rPr>
              <a:t>mandingské</a:t>
            </a:r>
            <a:r>
              <a:rPr lang="sk-SK" altLang="sk-SK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jazyky</a:t>
            </a:r>
          </a:p>
        </p:txBody>
      </p:sp>
      <p:sp>
        <p:nvSpPr>
          <p:cNvPr id="19461" name="Freeform 9"/>
          <p:cNvSpPr>
            <a:spLocks/>
          </p:cNvSpPr>
          <p:nvPr/>
        </p:nvSpPr>
        <p:spPr bwMode="auto">
          <a:xfrm>
            <a:off x="3200400" y="444500"/>
            <a:ext cx="3911600" cy="4432300"/>
          </a:xfrm>
          <a:custGeom>
            <a:avLst/>
            <a:gdLst>
              <a:gd name="T0" fmla="*/ 0 w 2464"/>
              <a:gd name="T1" fmla="*/ 4432300 h 2792"/>
              <a:gd name="T2" fmla="*/ 1828800 w 2464"/>
              <a:gd name="T3" fmla="*/ 4127500 h 2792"/>
              <a:gd name="T4" fmla="*/ 3276600 w 2464"/>
              <a:gd name="T5" fmla="*/ 3213100 h 2792"/>
              <a:gd name="T6" fmla="*/ 3886200 w 2464"/>
              <a:gd name="T7" fmla="*/ 1231900 h 2792"/>
              <a:gd name="T8" fmla="*/ 3429000 w 2464"/>
              <a:gd name="T9" fmla="*/ 393700 h 2792"/>
              <a:gd name="T10" fmla="*/ 2286000 w 2464"/>
              <a:gd name="T11" fmla="*/ 88900 h 2792"/>
              <a:gd name="T12" fmla="*/ 1371600 w 2464"/>
              <a:gd name="T13" fmla="*/ 12700 h 2792"/>
              <a:gd name="T14" fmla="*/ 685800 w 2464"/>
              <a:gd name="T15" fmla="*/ 165100 h 27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64" h="2792">
                <a:moveTo>
                  <a:pt x="0" y="2792"/>
                </a:moveTo>
                <a:cubicBezTo>
                  <a:pt x="404" y="2760"/>
                  <a:pt x="808" y="2728"/>
                  <a:pt x="1152" y="2600"/>
                </a:cubicBezTo>
                <a:cubicBezTo>
                  <a:pt x="1496" y="2472"/>
                  <a:pt x="1848" y="2328"/>
                  <a:pt x="2064" y="2024"/>
                </a:cubicBezTo>
                <a:cubicBezTo>
                  <a:pt x="2280" y="1720"/>
                  <a:pt x="2432" y="1072"/>
                  <a:pt x="2448" y="776"/>
                </a:cubicBezTo>
                <a:cubicBezTo>
                  <a:pt x="2464" y="480"/>
                  <a:pt x="2328" y="368"/>
                  <a:pt x="2160" y="248"/>
                </a:cubicBezTo>
                <a:cubicBezTo>
                  <a:pt x="1992" y="128"/>
                  <a:pt x="1656" y="96"/>
                  <a:pt x="1440" y="56"/>
                </a:cubicBezTo>
                <a:cubicBezTo>
                  <a:pt x="1224" y="16"/>
                  <a:pt x="1032" y="0"/>
                  <a:pt x="864" y="8"/>
                </a:cubicBezTo>
                <a:cubicBezTo>
                  <a:pt x="696" y="16"/>
                  <a:pt x="564" y="60"/>
                  <a:pt x="432" y="104"/>
                </a:cubicBezTo>
              </a:path>
            </a:pathLst>
          </a:custGeom>
          <a:noFill/>
          <a:ln w="254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2" name="Line 10"/>
          <p:cNvSpPr>
            <a:spLocks noChangeShapeType="1"/>
          </p:cNvSpPr>
          <p:nvPr/>
        </p:nvSpPr>
        <p:spPr bwMode="auto">
          <a:xfrm flipH="1">
            <a:off x="3657600" y="609600"/>
            <a:ext cx="228600" cy="76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3" name="Freeform 11"/>
          <p:cNvSpPr>
            <a:spLocks/>
          </p:cNvSpPr>
          <p:nvPr/>
        </p:nvSpPr>
        <p:spPr bwMode="auto">
          <a:xfrm>
            <a:off x="3048000" y="1905000"/>
            <a:ext cx="2781300" cy="3517900"/>
          </a:xfrm>
          <a:custGeom>
            <a:avLst/>
            <a:gdLst>
              <a:gd name="T0" fmla="*/ 0 w 1752"/>
              <a:gd name="T1" fmla="*/ 3429000 h 2216"/>
              <a:gd name="T2" fmla="*/ 1295400 w 1752"/>
              <a:gd name="T3" fmla="*/ 3276600 h 2216"/>
              <a:gd name="T4" fmla="*/ 2590800 w 1752"/>
              <a:gd name="T5" fmla="*/ 1981200 h 2216"/>
              <a:gd name="T6" fmla="*/ 2438400 w 1752"/>
              <a:gd name="T7" fmla="*/ 609600 h 2216"/>
              <a:gd name="T8" fmla="*/ 762000 w 1752"/>
              <a:gd name="T9" fmla="*/ 381000 h 2216"/>
              <a:gd name="T10" fmla="*/ 457200 w 1752"/>
              <a:gd name="T11" fmla="*/ 304800 h 2216"/>
              <a:gd name="T12" fmla="*/ 533400 w 1752"/>
              <a:gd name="T13" fmla="*/ 152400 h 2216"/>
              <a:gd name="T14" fmla="*/ 1219200 w 1752"/>
              <a:gd name="T15" fmla="*/ 0 h 22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752" h="2216">
                <a:moveTo>
                  <a:pt x="0" y="2160"/>
                </a:moveTo>
                <a:cubicBezTo>
                  <a:pt x="272" y="2188"/>
                  <a:pt x="544" y="2216"/>
                  <a:pt x="816" y="2064"/>
                </a:cubicBezTo>
                <a:cubicBezTo>
                  <a:pt x="1088" y="1912"/>
                  <a:pt x="1512" y="1528"/>
                  <a:pt x="1632" y="1248"/>
                </a:cubicBezTo>
                <a:cubicBezTo>
                  <a:pt x="1752" y="968"/>
                  <a:pt x="1728" y="552"/>
                  <a:pt x="1536" y="384"/>
                </a:cubicBezTo>
                <a:cubicBezTo>
                  <a:pt x="1344" y="216"/>
                  <a:pt x="688" y="272"/>
                  <a:pt x="480" y="240"/>
                </a:cubicBezTo>
                <a:cubicBezTo>
                  <a:pt x="272" y="208"/>
                  <a:pt x="312" y="216"/>
                  <a:pt x="288" y="192"/>
                </a:cubicBezTo>
                <a:cubicBezTo>
                  <a:pt x="264" y="168"/>
                  <a:pt x="256" y="128"/>
                  <a:pt x="336" y="96"/>
                </a:cubicBezTo>
                <a:cubicBezTo>
                  <a:pt x="416" y="64"/>
                  <a:pt x="696" y="16"/>
                  <a:pt x="768" y="0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4" name="Line 12"/>
          <p:cNvSpPr>
            <a:spLocks noChangeShapeType="1"/>
          </p:cNvSpPr>
          <p:nvPr/>
        </p:nvSpPr>
        <p:spPr bwMode="auto">
          <a:xfrm>
            <a:off x="4114800" y="1905000"/>
            <a:ext cx="152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914400"/>
          </a:xfrm>
        </p:spPr>
        <p:txBody>
          <a:bodyPr/>
          <a:lstStyle/>
          <a:p>
            <a:pPr eaLnBrk="1" hangingPunct="1"/>
            <a:r>
              <a:rPr lang="sk-SK" altLang="sk-SK"/>
              <a:t>Austronézska jazyková rodina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33528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malajsko-polynézska jazyková vetva</a:t>
            </a:r>
          </a:p>
          <a:p>
            <a:pPr lvl="1" eaLnBrk="1" hangingPunct="1"/>
            <a:r>
              <a:rPr lang="sk-SK" altLang="sk-SK" sz="2400" u="sng" dirty="0">
                <a:latin typeface="Arial Narrow" panose="020B0606020202030204" pitchFamily="34" charset="0"/>
              </a:rPr>
              <a:t>malgaština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hovorí sa ňou na Madagaskare a niekoľkých priľahlých ostrovoch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nie je príbuzná so žiadnym iným jazykom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je príbuzná s jazykmi ostrova Borneo</a:t>
            </a:r>
          </a:p>
          <a:p>
            <a:pPr lvl="2" eaLnBrk="1" hangingPunct="1"/>
            <a:r>
              <a:rPr lang="sk-SK" altLang="sk-SK" sz="2100" dirty="0">
                <a:latin typeface="Arial Narrow" panose="020B0606020202030204" pitchFamily="34" charset="0"/>
              </a:rPr>
              <a:t>na Madagaskare existuje niekoľko jej variant</a:t>
            </a:r>
          </a:p>
          <a:p>
            <a:pPr lvl="2" eaLnBrk="1" hangingPunct="1"/>
            <a:endParaRPr lang="sk-SK" altLang="sk-SK" sz="2100" dirty="0">
              <a:latin typeface="Arial Narrow" panose="020B060602020203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33528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4400" b="0" dirty="0" err="1">
                <a:solidFill>
                  <a:schemeClr val="tx2"/>
                </a:solidFill>
              </a:rPr>
              <a:t>Kojsanská</a:t>
            </a:r>
            <a:r>
              <a:rPr lang="sk-SK" altLang="sk-SK" sz="4400" b="0" dirty="0">
                <a:solidFill>
                  <a:schemeClr val="tx2"/>
                </a:solidFill>
              </a:rPr>
              <a:t> jazyková rodina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667000"/>
            <a:ext cx="23241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7696200" y="533400"/>
            <a:ext cx="990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6705600" y="35814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6705600" y="33528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 flipV="1">
            <a:off x="6781800" y="2895600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0" y="4295775"/>
            <a:ext cx="91440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14 – 16 živých jazykov, 6 známych vymretých</a:t>
            </a: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hovoria nimi predovšetkým kmene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Krovakov</a:t>
            </a:r>
            <a:r>
              <a:rPr lang="sk-SK" altLang="sk-SK" sz="2200" b="0" u="sng" dirty="0">
                <a:latin typeface="Arial Narrow" panose="020B0606020202030204" pitchFamily="34" charset="0"/>
              </a:rPr>
              <a:t>,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Hotentótov</a:t>
            </a:r>
            <a:r>
              <a:rPr lang="sk-SK" altLang="sk-SK" sz="2200" b="0" u="sng" dirty="0">
                <a:latin typeface="Arial Narrow" panose="020B0606020202030204" pitchFamily="34" charset="0"/>
              </a:rPr>
              <a:t> a </a:t>
            </a:r>
            <a:r>
              <a:rPr lang="sk-SK" altLang="sk-SK" sz="2200" b="0" u="sng" dirty="0" err="1">
                <a:latin typeface="Arial Narrow" panose="020B0606020202030204" pitchFamily="34" charset="0"/>
              </a:rPr>
              <a:t>Pygmejov</a:t>
            </a:r>
            <a:endParaRPr lang="sk-SK" altLang="sk-SK" sz="2200" b="0" u="sng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ide o pozostatky obrovskej skupiny, ktorá bola vytlačená bantuskými jazykmi</a:t>
            </a:r>
          </a:p>
          <a:p>
            <a:pPr eaLnBrk="1" hangingPunct="1"/>
            <a:r>
              <a:rPr lang="sk-SK" altLang="sk-SK" sz="2200" b="0" dirty="0">
                <a:latin typeface="Arial Narrow" panose="020B0606020202030204" pitchFamily="34" charset="0"/>
              </a:rPr>
              <a:t>kmene týchto hovoriace týmito jazykmi boli zatlačení do púštnych území Kalahari a Namib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sk-SK" altLang="sk-SK"/>
              <a:t>Afrikánčina</a:t>
            </a:r>
            <a:br>
              <a:rPr lang="sk-SK" altLang="sk-SK"/>
            </a:br>
            <a:r>
              <a:rPr lang="sk-SK" altLang="sk-SK" sz="2400"/>
              <a:t>zástupca indoeurópskej jazykovej rodiny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 err="1">
                <a:latin typeface="Arial Narrow" panose="020B0606020202030204" pitchFamily="34" charset="0"/>
              </a:rPr>
              <a:t>západogermánsky</a:t>
            </a:r>
            <a:r>
              <a:rPr lang="sk-SK" altLang="sk-SK" sz="2400" dirty="0">
                <a:latin typeface="Arial Narrow" panose="020B0606020202030204" pitchFamily="34" charset="0"/>
              </a:rPr>
              <a:t> jazyk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materinský jazyk pre asi 6,5 milióna ľudí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hovoria ním najmä </a:t>
            </a:r>
            <a:r>
              <a:rPr lang="sk-SK" altLang="sk-SK" sz="2400" b="1" dirty="0">
                <a:latin typeface="Arial Narrow" panose="020B0606020202030204" pitchFamily="34" charset="0"/>
              </a:rPr>
              <a:t>Búri </a:t>
            </a:r>
            <a:r>
              <a:rPr lang="sk-SK" altLang="sk-SK" sz="2400" dirty="0">
                <a:latin typeface="Arial Narrow" panose="020B0606020202030204" pitchFamily="34" charset="0"/>
              </a:rPr>
              <a:t>(potomkovia najmä holandských protestantských prisťahovalcov; z </a:t>
            </a:r>
            <a:r>
              <a:rPr lang="sk-SK" altLang="sk-SK" sz="2400" dirty="0" err="1">
                <a:latin typeface="Arial Narrow" panose="020B0606020202030204" pitchFamily="34" charset="0"/>
              </a:rPr>
              <a:t>holand</a:t>
            </a:r>
            <a:r>
              <a:rPr lang="sk-SK" altLang="sk-SK" sz="2400" dirty="0">
                <a:latin typeface="Arial Narrow" panose="020B0606020202030204" pitchFamily="34" charset="0"/>
              </a:rPr>
              <a:t>.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boer</a:t>
            </a:r>
            <a:r>
              <a:rPr lang="sk-SK" altLang="sk-SK" sz="2400" dirty="0">
                <a:latin typeface="Arial Narrow" panose="020B0606020202030204" pitchFamily="34" charset="0"/>
              </a:rPr>
              <a:t> – farmár)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ale aj ďalší (indonézski a malajskí prisťahovalci) v JAR, Namíbii a okolí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vychádza z jazyka holandských kolonizátorov zo 17. stor.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niektoré pojmy postupne prevzaté z pôvodných afrických jazykov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neskôr ovplyvnená najmä angličtinou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do konca 19. stor. bola považovaná za jedno z holandských nárečí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 r. 1925 bola vyhlásená za druhý (dnes jeden z 11) úradných jazykov v JAR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sk-SK" altLang="sk-SK" sz="4000"/>
              <a:t>Lingua franca (dorozumievací jazyk)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152525"/>
            <a:ext cx="62579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3581400" cy="5638800"/>
          </a:xfrm>
          <a:noFill/>
        </p:spPr>
        <p:txBody>
          <a:bodyPr/>
          <a:lstStyle/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etniká sa navzájom nedorozumejú</a:t>
            </a:r>
          </a:p>
          <a:p>
            <a:pPr marL="539750" lvl="1" indent="-203200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pr</a:t>
            </a:r>
            <a:r>
              <a:rPr lang="sk-SK" altLang="sk-SK" sz="2000" dirty="0">
                <a:latin typeface="Arial Narrow" panose="020B0606020202030204" pitchFamily="34" charset="0"/>
              </a:rPr>
              <a:t>. Nigéria: vyše 250 jazykov, sever a juh úplne iná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jazyková rodina</a:t>
            </a:r>
          </a:p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pôvodné africké jazyky slúžia ako lingua </a:t>
            </a:r>
            <a:r>
              <a:rPr lang="sk-SK" altLang="sk-SK" sz="2600" dirty="0" err="1">
                <a:latin typeface="Arial Narrow" panose="020B0606020202030204" pitchFamily="34" charset="0"/>
              </a:rPr>
              <a:t>franca</a:t>
            </a:r>
            <a:r>
              <a:rPr lang="sk-SK" altLang="sk-SK" sz="2600" dirty="0">
                <a:latin typeface="Arial Narrow" panose="020B0606020202030204" pitchFamily="34" charset="0"/>
              </a:rPr>
              <a:t> len zriedkavo</a:t>
            </a:r>
          </a:p>
          <a:p>
            <a:pPr marL="182563" indent="-174625" eaLnBrk="1" hangingPunct="1"/>
            <a:r>
              <a:rPr lang="sk-SK" altLang="sk-SK" sz="2600" dirty="0">
                <a:latin typeface="Arial Narrow" panose="020B0606020202030204" pitchFamily="34" charset="0"/>
              </a:rPr>
              <a:t>často ide o jazyky kolonizátorov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08" y="274638"/>
            <a:ext cx="9114692" cy="792162"/>
          </a:xfrm>
        </p:spPr>
        <p:txBody>
          <a:bodyPr/>
          <a:lstStyle/>
          <a:p>
            <a:r>
              <a:rPr lang="en-GB" sz="4000" dirty="0" err="1"/>
              <a:t>počet</a:t>
            </a:r>
            <a:r>
              <a:rPr lang="en-GB" sz="4000" dirty="0"/>
              <a:t> </a:t>
            </a:r>
            <a:r>
              <a:rPr lang="en-GB" sz="4000" dirty="0" err="1"/>
              <a:t>živých</a:t>
            </a:r>
            <a:r>
              <a:rPr lang="en-GB" sz="4000" dirty="0"/>
              <a:t> </a:t>
            </a:r>
            <a:r>
              <a:rPr lang="en-GB" sz="4000" dirty="0" err="1"/>
              <a:t>jazykov</a:t>
            </a:r>
            <a:r>
              <a:rPr lang="en-GB" sz="4000" dirty="0"/>
              <a:t> v </a:t>
            </a:r>
            <a:r>
              <a:rPr lang="en-GB" sz="4000" dirty="0" err="1"/>
              <a:t>krajinách</a:t>
            </a:r>
            <a:r>
              <a:rPr lang="en-GB" sz="4000" dirty="0"/>
              <a:t> </a:t>
            </a:r>
            <a:r>
              <a:rPr lang="en-GB" sz="4000" dirty="0" err="1"/>
              <a:t>sveta</a:t>
            </a:r>
            <a:endParaRPr lang="en-GB" sz="4000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1295400"/>
            <a:ext cx="8850950" cy="5132450"/>
          </a:xfrm>
        </p:spPr>
      </p:pic>
      <p:sp>
        <p:nvSpPr>
          <p:cNvPr id="5" name="BlokTextu 4"/>
          <p:cNvSpPr txBox="1"/>
          <p:nvPr/>
        </p:nvSpPr>
        <p:spPr>
          <a:xfrm>
            <a:off x="0" y="6477000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hlinkClick r:id="rId3"/>
              </a:rPr>
              <a:t>zdroj</a:t>
            </a:r>
            <a:r>
              <a:rPr lang="en-GB" dirty="0">
                <a:hlinkClick r:id="rId3"/>
              </a:rPr>
              <a:t> + </a:t>
            </a:r>
            <a:r>
              <a:rPr lang="en-GB" dirty="0" err="1">
                <a:hlinkClick r:id="rId3"/>
              </a:rPr>
              <a:t>infografika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275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0"/>
            <a:ext cx="6296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1143000"/>
          </a:xfrm>
          <a:noFill/>
        </p:spPr>
        <p:txBody>
          <a:bodyPr/>
          <a:lstStyle/>
          <a:p>
            <a:pPr algn="l" eaLnBrk="1" hangingPunct="1"/>
            <a:r>
              <a:rPr lang="sk-SK" altLang="sk-SK"/>
              <a:t>Lingua franca</a:t>
            </a:r>
            <a:r>
              <a:rPr lang="sk-SK" altLang="sk-SK" sz="4000"/>
              <a:t> </a:t>
            </a:r>
            <a:br>
              <a:rPr lang="sk-SK" altLang="sk-SK" sz="4000"/>
            </a:br>
            <a:r>
              <a:rPr lang="sk-SK" altLang="sk-SK" sz="2400"/>
              <a:t>v jednotlivých krajinách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24384" y="1371600"/>
            <a:ext cx="4166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3675" indent="-193675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zväčša podľa kolonizátora</a:t>
            </a:r>
          </a:p>
          <a:p>
            <a:pPr marL="193675" indent="-193675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osobitné postavenie:</a:t>
            </a:r>
          </a:p>
          <a:p>
            <a:pPr marL="357188" lvl="1" indent="-182563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arabčina</a:t>
            </a:r>
          </a:p>
          <a:p>
            <a:pPr marL="357188" lvl="1" indent="-182563">
              <a:buFontTx/>
              <a:buChar char="-"/>
            </a:pPr>
            <a:r>
              <a:rPr lang="sk-SK" b="0" dirty="0" err="1">
                <a:latin typeface="Arial Narrow" panose="020B0606020202030204" pitchFamily="34" charset="0"/>
              </a:rPr>
              <a:t>swahilské</a:t>
            </a:r>
            <a:r>
              <a:rPr lang="sk-SK" b="0" dirty="0">
                <a:latin typeface="Arial Narrow" panose="020B0606020202030204" pitchFamily="34" charset="0"/>
              </a:rPr>
              <a:t> jazyky</a:t>
            </a:r>
          </a:p>
          <a:p>
            <a:pPr marL="539750" lvl="2" indent="-192088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bantuská gramatika s bantusko-</a:t>
            </a:r>
            <a:br>
              <a:rPr lang="sk-SK" b="0" dirty="0">
                <a:latin typeface="Arial Narrow" panose="020B0606020202030204" pitchFamily="34" charset="0"/>
              </a:rPr>
            </a:br>
            <a:r>
              <a:rPr lang="sk-SK" b="0" dirty="0">
                <a:latin typeface="Arial Narrow" panose="020B0606020202030204" pitchFamily="34" charset="0"/>
              </a:rPr>
              <a:t>arabsko-anglickou lexikou</a:t>
            </a:r>
          </a:p>
          <a:p>
            <a:pPr marL="357188" lvl="1" indent="-182563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pôvodné africké jazyky</a:t>
            </a:r>
            <a:endParaRPr lang="en-US" b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sk-SK" altLang="sk-SK"/>
              <a:t>Náboženstvo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6388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religiozita zohráva v spoločnosti oveľa väčšiu úlohu ako v Európe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vlastný náboženský systém (pred príchodom Európanov)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animistické náboženstvá: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duchovné sily sa prejavujú všade priamo v prírode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nešlo teda o vieru v konkrétne božstvá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962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0" y="6477000"/>
            <a:ext cx="3962400" cy="366713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šaman z kmeňa Igbo, Nigéria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0400"/>
            <a:ext cx="51816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962400" y="6491288"/>
            <a:ext cx="5181600" cy="36671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Voodoo oltár, Abomey, Benin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487680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Kresťanstvo</a:t>
            </a:r>
          </a:p>
          <a:p>
            <a:pPr lvl="1" eaLnBrk="1" hangingPunct="1">
              <a:lnSpc>
                <a:spcPct val="85000"/>
              </a:lnSpc>
            </a:pPr>
            <a:r>
              <a:rPr lang="en-GB" altLang="sk-SK" sz="2400" dirty="0">
                <a:latin typeface="Arial Narrow" panose="020B0606020202030204" pitchFamily="34" charset="0"/>
              </a:rPr>
              <a:t>2. – </a:t>
            </a:r>
            <a:r>
              <a:rPr lang="sk-SK" altLang="sk-SK" sz="2400" dirty="0">
                <a:latin typeface="Arial Narrow" panose="020B0606020202030204" pitchFamily="34" charset="0"/>
              </a:rPr>
              <a:t>4. storočie</a:t>
            </a:r>
            <a:r>
              <a:rPr lang="en-GB" altLang="sk-SK" sz="2400" dirty="0">
                <a:latin typeface="Arial Narrow" panose="020B0606020202030204" pitchFamily="34" charset="0"/>
              </a:rPr>
              <a:t> n. l.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Etiópia sa stáva baštou kresťanstva</a:t>
            </a:r>
            <a:endParaRPr lang="en-GB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Rozšírené aj na území dnešného Egypta a Sudánu (</a:t>
            </a:r>
            <a:r>
              <a:rPr lang="sk-SK" altLang="sk-SK" sz="2000" dirty="0" err="1">
                <a:latin typeface="Arial Narrow" panose="020B0606020202030204" pitchFamily="34" charset="0"/>
              </a:rPr>
              <a:t>Kopti</a:t>
            </a:r>
            <a:r>
              <a:rPr lang="sk-SK" altLang="sk-SK" sz="2000" dirty="0">
                <a:latin typeface="Arial Narrow" panose="020B0606020202030204" pitchFamily="34" charset="0"/>
              </a:rPr>
              <a:t>)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Kresťanstvo prijímajú </a:t>
            </a:r>
            <a:r>
              <a:rPr lang="sk-SK" altLang="sk-SK" sz="2000" dirty="0" err="1">
                <a:latin typeface="Arial Narrow" panose="020B0606020202030204" pitchFamily="34" charset="0"/>
              </a:rPr>
              <a:t>Nubia</a:t>
            </a:r>
            <a:r>
              <a:rPr lang="sk-SK" altLang="sk-SK" sz="2000" dirty="0">
                <a:latin typeface="Arial Narrow" panose="020B0606020202030204" pitchFamily="34" charset="0"/>
              </a:rPr>
              <a:t> a </a:t>
            </a:r>
            <a:r>
              <a:rPr lang="sk-SK" altLang="sk-SK" sz="2000" dirty="0" err="1">
                <a:latin typeface="Arial Narrow" panose="020B0606020202030204" pitchFamily="34" charset="0"/>
              </a:rPr>
              <a:t>Axum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ide zväčša o pravoslávne (východné) náboženstvá, hoci časť tvoria </a:t>
            </a:r>
            <a:r>
              <a:rPr lang="sk-SK" altLang="sk-SK" sz="2000" dirty="0" err="1">
                <a:latin typeface="Arial Narrow" panose="020B0606020202030204" pitchFamily="34" charset="0"/>
              </a:rPr>
              <a:t>uniati</a:t>
            </a:r>
            <a:r>
              <a:rPr lang="sk-SK" altLang="sk-SK" sz="2000" dirty="0">
                <a:latin typeface="Arial Narrow" panose="020B0606020202030204" pitchFamily="34" charset="0"/>
              </a:rPr>
              <a:t> (katolíci)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masívne šírenie kresťanstva – počas kolonizácie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rímsky katolicizmus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1900" dirty="0">
                <a:latin typeface="Arial Narrow" panose="020B0606020202030204" pitchFamily="34" charset="0"/>
              </a:rPr>
              <a:t>najmä rovníková Afrika – vplyv Belgicka a Francúzska (južnejšie Port.)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anglikánstvo (episkopálna cirkev) a protestantizmus</a:t>
            </a:r>
          </a:p>
          <a:p>
            <a:pPr lvl="2" eaLnBrk="1" hangingPunct="1">
              <a:lnSpc>
                <a:spcPct val="85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južná a východná Afrika – bývalé britské kolónie (+DE, NL)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5000"/>
              </a:lnSpc>
            </a:pPr>
            <a:r>
              <a:rPr lang="sk-SK" altLang="sk-SK" sz="2800" dirty="0">
                <a:latin typeface="Arial Narrow" panose="020B0606020202030204" pitchFamily="34" charset="0"/>
              </a:rPr>
              <a:t>prenikajúce kresťanstvo sa premiešava s pôvodnými tradíciami</a:t>
            </a:r>
          </a:p>
          <a:p>
            <a:pPr lvl="1" eaLnBrk="1" hangingPunct="1">
              <a:lnSpc>
                <a:spcPct val="85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aj samotné kresťanstvo sa prispôsobuje pôvodným kultom</a:t>
            </a:r>
          </a:p>
          <a:p>
            <a:pPr eaLnBrk="1" hangingPunct="1">
              <a:lnSpc>
                <a:spcPct val="85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787900"/>
            <a:ext cx="31242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99013"/>
            <a:ext cx="3048000" cy="205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 descr="http://www.catholicnewsagency.com/images/size680/Pope_Francis_poses_for_a_photo_with_African_Bishops_outside_the_Synod_Hall_Oct_23_2015_Credit_LOsservatore_Romano_CNA_10_23_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" y="4799013"/>
            <a:ext cx="3090921" cy="205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en-GB" altLang="sk-SK" dirty="0"/>
              <a:t>natality</a:t>
            </a:r>
            <a:endParaRPr lang="sk-SK" altLang="sk-SK" dirty="0"/>
          </a:p>
        </p:txBody>
      </p:sp>
      <p:pic>
        <p:nvPicPr>
          <p:cNvPr id="5126" name="Picture 6" descr="http://www.geo.hunter.cuny.edu/~tbw/ncc/Notes/Chapter6.pop/Chapter6.pop/world.crude.birth.ra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447800"/>
            <a:ext cx="7896225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7391400" y="6019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4"/>
              </a:rPr>
              <a:t>databáza Svetovej banky</a:t>
            </a:r>
            <a:endParaRPr lang="en-GB" b="0" dirty="0">
              <a:latin typeface="Arial Narrow" panose="020B060602020203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469392" y="5465802"/>
            <a:ext cx="5035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najvyššie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miery</a:t>
            </a:r>
            <a:r>
              <a:rPr lang="en-GB" dirty="0">
                <a:latin typeface="Arial Narrow" panose="020B0606020202030204" pitchFamily="34" charset="0"/>
              </a:rPr>
              <a:t> natality a fertility </a:t>
            </a:r>
            <a:r>
              <a:rPr lang="en-GB" dirty="0" err="1">
                <a:latin typeface="Arial Narrow" panose="020B0606020202030204" pitchFamily="34" charset="0"/>
              </a:rPr>
              <a:t>na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svete</a:t>
            </a:r>
            <a:endParaRPr lang="en-GB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týka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sa</a:t>
            </a:r>
            <a:r>
              <a:rPr lang="en-GB" dirty="0">
                <a:latin typeface="Arial Narrow" panose="020B0606020202030204" pitchFamily="34" charset="0"/>
              </a:rPr>
              <a:t> to </a:t>
            </a:r>
            <a:r>
              <a:rPr lang="en-GB" dirty="0" err="1">
                <a:latin typeface="Arial Narrow" panose="020B0606020202030204" pitchFamily="34" charset="0"/>
              </a:rPr>
              <a:t>najmä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Subsaharskej</a:t>
            </a:r>
            <a:r>
              <a:rPr lang="en-GB" dirty="0">
                <a:latin typeface="Arial Narrow" panose="020B0606020202030204" pitchFamily="34" charset="0"/>
              </a:rPr>
              <a:t> Afriky</a:t>
            </a:r>
          </a:p>
          <a:p>
            <a:pPr marL="285750" indent="-285750">
              <a:buFontTx/>
              <a:buChar char="-"/>
            </a:pPr>
            <a:r>
              <a:rPr lang="en-GB" dirty="0" err="1">
                <a:latin typeface="Arial Narrow" panose="020B0606020202030204" pitchFamily="34" charset="0"/>
              </a:rPr>
              <a:t>výrazne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nižšie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hodnoty</a:t>
            </a:r>
            <a:r>
              <a:rPr lang="en-GB" dirty="0">
                <a:latin typeface="Arial Narrow" panose="020B0606020202030204" pitchFamily="34" charset="0"/>
              </a:rPr>
              <a:t> v </a:t>
            </a:r>
            <a:r>
              <a:rPr lang="en-GB" dirty="0" err="1">
                <a:latin typeface="Arial Narrow" panose="020B0606020202030204" pitchFamily="34" charset="0"/>
              </a:rPr>
              <a:t>Severnej</a:t>
            </a: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err="1">
                <a:latin typeface="Arial Narrow" panose="020B0606020202030204" pitchFamily="34" charset="0"/>
              </a:rPr>
              <a:t>Afrike</a:t>
            </a:r>
            <a:endParaRPr lang="sk-SK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  <a:hlinkClick r:id="rId5"/>
              </a:rPr>
              <a:t>interaktívna mapa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dominuje </a:t>
            </a:r>
            <a:r>
              <a:rPr lang="sk-SK" altLang="sk-SK" sz="2400" dirty="0" err="1">
                <a:latin typeface="Arial Narrow" panose="020B0606020202030204" pitchFamily="34" charset="0"/>
              </a:rPr>
              <a:t>sunnitský</a:t>
            </a:r>
            <a:r>
              <a:rPr lang="sk-SK" altLang="sk-SK" sz="2400" dirty="0">
                <a:latin typeface="Arial Narrow" panose="020B0606020202030204" pitchFamily="34" charset="0"/>
              </a:rPr>
              <a:t> 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moslimské duchovenstvo tlačí štáty k zmenám zákonov a obyvateľstvo núti konvertovať, </a:t>
            </a:r>
            <a:r>
              <a:rPr lang="sk-SK" altLang="sk-SK" sz="2400" i="1" dirty="0">
                <a:latin typeface="Arial Narrow" panose="020B0606020202030204" pitchFamily="34" charset="0"/>
              </a:rPr>
              <a:t>niektoré</a:t>
            </a:r>
            <a:r>
              <a:rPr lang="sk-SK" altLang="sk-SK" sz="2400" dirty="0">
                <a:latin typeface="Arial Narrow" panose="020B0606020202030204" pitchFamily="34" charset="0"/>
              </a:rPr>
              <a:t> spoločenstvá sa militarizujú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od Senegalu po Somálsko prakticky všade dominuje islam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často dochádza k utláčaniu inovercov (koptskí kresťania)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4762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524250"/>
            <a:ext cx="50006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81200"/>
            <a:ext cx="47196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733800" y="0"/>
            <a:ext cx="4343400" cy="7016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sz="4000" b="0"/>
              <a:t>súčasný stav</a:t>
            </a:r>
          </a:p>
        </p:txBody>
      </p:sp>
      <p:pic>
        <p:nvPicPr>
          <p:cNvPr id="28677" name="Picture 8" descr="http://www.geocurrents.info/wp-content/uploads/2013/06/Ethiopia-Religion-Map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488"/>
            <a:ext cx="296862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2" descr="https://murrayglobal.files.wordpress.com/2013/04/afrorelg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663"/>
            <a:ext cx="44910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sk-SK" altLang="sk-SK" dirty="0"/>
              <a:t>HIV a AIDS v Afrike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3340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problém hlavne </a:t>
            </a:r>
            <a:r>
              <a:rPr lang="sk-SK" altLang="sk-SK" sz="25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500" dirty="0">
                <a:latin typeface="Arial Narrow" panose="020B0606020202030204" pitchFamily="34" charset="0"/>
              </a:rPr>
              <a:t> Afriky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najpálčivejší problém verejného zdravia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žijú tu 2/3 až 3/4 všetkých nakazených (sveta) 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ročne na svete podľahne AIDS 600 000 ľudí (Afrika vyše 400 000)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viac nakazených žien ako mužov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1990: najhorší stav okolo rovníka (od Zairu po Keňu)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po 2000: najhoršia situácia na juhu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Zimbabwe, Botswana, Lesotho a Svazijsko – viac ako 25 % (populácie vo veku 15 -49 r.), JAR – 22 %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priemerná očakávaná dĺžka života pri narodení (príklad):</a:t>
            </a:r>
          </a:p>
          <a:p>
            <a:pPr lvl="2" eaLnBrk="1" hangingPunct="1"/>
            <a:r>
              <a:rPr lang="sk-SK" altLang="sk-SK" sz="2200" dirty="0">
                <a:latin typeface="Arial Narrow" panose="020B0606020202030204" pitchFamily="34" charset="0"/>
              </a:rPr>
              <a:t>JAR: 1994 – 66 rokov; 2006 – 47 rokov; 2019 – 66 rokov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sociálny problém – 2 mil. sirôt (obaja rodičia podľahli AIDS)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8"/>
            <a:ext cx="91440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/>
              <a:t>Afrika v smrtiacom kruhu: </a:t>
            </a:r>
            <a:r>
              <a:rPr lang="sk-SK" altLang="sk-SK" b="0">
                <a:hlinkClick r:id="rId4"/>
              </a:rPr>
              <a:t>http://www.24hod.sk/afrika-v-smrtiacom-kruhu-cl3278.html</a:t>
            </a:r>
            <a:r>
              <a:rPr lang="sk-SK" altLang="sk-SK" b="0"/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0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k-SK" altLang="sk-SK" b="0"/>
              <a:t>vývoj podielu nakazených HIV vírusom z celkového počtu obyvateľov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3700" cy="65532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534400" y="6477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422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worldmapper.org/images/smallpng/2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447800"/>
            <a:ext cx="8913812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BlokTextu 1"/>
          <p:cNvSpPr txBox="1">
            <a:spLocks noChangeArrowheads="1"/>
          </p:cNvSpPr>
          <p:nvPr/>
        </p:nvSpPr>
        <p:spPr bwMode="auto">
          <a:xfrm>
            <a:off x="228600" y="1524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en-US" sz="2800" dirty="0" err="1">
                <a:latin typeface="Arial Narrow" panose="020B0606020202030204" pitchFamily="34" charset="0"/>
              </a:rPr>
              <a:t>ekvidemická</a:t>
            </a:r>
            <a:r>
              <a:rPr lang="sk-SK" altLang="en-US" sz="2800" dirty="0">
                <a:latin typeface="Arial Narrow" panose="020B0606020202030204" pitchFamily="34" charset="0"/>
              </a:rPr>
              <a:t> mapa sveta podľa počtu obyvateľov s HIV/AIDS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7543800" cy="501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2286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 dirty="0">
                <a:latin typeface="Arial Narrow" panose="020B0606020202030204" pitchFamily="34" charset="0"/>
              </a:rPr>
              <a:t>podiel liečených zo všetkých nakazených	       počet úmrtí týždenne (vybrané krajiny)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2ECA50D-B1E0-936E-08F1-04909D11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19400"/>
            <a:ext cx="3548943" cy="3976687"/>
          </a:xfrm>
          <a:prstGeom prst="rect">
            <a:avLst/>
          </a:prstGeom>
        </p:spPr>
      </p:pic>
      <p:cxnSp>
        <p:nvCxnSpPr>
          <p:cNvPr id="5" name="Spojnica: zalomená 4">
            <a:extLst>
              <a:ext uri="{FF2B5EF4-FFF2-40B4-BE49-F238E27FC236}">
                <a16:creationId xmlns:a16="http://schemas.microsoft.com/office/drawing/2014/main" id="{25B004D8-BB56-8F3C-1BE7-E7C9CD4BCD05}"/>
              </a:ext>
            </a:extLst>
          </p:cNvPr>
          <p:cNvCxnSpPr/>
          <p:nvPr/>
        </p:nvCxnSpPr>
        <p:spPr bwMode="auto">
          <a:xfrm rot="16200000" flipH="1">
            <a:off x="4114800" y="5029200"/>
            <a:ext cx="1371600" cy="1371600"/>
          </a:xfrm>
          <a:prstGeom prst="bentConnector3">
            <a:avLst>
              <a:gd name="adj1" fmla="val 1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BlokTextu 6">
            <a:extLst>
              <a:ext uri="{FF2B5EF4-FFF2-40B4-BE49-F238E27FC236}">
                <a16:creationId xmlns:a16="http://schemas.microsoft.com/office/drawing/2014/main" id="{9026C4E0-1805-76D7-0F76-09B11145F6F1}"/>
              </a:ext>
            </a:extLst>
          </p:cNvPr>
          <p:cNvSpPr txBox="1"/>
          <p:nvPr/>
        </p:nvSpPr>
        <p:spPr>
          <a:xfrm>
            <a:off x="4495800" y="6091237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2023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t="1515"/>
          <a:stretch/>
        </p:blipFill>
        <p:spPr>
          <a:xfrm>
            <a:off x="-3048" y="3698863"/>
            <a:ext cx="6175247" cy="312256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t="3591"/>
          <a:stretch/>
        </p:blipFill>
        <p:spPr>
          <a:xfrm>
            <a:off x="-3047" y="743293"/>
            <a:ext cx="6175248" cy="304831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natality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562725"/>
            <a:ext cx="3648075" cy="29527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74" y="715896"/>
            <a:ext cx="370522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71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63563"/>
          </a:xfrm>
        </p:spPr>
        <p:txBody>
          <a:bodyPr/>
          <a:lstStyle/>
          <a:p>
            <a:pPr eaLnBrk="1" hangingPunct="1"/>
            <a:r>
              <a:rPr lang="sk-SK" altLang="sk-SK" sz="4000" dirty="0">
                <a:latin typeface="Arial Narrow" panose="020B0606020202030204" pitchFamily="34" charset="0"/>
              </a:rPr>
              <a:t>Malária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ročne na ňu ochorie 300 – 500 mil. ľudí (svet)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1 – 3 mil. obetí ročne (svet)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viac ako polovica 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prenáša komár Anopheles</a:t>
            </a:r>
          </a:p>
          <a:p>
            <a:pPr eaLnBrk="1" hangingPunct="1"/>
            <a:endParaRPr lang="sk-SK" altLang="sk-SK" sz="2400" dirty="0">
              <a:latin typeface="Arial Narrow" panose="020B0606020202030204" pitchFamily="34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7625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44958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Text Box 7"/>
          <p:cNvSpPr txBox="1">
            <a:spLocks noChangeArrowheads="1"/>
          </p:cNvSpPr>
          <p:nvPr/>
        </p:nvSpPr>
        <p:spPr bwMode="auto">
          <a:xfrm>
            <a:off x="0" y="64008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b="0"/>
              <a:t>oblastí s vysokým a nízkym rizikom nákazy	  priemerný počet nakazených ročne (/1 os.)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sk-SK" altLang="sk-SK" sz="4800" dirty="0">
                <a:latin typeface="Arial Narrow" panose="020B0606020202030204" pitchFamily="34" charset="0"/>
              </a:rPr>
              <a:t>spavá choroba</a:t>
            </a:r>
            <a:br>
              <a:rPr lang="sk-SK" altLang="sk-SK" dirty="0">
                <a:latin typeface="Arial Narrow" panose="020B0606020202030204" pitchFamily="34" charset="0"/>
              </a:rPr>
            </a:br>
            <a:r>
              <a:rPr lang="sk-SK" altLang="sk-SK" sz="2400" b="1" dirty="0">
                <a:latin typeface="Arial Narrow" panose="020B0606020202030204" pitchFamily="34" charset="0"/>
              </a:rPr>
              <a:t>africká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trypanosomiáza</a:t>
            </a:r>
            <a:r>
              <a:rPr lang="sk-SK" altLang="sk-SK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zapríčiňuje ju parazitický prvok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trypanosoma</a:t>
            </a:r>
            <a:r>
              <a:rPr lang="sk-SK" altLang="sk-SK" sz="2400" i="1" dirty="0">
                <a:latin typeface="Arial Narrow" panose="020B0606020202030204" pitchFamily="34" charset="0"/>
              </a:rPr>
              <a:t>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brucei</a:t>
            </a:r>
            <a:endParaRPr lang="sk-SK" altLang="sk-SK" sz="2400" i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prenáša mucha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ce-ce</a:t>
            </a:r>
            <a:r>
              <a:rPr lang="sk-SK" altLang="sk-SK" sz="2400" i="1" dirty="0">
                <a:latin typeface="Arial Narrow" panose="020B0606020202030204" pitchFamily="34" charset="0"/>
              </a:rPr>
              <a:t> (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tse</a:t>
            </a:r>
            <a:r>
              <a:rPr lang="sk-SK" altLang="sk-SK" sz="2400" i="1" dirty="0">
                <a:latin typeface="Arial Narrow" panose="020B0606020202030204" pitchFamily="34" charset="0"/>
              </a:rPr>
              <a:t> -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tse</a:t>
            </a:r>
            <a:r>
              <a:rPr lang="sk-SK" altLang="sk-SK" sz="2400" i="1" dirty="0">
                <a:latin typeface="Arial Narrow" panose="020B0606020202030204" pitchFamily="34" charset="0"/>
              </a:rPr>
              <a:t>)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výskyt len v </a:t>
            </a:r>
            <a:r>
              <a:rPr lang="sk-SK" altLang="sk-SK" sz="2400" dirty="0" err="1">
                <a:latin typeface="Arial Narrow" panose="020B0606020202030204" pitchFamily="34" charset="0"/>
              </a:rPr>
              <a:t>Subsaharskej</a:t>
            </a:r>
            <a:r>
              <a:rPr lang="sk-SK" altLang="sk-SK" sz="2400" dirty="0">
                <a:latin typeface="Arial Narrow" panose="020B0606020202030204" pitchFamily="34" charset="0"/>
              </a:rPr>
              <a:t> Afrike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každoročne sa nakazí do 0,5 mil. ľudí, 40 000 podľahne</a:t>
            </a:r>
          </a:p>
          <a:p>
            <a:pPr eaLnBrk="1" hangingPunct="1"/>
            <a:r>
              <a:rPr lang="sk-SK" altLang="sk-SK" sz="2400" dirty="0">
                <a:latin typeface="Arial Narrow" panose="020B0606020202030204" pitchFamily="34" charset="0"/>
              </a:rPr>
              <a:t>posledná veľká epidémia v r. 1970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3962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3429000"/>
            <a:ext cx="36909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81000"/>
            <a:ext cx="8229600" cy="2286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sk-SK" altLang="sk-SK" sz="3000" dirty="0">
                <a:latin typeface="Arial Narrow" panose="020B0606020202030204" pitchFamily="34" charset="0"/>
              </a:rPr>
              <a:t>podiel obyvateľstva bez prístupu k nezávadnej pitnej vode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jeden z najdôležitejších faktorov ovplyvňujúcich verejné zdravie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9167"/>
          <a:stretch/>
        </p:blipFill>
        <p:spPr bwMode="auto">
          <a:xfrm>
            <a:off x="-23642" y="1524000"/>
            <a:ext cx="916764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229600" cy="1295400"/>
          </a:xfrm>
        </p:spPr>
        <p:txBody>
          <a:bodyPr/>
          <a:lstStyle/>
          <a:p>
            <a:pPr eaLnBrk="1" hangingPunct="1"/>
            <a:r>
              <a:rPr lang="sk-SK" altLang="sk-SK" b="1"/>
              <a:t>Očakávaná stredná dĺžka života pri narodení</a:t>
            </a:r>
          </a:p>
        </p:txBody>
      </p:sp>
      <p:pic>
        <p:nvPicPr>
          <p:cNvPr id="419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900"/>
            <a:ext cx="76200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33940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715000" cy="294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81200" y="63246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CIA worldfactbook, 2011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286000" y="3810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/>
              <a:t>WHO, 2010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1666"/>
          <a:stretch/>
        </p:blipFill>
        <p:spPr>
          <a:xfrm>
            <a:off x="65405" y="0"/>
            <a:ext cx="9078595" cy="66294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46008" y="64447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3"/>
              </a:rPr>
              <a:t>zdroj</a:t>
            </a:r>
            <a:endParaRPr lang="sk-SK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29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/>
          <a:stretch/>
        </p:blipFill>
        <p:spPr>
          <a:xfrm>
            <a:off x="152400" y="76200"/>
            <a:ext cx="8990172" cy="66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70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5563"/>
            <a:ext cx="7010400" cy="680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5"/>
          <a:stretch/>
        </p:blipFill>
        <p:spPr>
          <a:xfrm>
            <a:off x="0" y="381000"/>
            <a:ext cx="9144000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637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8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9600" y="228600"/>
            <a:ext cx="381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altLang="sk-SK" sz="4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KONIEC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/>
          <a:srcRect t="1515"/>
          <a:stretch/>
        </p:blipFill>
        <p:spPr>
          <a:xfrm>
            <a:off x="-3048" y="3698863"/>
            <a:ext cx="6175247" cy="312256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t="3591"/>
          <a:stretch/>
        </p:blipFill>
        <p:spPr>
          <a:xfrm>
            <a:off x="-3047" y="743293"/>
            <a:ext cx="6175248" cy="304831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natality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2021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305800" y="51025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6172199" y="2267702"/>
            <a:ext cx="2871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pokles miery natality za posledných 50 rokov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Severná (a najjužnejšia časť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) Afrika má hodnoty blízke celosvetovému priemeru</a:t>
            </a:r>
          </a:p>
          <a:p>
            <a:pPr marL="285750" indent="-285750">
              <a:buFontTx/>
              <a:buChar char="-"/>
            </a:pPr>
            <a:r>
              <a:rPr lang="sk-SK" b="0" dirty="0" err="1">
                <a:latin typeface="Arial Narrow" panose="020B0606020202030204" pitchFamily="34" charset="0"/>
              </a:rPr>
              <a:t>Subsaharská</a:t>
            </a:r>
            <a:r>
              <a:rPr lang="sk-SK" b="0" dirty="0">
                <a:latin typeface="Arial Narrow" panose="020B0606020202030204" pitchFamily="34" charset="0"/>
              </a:rPr>
              <a:t> Afrika je </a:t>
            </a:r>
            <a:r>
              <a:rPr lang="sk-SK" b="0" dirty="0" err="1">
                <a:latin typeface="Arial Narrow" panose="020B0606020202030204" pitchFamily="34" charset="0"/>
              </a:rPr>
              <a:t>makroregión</a:t>
            </a:r>
            <a:r>
              <a:rPr lang="sk-SK" b="0" dirty="0">
                <a:latin typeface="Arial Narrow" panose="020B0606020202030204" pitchFamily="34" charset="0"/>
              </a:rPr>
              <a:t>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na svete, hoci aj tu je pokles zreteľný</a:t>
            </a: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6562725"/>
            <a:ext cx="3648075" cy="295275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74" y="715896"/>
            <a:ext cx="3705225" cy="17145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7543800" y="619642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0" dirty="0">
                <a:latin typeface="Arial Narrow" panose="020B0606020202030204" pitchFamily="34" charset="0"/>
                <a:hlinkClick r:id="rId8"/>
              </a:rPr>
              <a:t>+ databáza Svetovej banky</a:t>
            </a:r>
            <a:endParaRPr lang="en-GB" b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3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10494"/>
          <a:stretch/>
        </p:blipFill>
        <p:spPr>
          <a:xfrm>
            <a:off x="0" y="755587"/>
            <a:ext cx="6172200" cy="29832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t="10054" r="2728"/>
          <a:stretch/>
        </p:blipFill>
        <p:spPr>
          <a:xfrm>
            <a:off x="0" y="3775538"/>
            <a:ext cx="6172200" cy="304588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/>
          <a:srcRect t="3056" b="17090"/>
          <a:stretch/>
        </p:blipFill>
        <p:spPr>
          <a:xfrm>
            <a:off x="1676400" y="6553344"/>
            <a:ext cx="3962400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58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endParaRPr lang="sk-SK" alt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t="10494"/>
          <a:stretch/>
        </p:blipFill>
        <p:spPr>
          <a:xfrm>
            <a:off x="0" y="755587"/>
            <a:ext cx="6172200" cy="29832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/>
          <a:srcRect t="10054" r="2728"/>
          <a:stretch/>
        </p:blipFill>
        <p:spPr>
          <a:xfrm>
            <a:off x="0" y="3775538"/>
            <a:ext cx="6172200" cy="304588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-24384" y="81107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1972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-24384" y="37943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2022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8229600" y="6452092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  <a:hlinkClick r:id="rId5"/>
              </a:rPr>
              <a:t>zdroj</a:t>
            </a: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/>
          <a:srcRect t="3056" b="17090"/>
          <a:stretch/>
        </p:blipFill>
        <p:spPr>
          <a:xfrm>
            <a:off x="1676400" y="6553344"/>
            <a:ext cx="3962400" cy="304801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172200" y="1905000"/>
            <a:ext cx="2871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výrazný pokles miery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za posledných 50 rokov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najmä v Severnej Afrike</a:t>
            </a: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menej výrazný pokles ako v ostatných regiónoch s pôvodne vysokou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endParaRPr lang="sk-SK" b="0" dirty="0">
              <a:latin typeface="Arial Narrow" panose="020B0606020202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napriek poklesu je </a:t>
            </a:r>
            <a:r>
              <a:rPr lang="sk-SK" b="0" dirty="0" err="1">
                <a:latin typeface="Arial Narrow" panose="020B0606020202030204" pitchFamily="34" charset="0"/>
              </a:rPr>
              <a:t>Subsaharská</a:t>
            </a:r>
            <a:r>
              <a:rPr lang="sk-SK" b="0" dirty="0">
                <a:latin typeface="Arial Narrow" panose="020B0606020202030204" pitchFamily="34" charset="0"/>
              </a:rPr>
              <a:t> Afrika región s najvyššou mierou </a:t>
            </a:r>
            <a:r>
              <a:rPr lang="sk-SK" b="0" dirty="0" err="1">
                <a:latin typeface="Arial Narrow" panose="020B0606020202030204" pitchFamily="34" charset="0"/>
              </a:rPr>
              <a:t>fertility</a:t>
            </a:r>
            <a:r>
              <a:rPr lang="sk-SK" b="0" dirty="0">
                <a:latin typeface="Arial Narrow" panose="020B0606020202030204" pitchFamily="34" charset="0"/>
              </a:rPr>
              <a:t> na svete</a:t>
            </a:r>
          </a:p>
          <a:p>
            <a:pPr marL="742950" lvl="1" indent="-285750">
              <a:buFontTx/>
              <a:buChar char="-"/>
            </a:pPr>
            <a:r>
              <a:rPr lang="sk-SK" b="0" dirty="0">
                <a:latin typeface="Arial Narrow" panose="020B0606020202030204" pitchFamily="34" charset="0"/>
              </a:rPr>
              <a:t>výnimku tvorí najjužnejšia časť </a:t>
            </a:r>
            <a:r>
              <a:rPr lang="sk-SK" b="0" dirty="0" err="1">
                <a:latin typeface="Arial Narrow" panose="020B0606020202030204" pitchFamily="34" charset="0"/>
              </a:rPr>
              <a:t>Subsaharskej</a:t>
            </a:r>
            <a:r>
              <a:rPr lang="sk-SK" b="0" dirty="0">
                <a:latin typeface="Arial Narrow" panose="020B0606020202030204" pitchFamily="34" charset="0"/>
              </a:rPr>
              <a:t> Afriky</a:t>
            </a:r>
          </a:p>
        </p:txBody>
      </p:sp>
    </p:spTree>
    <p:extLst>
      <p:ext uri="{BB962C8B-B14F-4D97-AF65-F5344CB8AC3E}">
        <p14:creationId xmlns:p14="http://schemas.microsoft.com/office/powerpoint/2010/main" val="174077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sk-SK" altLang="sk-SK" dirty="0"/>
              <a:t>Miera </a:t>
            </a:r>
            <a:r>
              <a:rPr lang="sk-SK" altLang="sk-SK" dirty="0" err="1"/>
              <a:t>fertility</a:t>
            </a:r>
            <a:r>
              <a:rPr lang="sk-SK" altLang="sk-SK" dirty="0"/>
              <a:t> adolescentiek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6629400" y="6172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  <p:pic>
        <p:nvPicPr>
          <p:cNvPr id="94210" name="Picture 2" descr="http://gamapserver.who.int/mapLibrary/Files/Maps/Global_MDG5_2011_AdoFertilityR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56" y="821471"/>
            <a:ext cx="7747488" cy="51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0" y="5895201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staršie dáta, avšak veľmi dobre poukazujú na dlhodobo platný veľmi skorý vstup žien do reprodukčného procesu</a:t>
            </a:r>
          </a:p>
          <a:p>
            <a:pPr marL="742950" lvl="1" indent="-285750">
              <a:buFontTx/>
              <a:buChar char="-"/>
            </a:pPr>
            <a:r>
              <a:rPr lang="sk-SK" dirty="0">
                <a:latin typeface="Arial Narrow" panose="020B0606020202030204" pitchFamily="34" charset="0"/>
              </a:rPr>
              <a:t>aj v tomto prípade dochádza k pozvoľnému poklesu hodnôt</a:t>
            </a:r>
          </a:p>
        </p:txBody>
      </p:sp>
    </p:spTree>
    <p:extLst>
      <p:ext uri="{BB962C8B-B14F-4D97-AF65-F5344CB8AC3E}">
        <p14:creationId xmlns:p14="http://schemas.microsoft.com/office/powerpoint/2010/main" val="1812014639"/>
      </p:ext>
    </p:extLst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altLang="sk-SK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2566</TotalTime>
  <Words>1965</Words>
  <Application>Microsoft Office PowerPoint</Application>
  <PresentationFormat>Prezentácia na obrazovke (4:3)</PresentationFormat>
  <Paragraphs>349</Paragraphs>
  <Slides>59</Slides>
  <Notes>38</Notes>
  <HiddenSlides>0</HiddenSlides>
  <MMClips>2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59</vt:i4>
      </vt:variant>
    </vt:vector>
  </HeadingPairs>
  <TitlesOfParts>
    <vt:vector size="63" baseType="lpstr">
      <vt:lpstr>Arial</vt:lpstr>
      <vt:lpstr>Arial Narrow</vt:lpstr>
      <vt:lpstr>Predvolený návrh</vt:lpstr>
      <vt:lpstr>10_Predvolený návrh</vt:lpstr>
      <vt:lpstr>OBYVATEĽSTVO</vt:lpstr>
      <vt:lpstr>Prezentácia programu PowerPoint</vt:lpstr>
      <vt:lpstr>Prezentácia programu PowerPoint</vt:lpstr>
      <vt:lpstr>Miera natality</vt:lpstr>
      <vt:lpstr>Miera natality</vt:lpstr>
      <vt:lpstr>Miera natality</vt:lpstr>
      <vt:lpstr>Miera fertility</vt:lpstr>
      <vt:lpstr>Miera fertility</vt:lpstr>
      <vt:lpstr>Miera fertility adolescentiek</vt:lpstr>
      <vt:lpstr>Miera fertility</vt:lpstr>
      <vt:lpstr>Miera mortality</vt:lpstr>
      <vt:lpstr>Miera mortality</vt:lpstr>
      <vt:lpstr>Hrubá miera prirodzeného prírastku</vt:lpstr>
      <vt:lpstr>Hrubá miera prirodzeného prírastku</vt:lpstr>
      <vt:lpstr>Hrubá miera prirodzeného prírastku</vt:lpstr>
      <vt:lpstr>medzinárodná migrácia</vt:lpstr>
      <vt:lpstr>medzinárodná migrácia</vt:lpstr>
      <vt:lpstr>Prezentácia programu PowerPoint</vt:lpstr>
      <vt:lpstr>Prezentácia programu PowerPoint</vt:lpstr>
      <vt:lpstr>celkový rast obyvateľstva</vt:lpstr>
      <vt:lpstr>Rozmiestnenie (hustota)</vt:lpstr>
      <vt:lpstr>najľudnatejšie krajiny (CIA World Factbook 2024)</vt:lpstr>
      <vt:lpstr>Prezentácia programu PowerPoint</vt:lpstr>
      <vt:lpstr>Základná rasovo-etnická štruktúra obyvateľstva Afriky</vt:lpstr>
      <vt:lpstr>Prezentácia programu PowerPoint</vt:lpstr>
      <vt:lpstr>Národy – etnické skupiny</vt:lpstr>
      <vt:lpstr>Jazyky</vt:lpstr>
      <vt:lpstr>Afroázijská  jazyková rodina</vt:lpstr>
      <vt:lpstr>Prezentácia programu PowerPoint</vt:lpstr>
      <vt:lpstr>Nilosaharská jazyková rodina</vt:lpstr>
      <vt:lpstr>Nigerokonžská alebo Nigerokordofánska jazyková rodina</vt:lpstr>
      <vt:lpstr>Nigerokonžská jazyková rodina</vt:lpstr>
      <vt:lpstr>Austronézska jazyková rodina</vt:lpstr>
      <vt:lpstr>Afrikánčina zástupca indoeurópskej jazykovej rodiny</vt:lpstr>
      <vt:lpstr>Lingua franca (dorozumievací jazyk)</vt:lpstr>
      <vt:lpstr>počet živých jazykov v krajinách sveta</vt:lpstr>
      <vt:lpstr>Lingua franca  v jednotlivých krajinách</vt:lpstr>
      <vt:lpstr>Náboženstvo</vt:lpstr>
      <vt:lpstr>Prezentácia programu PowerPoint</vt:lpstr>
      <vt:lpstr>Prezentácia programu PowerPoint</vt:lpstr>
      <vt:lpstr>Prezentácia programu PowerPoint</vt:lpstr>
      <vt:lpstr>Prezentácia programu PowerPoint</vt:lpstr>
      <vt:lpstr>HIV a AIDS v Afrike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Malária</vt:lpstr>
      <vt:lpstr>spavá choroba africká trypanosomiáza </vt:lpstr>
      <vt:lpstr>Prezentácia programu PowerPoint</vt:lpstr>
      <vt:lpstr>Očakávaná stredná dĺžka života pri narodení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Laco</dc:creator>
  <cp:lastModifiedBy>Reviewer</cp:lastModifiedBy>
  <cp:revision>86</cp:revision>
  <cp:lastPrinted>1601-01-01T00:00:00Z</cp:lastPrinted>
  <dcterms:created xsi:type="dcterms:W3CDTF">2012-02-25T14:43:28Z</dcterms:created>
  <dcterms:modified xsi:type="dcterms:W3CDTF">2026-03-09T11:38:36Z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