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3" r:id="rId2"/>
    <p:sldId id="297" r:id="rId3"/>
    <p:sldId id="294" r:id="rId4"/>
    <p:sldId id="295" r:id="rId5"/>
    <p:sldId id="296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84" r:id="rId14"/>
    <p:sldId id="292" r:id="rId15"/>
    <p:sldId id="289" r:id="rId16"/>
    <p:sldId id="278" r:id="rId17"/>
    <p:sldId id="279" r:id="rId18"/>
    <p:sldId id="280" r:id="rId19"/>
    <p:sldId id="281" r:id="rId20"/>
    <p:sldId id="290" r:id="rId21"/>
    <p:sldId id="291" r:id="rId22"/>
    <p:sldId id="282" r:id="rId23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FF00"/>
    <a:srgbClr val="FFCC99"/>
    <a:srgbClr val="FF3399"/>
    <a:srgbClr val="FF0000"/>
    <a:srgbClr val="99FF99"/>
    <a:srgbClr val="FFFF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4" autoAdjust="0"/>
    <p:restoredTop sz="94660"/>
  </p:normalViewPr>
  <p:slideViewPr>
    <p:cSldViewPr>
      <p:cViewPr varScale="1">
        <p:scale>
          <a:sx n="149" d="100"/>
          <a:sy n="149" d="100"/>
        </p:scale>
        <p:origin x="1968" y="1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82CB89-5876-4582-B26C-602672763A6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332699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78662B-AFD4-4C82-AF9A-994FEC2BCC69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74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6321EC-03D4-4FB7-BCF6-D5DB30F88D77}" type="slidenum">
              <a:rPr lang="sk-SK" altLang="sk-SK"/>
              <a:pPr eaLnBrk="1" hangingPunct="1"/>
              <a:t>10</a:t>
            </a:fld>
            <a:endParaRPr lang="sk-SK" altLang="sk-SK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70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A9EF375-D17E-4874-AD98-2BDE2720BF87}" type="slidenum">
              <a:rPr lang="sk-SK" altLang="sk-SK"/>
              <a:pPr eaLnBrk="1" hangingPunct="1"/>
              <a:t>11</a:t>
            </a:fld>
            <a:endParaRPr lang="sk-SK" altLang="sk-SK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15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CFB461F-3C03-4C32-A67F-5335E90CFEC1}" type="slidenum">
              <a:rPr lang="sk-SK" altLang="sk-SK"/>
              <a:pPr eaLnBrk="1" hangingPunct="1"/>
              <a:t>12</a:t>
            </a:fld>
            <a:endParaRPr lang="sk-SK" altLang="sk-SK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87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7E4B52C-038A-425B-B753-47E5E4106E58}" type="slidenum">
              <a:rPr lang="sk-SK" altLang="sk-SK"/>
              <a:pPr eaLnBrk="1" hangingPunct="1"/>
              <a:t>13</a:t>
            </a:fld>
            <a:endParaRPr lang="sk-SK" altLang="sk-SK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83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7E4B52C-038A-425B-B753-47E5E4106E58}" type="slidenum">
              <a:rPr lang="sk-SK" altLang="sk-SK">
                <a:solidFill>
                  <a:srgbClr val="000000"/>
                </a:solidFill>
              </a:rPr>
              <a:pPr eaLnBrk="1" hangingPunct="1"/>
              <a:t>14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24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7E4B52C-038A-425B-B753-47E5E4106E58}" type="slidenum">
              <a:rPr lang="sk-SK" altLang="sk-SK">
                <a:solidFill>
                  <a:srgbClr val="000000"/>
                </a:solidFill>
              </a:rPr>
              <a:pPr eaLnBrk="1" hangingPunct="1"/>
              <a:t>15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30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7A3DBE8-019A-415F-B5DF-1E5C998C5771}" type="slidenum">
              <a:rPr lang="sk-SK" altLang="sk-SK"/>
              <a:pPr eaLnBrk="1" hangingPunct="1"/>
              <a:t>16</a:t>
            </a:fld>
            <a:endParaRPr lang="sk-SK" altLang="sk-SK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563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17FCAA-FECB-467D-97CE-86AC00A2214F}" type="slidenum">
              <a:rPr lang="sk-SK" altLang="sk-SK"/>
              <a:pPr eaLnBrk="1" hangingPunct="1"/>
              <a:t>17</a:t>
            </a:fld>
            <a:endParaRPr lang="sk-SK" altLang="sk-SK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461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6FBF40-386D-4104-8AF6-CD23D8881D39}" type="slidenum">
              <a:rPr lang="sk-SK" altLang="sk-SK"/>
              <a:pPr eaLnBrk="1" hangingPunct="1"/>
              <a:t>18</a:t>
            </a:fld>
            <a:endParaRPr lang="sk-SK" altLang="sk-SK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670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1D3456F-DC2B-4620-B5F6-A3E79780747B}" type="slidenum">
              <a:rPr lang="sk-SK" altLang="sk-SK"/>
              <a:pPr eaLnBrk="1" hangingPunct="1"/>
              <a:t>19</a:t>
            </a:fld>
            <a:endParaRPr lang="sk-SK" altLang="sk-SK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2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D6826-2E3F-43E7-A9D5-8572F2D65751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557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22E132-7B70-4676-A2AD-E8C4E4FE14D1}" type="slidenum">
              <a:rPr lang="sk-SK" altLang="sk-SK"/>
              <a:pPr eaLnBrk="1" hangingPunct="1"/>
              <a:t>22</a:t>
            </a:fld>
            <a:endParaRPr lang="sk-SK" altLang="sk-SK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608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D6826-2E3F-43E7-A9D5-8572F2D65751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07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E3D43D-C881-4AF4-963B-F3C5F8FC39CE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92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6C11ED-EE14-4AAF-B780-318853CDE07B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324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7BF6E3-BF19-42AB-A387-2FD2613D8779}" type="slidenum">
              <a:rPr lang="sk-SK" altLang="sk-SK"/>
              <a:pPr eaLnBrk="1" hangingPunct="1"/>
              <a:t>6</a:t>
            </a:fld>
            <a:endParaRPr lang="sk-SK" altLang="sk-SK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6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94C81B-86E0-4B39-A7A1-059DA4F6775E}" type="slidenum">
              <a:rPr lang="sk-SK" altLang="sk-SK"/>
              <a:pPr eaLnBrk="1" hangingPunct="1"/>
              <a:t>7</a:t>
            </a:fld>
            <a:endParaRPr lang="sk-SK" altLang="sk-SK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73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41D8D4C-41CE-4881-AA9D-E6DE88397A40}" type="slidenum">
              <a:rPr lang="sk-SK" altLang="sk-SK"/>
              <a:pPr eaLnBrk="1" hangingPunct="1"/>
              <a:t>8</a:t>
            </a:fld>
            <a:endParaRPr lang="sk-SK" altLang="sk-SK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879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8D88205-2003-49F5-88D6-BFDF32144EB7}" type="slidenum">
              <a:rPr lang="sk-SK" altLang="sk-SK"/>
              <a:pPr eaLnBrk="1" hangingPunct="1"/>
              <a:t>9</a:t>
            </a:fld>
            <a:endParaRPr lang="sk-SK" altLang="sk-SK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57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A8B3E5-D12F-4FDF-BED8-074D93F201A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0461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2F393-3F28-4989-A184-07D5F29FCF2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97156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4E55E-CC0D-480D-9490-A04365E0D57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57811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BD771-B136-425A-BD33-F1D55D2EB52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077951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30079-65D1-48F7-9076-42EB3867CD37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5706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141FB-8CBD-4A20-99A1-5FB239839B10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21810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9449E-D67D-41F3-994A-FAC748B77A3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11877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E92B9-9E3F-4CC2-AF14-8BBCF89DD5DF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61486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BF95C-36AB-4C0D-9C3D-6196A663D4D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09759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ED49E-2528-4971-B0C1-CE41FAF5F5DF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65101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96B05-FD16-4A53-AB0A-C6E97ED7573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9315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F7386-1B0D-43CD-AEAD-DDE8CE5A6A19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27307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FCAC4C-00E1-449B-A022-83509278C73A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b/b1/Ocean_drainage.png" TargetMode="External"/><Relationship Id="rId7" Type="http://schemas.openxmlformats.org/officeDocument/2006/relationships/hyperlink" Target="https://humanglemedia.com/the-2022-rainy-season-has-increased-the-volume-of-lake-chad-report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://www.britannica.com/place/Lake-Cha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rcs.usda.gov/Internet/FSE_MEDIA/nrcs142p2_050042.jpg" TargetMode="Externa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svs.gsfc.nasa.gov/365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earth.nullschool.net/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svs.gsfc.nasa.gov/365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earth.nullschool.net/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rasshoppergeography.com/products/ocean-drainage-basin-map-of-africa-black-with-polygons-and-legend-framed-print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itannica.com/place/Lake-Volta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86687" cy="1417638"/>
          </a:xfrm>
        </p:spPr>
        <p:txBody>
          <a:bodyPr/>
          <a:lstStyle/>
          <a:p>
            <a:pPr algn="l" eaLnBrk="1" hangingPunct="1">
              <a:defRPr/>
            </a:pPr>
            <a:r>
              <a:rPr lang="sk-SK" altLang="sk-SK" sz="6000" b="1">
                <a:effectLst>
                  <a:outerShdw blurRad="38100" dist="38100" dir="2700000" algn="tl">
                    <a:srgbClr val="C0C0C0"/>
                  </a:outerShdw>
                </a:effectLst>
              </a:rPr>
              <a:t>PODNEBIE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7944" y="2636913"/>
            <a:ext cx="4896742" cy="1440159"/>
          </a:xfrm>
          <a:solidFill>
            <a:srgbClr val="FFCC99">
              <a:alpha val="61000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altLang="sk-SK" sz="3000" dirty="0">
                <a:latin typeface="Arial Narrow" panose="020B0606020202030204" pitchFamily="34" charset="0"/>
              </a:rPr>
              <a:t>najteplejší svetadiel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altLang="sk-SK" sz="2600" dirty="0">
                <a:latin typeface="Arial Narrow" panose="020B0606020202030204" pitchFamily="34" charset="0"/>
              </a:rPr>
              <a:t>výrazné rozdiely najmä v úhrne a časovom rozložení zrážok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1048"/>
            <a:ext cx="451364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34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1" name="Picture 9" descr="Jubbariverma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869160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77875"/>
          </a:xfrm>
        </p:spPr>
        <p:txBody>
          <a:bodyPr/>
          <a:lstStyle/>
          <a:p>
            <a:pPr eaLnBrk="1" hangingPunct="1"/>
            <a:r>
              <a:rPr lang="sk-SK" altLang="sk-SK"/>
              <a:t>Úmorie Indického oceánu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2" y="908050"/>
            <a:ext cx="4932040" cy="4691092"/>
          </a:xfrm>
        </p:spPr>
        <p:txBody>
          <a:bodyPr/>
          <a:lstStyle/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</a:rPr>
              <a:t>najväčší veľtok Zambezi</a:t>
            </a:r>
          </a:p>
          <a:p>
            <a:pPr lvl="1" eaLnBrk="1" hangingPunct="1"/>
            <a:r>
              <a:rPr lang="sk-SK" altLang="sk-SK" sz="1400" dirty="0">
                <a:latin typeface="Arial Narrow" panose="020B0606020202030204" pitchFamily="34" charset="0"/>
              </a:rPr>
              <a:t>režim označovaný ako dažďový, ale ide skôr o </a:t>
            </a:r>
            <a:r>
              <a:rPr lang="sk-SK" altLang="sk-SK" sz="1400" dirty="0" err="1">
                <a:latin typeface="Arial Narrow" panose="020B0606020202030204" pitchFamily="34" charset="0"/>
              </a:rPr>
              <a:t>monzúnový</a:t>
            </a:r>
            <a:endParaRPr lang="sk-SK" altLang="sk-SK" sz="14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1400" dirty="0">
                <a:latin typeface="Arial Narrow" panose="020B0606020202030204" pitchFamily="34" charset="0"/>
              </a:rPr>
              <a:t>prietok 2x Niger; najvyšší prietok v lete</a:t>
            </a:r>
          </a:p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</a:rPr>
              <a:t>Viktóriine vodopády (130 m)</a:t>
            </a:r>
          </a:p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</a:rPr>
              <a:t>mohutné vodné diela</a:t>
            </a:r>
          </a:p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</a:rPr>
              <a:t>v niektorých rokoch sa povodie Zambezi spája s inak </a:t>
            </a:r>
            <a:r>
              <a:rPr lang="sk-SK" altLang="sk-SK" sz="1600" b="1" dirty="0">
                <a:latin typeface="Arial Narrow" panose="020B0606020202030204" pitchFamily="34" charset="0"/>
              </a:rPr>
              <a:t>bezodtokovou oblasťou </a:t>
            </a:r>
            <a:r>
              <a:rPr lang="sk-SK" altLang="sk-SK" sz="1600" b="1" dirty="0" err="1">
                <a:latin typeface="Arial Narrow" panose="020B0606020202030204" pitchFamily="34" charset="0"/>
              </a:rPr>
              <a:t>Okavango</a:t>
            </a:r>
            <a:endParaRPr lang="en-GB" altLang="sk-SK" sz="1600" b="1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b="1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b="1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b="1" dirty="0">
              <a:latin typeface="Arial Narrow" panose="020B0606020202030204" pitchFamily="34" charset="0"/>
            </a:endParaRPr>
          </a:p>
          <a:p>
            <a:pPr lvl="1" eaLnBrk="1" hangingPunct="1"/>
            <a:endParaRPr lang="en-GB" altLang="sk-SK" sz="1600" b="1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b="1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1600" b="1" dirty="0">
                <a:latin typeface="Arial Narrow" panose="020B0606020202030204" pitchFamily="34" charset="0"/>
              </a:rPr>
              <a:t>Limpopo, </a:t>
            </a:r>
            <a:r>
              <a:rPr lang="en-GB" altLang="sk-SK" sz="1600" b="1" dirty="0" err="1">
                <a:latin typeface="Arial Narrow" panose="020B0606020202030204" pitchFamily="34" charset="0"/>
              </a:rPr>
              <a:t>Džuba</a:t>
            </a:r>
            <a:r>
              <a:rPr lang="en-GB" altLang="sk-SK" sz="1600" b="1" dirty="0">
                <a:latin typeface="Arial Narrow" panose="020B0606020202030204" pitchFamily="34" charset="0"/>
              </a:rPr>
              <a:t> (s </a:t>
            </a:r>
            <a:r>
              <a:rPr lang="en-GB" altLang="sk-SK" sz="1600" b="1" dirty="0" err="1">
                <a:latin typeface="Arial Narrow" panose="020B0606020202030204" pitchFamily="34" charset="0"/>
              </a:rPr>
              <a:t>prítokom</a:t>
            </a:r>
            <a:r>
              <a:rPr lang="en-GB" altLang="sk-SK" sz="1600" b="1" dirty="0">
                <a:latin typeface="Arial Narrow" panose="020B0606020202030204" pitchFamily="34" charset="0"/>
              </a:rPr>
              <a:t> </a:t>
            </a:r>
            <a:r>
              <a:rPr lang="en-GB" altLang="sk-SK" sz="1600" b="1" dirty="0" err="1">
                <a:latin typeface="Arial Narrow" panose="020B0606020202030204" pitchFamily="34" charset="0"/>
              </a:rPr>
              <a:t>Šebeli</a:t>
            </a:r>
            <a:r>
              <a:rPr lang="en-GB" altLang="sk-SK" sz="1600" b="1" dirty="0">
                <a:latin typeface="Arial Narrow" panose="020B0606020202030204" pitchFamily="34" charset="0"/>
              </a:rPr>
              <a:t>)</a:t>
            </a:r>
            <a:r>
              <a:rPr lang="sk-SK" altLang="sk-SK" sz="1600" b="1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835" y="908050"/>
            <a:ext cx="3703637" cy="254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915805"/>
            <a:ext cx="2520281" cy="166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00438"/>
            <a:ext cx="4103687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4787900" y="6167045"/>
            <a:ext cx="4032250" cy="646331"/>
          </a:xfrm>
          <a:prstGeom prst="rect">
            <a:avLst/>
          </a:prstGeom>
          <a:solidFill>
            <a:srgbClr val="FFFF99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Rieka </a:t>
            </a:r>
            <a:r>
              <a:rPr lang="sk-SK" altLang="sk-SK" dirty="0" err="1">
                <a:latin typeface="Arial Narrow" panose="020B0606020202030204" pitchFamily="34" charset="0"/>
              </a:rPr>
              <a:t>Okavango</a:t>
            </a:r>
            <a:r>
              <a:rPr lang="sk-SK" altLang="sk-SK" dirty="0">
                <a:latin typeface="Arial Narrow" panose="020B0606020202030204" pitchFamily="34" charset="0"/>
              </a:rPr>
              <a:t> vytvára v Botswane najväčšiu vnútrozemskú bezodtokovú deltu na svete</a:t>
            </a:r>
          </a:p>
        </p:txBody>
      </p:sp>
      <p:pic>
        <p:nvPicPr>
          <p:cNvPr id="18443" name="Picture 11" descr="https://upload.wikimedia.org/wikipedia/commons/9/92/Limpopo_watershed_top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69160"/>
            <a:ext cx="2597712" cy="185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836613"/>
          </a:xfrm>
        </p:spPr>
        <p:txBody>
          <a:bodyPr/>
          <a:lstStyle/>
          <a:p>
            <a:pPr eaLnBrk="1" hangingPunct="1"/>
            <a:r>
              <a:rPr lang="sk-SK" altLang="sk-SK" dirty="0">
                <a:hlinkClick r:id="rId3"/>
              </a:rPr>
              <a:t>Bezodtokové oblasti</a:t>
            </a:r>
            <a:endParaRPr lang="sk-SK" altLang="sk-SK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1295400"/>
          </a:xfrm>
        </p:spPr>
        <p:txBody>
          <a:bodyPr/>
          <a:lstStyle/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</a:rPr>
              <a:t>tvoria rozsiahle územia (v púštnych oblastiach)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2000" dirty="0">
                <a:latin typeface="Arial Narrow" panose="020B0606020202030204" pitchFamily="34" charset="0"/>
              </a:rPr>
              <a:t>Oka</a:t>
            </a:r>
            <a:r>
              <a:rPr lang="sk-SK" altLang="sk-SK" sz="2000" dirty="0">
                <a:latin typeface="Arial Narrow" panose="020B0606020202030204" pitchFamily="34" charset="0"/>
              </a:rPr>
              <a:t>v</a:t>
            </a:r>
            <a:r>
              <a:rPr lang="en-GB" altLang="sk-SK" sz="2000" dirty="0" err="1">
                <a:latin typeface="Arial Narrow" panose="020B0606020202030204" pitchFamily="34" charset="0"/>
              </a:rPr>
              <a:t>ango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  <a:hlinkClick r:id="rId4"/>
              </a:rPr>
              <a:t>Čadské jazero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so svojimi prítokmi tvorí </a:t>
            </a:r>
            <a:r>
              <a:rPr lang="sk-SK" altLang="sk-SK" sz="2000" i="1" dirty="0">
                <a:latin typeface="Arial Narrow" panose="020B0606020202030204" pitchFamily="34" charset="0"/>
              </a:rPr>
              <a:t>najväčšiu bezodtokovú oblasť</a:t>
            </a:r>
            <a:r>
              <a:rPr lang="sk-SK" altLang="sk-SK" sz="2000" dirty="0">
                <a:latin typeface="Arial Narrow" panose="020B0606020202030204" pitchFamily="34" charset="0"/>
              </a:rPr>
              <a:t> Afriky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000" dirty="0" err="1">
                <a:latin typeface="Arial Narrow" panose="020B0606020202030204" pitchFamily="34" charset="0"/>
              </a:rPr>
              <a:t>Šarí</a:t>
            </a:r>
            <a:r>
              <a:rPr lang="sk-SK" altLang="sk-SK" sz="2000" dirty="0">
                <a:latin typeface="Arial Narrow" panose="020B0606020202030204" pitchFamily="34" charset="0"/>
              </a:rPr>
              <a:t> – 90 % vodných zdrojov jazera; prítok </a:t>
            </a:r>
            <a:r>
              <a:rPr lang="sk-SK" altLang="sk-SK" sz="2000" dirty="0" err="1">
                <a:latin typeface="Arial Narrow" panose="020B0606020202030204" pitchFamily="34" charset="0"/>
              </a:rPr>
              <a:t>Logone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000" dirty="0" err="1">
                <a:latin typeface="Arial Narrow" panose="020B0606020202030204" pitchFamily="34" charset="0"/>
              </a:rPr>
              <a:t>Yobe</a:t>
            </a:r>
            <a:endParaRPr lang="sk-SK" altLang="sk-SK" sz="2000" dirty="0">
              <a:latin typeface="Arial Narrow" panose="020B0606020202030204" pitchFamily="34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2638"/>
            <a:ext cx="6011863" cy="353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2205038"/>
            <a:ext cx="3049587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8316913" y="2765425"/>
            <a:ext cx="431800" cy="15875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900" b="1">
                <a:solidFill>
                  <a:schemeClr val="bg1"/>
                </a:solidFill>
              </a:rPr>
              <a:t>1993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6094413" y="5517232"/>
            <a:ext cx="294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7"/>
              </a:rPr>
              <a:t>situácia v roku 2022</a:t>
            </a:r>
            <a:r>
              <a:rPr lang="sk-SK" dirty="0">
                <a:latin typeface="Arial Narrow" panose="020B0606020202030204" pitchFamily="34" charset="0"/>
              </a:rPr>
              <a:t> po relatívne výdatnej daždivej sezóne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/>
            <a:r>
              <a:rPr lang="sk-SK" altLang="sk-SK"/>
              <a:t>Veľké africké jazerá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08050"/>
            <a:ext cx="41433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Line 5"/>
          <p:cNvSpPr>
            <a:spLocks noChangeShapeType="1"/>
          </p:cNvSpPr>
          <p:nvPr/>
        </p:nvSpPr>
        <p:spPr bwMode="auto">
          <a:xfrm flipH="1">
            <a:off x="2197100" y="4075113"/>
            <a:ext cx="1152525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684213" y="3860800"/>
            <a:ext cx="1476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Tanganika</a:t>
            </a:r>
          </a:p>
        </p:txBody>
      </p:sp>
      <p:sp>
        <p:nvSpPr>
          <p:cNvPr id="21510" name="Line 7"/>
          <p:cNvSpPr>
            <a:spLocks noChangeShapeType="1"/>
          </p:cNvSpPr>
          <p:nvPr/>
        </p:nvSpPr>
        <p:spPr bwMode="auto">
          <a:xfrm flipH="1">
            <a:off x="2484438" y="1339850"/>
            <a:ext cx="1441450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900113" y="1123950"/>
            <a:ext cx="1763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Albertovo j.</a:t>
            </a:r>
          </a:p>
        </p:txBody>
      </p:sp>
      <p:sp>
        <p:nvSpPr>
          <p:cNvPr id="21512" name="Line 9"/>
          <p:cNvSpPr>
            <a:spLocks noChangeShapeType="1"/>
          </p:cNvSpPr>
          <p:nvPr/>
        </p:nvSpPr>
        <p:spPr bwMode="auto">
          <a:xfrm flipH="1">
            <a:off x="2484438" y="2058988"/>
            <a:ext cx="865187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900113" y="1844675"/>
            <a:ext cx="1763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Edwardovo j.</a:t>
            </a:r>
          </a:p>
        </p:txBody>
      </p:sp>
      <p:sp>
        <p:nvSpPr>
          <p:cNvPr id="21514" name="Line 13"/>
          <p:cNvSpPr>
            <a:spLocks noChangeShapeType="1"/>
          </p:cNvSpPr>
          <p:nvPr/>
        </p:nvSpPr>
        <p:spPr bwMode="auto">
          <a:xfrm flipH="1">
            <a:off x="1763713" y="2708275"/>
            <a:ext cx="1512887" cy="360363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5" name="Text Box 18"/>
          <p:cNvSpPr txBox="1">
            <a:spLocks noChangeArrowheads="1"/>
          </p:cNvSpPr>
          <p:nvPr/>
        </p:nvSpPr>
        <p:spPr bwMode="auto">
          <a:xfrm>
            <a:off x="900113" y="2924175"/>
            <a:ext cx="9001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Kivu</a:t>
            </a:r>
          </a:p>
        </p:txBody>
      </p:sp>
      <p:pic>
        <p:nvPicPr>
          <p:cNvPr id="21516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868863"/>
            <a:ext cx="1387475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7" name="Line 75"/>
          <p:cNvSpPr>
            <a:spLocks noChangeShapeType="1"/>
          </p:cNvSpPr>
          <p:nvPr/>
        </p:nvSpPr>
        <p:spPr bwMode="auto">
          <a:xfrm flipH="1">
            <a:off x="2268538" y="5734050"/>
            <a:ext cx="2736850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8" name="Text Box 76"/>
          <p:cNvSpPr txBox="1">
            <a:spLocks noChangeArrowheads="1"/>
          </p:cNvSpPr>
          <p:nvPr/>
        </p:nvSpPr>
        <p:spPr bwMode="auto">
          <a:xfrm>
            <a:off x="755650" y="5516563"/>
            <a:ext cx="1476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Malawi</a:t>
            </a:r>
          </a:p>
        </p:txBody>
      </p:sp>
      <p:sp>
        <p:nvSpPr>
          <p:cNvPr id="21519" name="Line 77"/>
          <p:cNvSpPr>
            <a:spLocks noChangeShapeType="1"/>
          </p:cNvSpPr>
          <p:nvPr/>
        </p:nvSpPr>
        <p:spPr bwMode="auto">
          <a:xfrm flipH="1">
            <a:off x="2268538" y="2492375"/>
            <a:ext cx="2232025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20" name="Text Box 78"/>
          <p:cNvSpPr txBox="1">
            <a:spLocks noChangeArrowheads="1"/>
          </p:cNvSpPr>
          <p:nvPr/>
        </p:nvSpPr>
        <p:spPr bwMode="auto">
          <a:xfrm>
            <a:off x="684213" y="2276475"/>
            <a:ext cx="1763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Viktoriino j.</a:t>
            </a:r>
          </a:p>
        </p:txBody>
      </p:sp>
      <p:pic>
        <p:nvPicPr>
          <p:cNvPr id="21521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2997200"/>
            <a:ext cx="2420937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22" name="Text Box 80"/>
          <p:cNvSpPr txBox="1">
            <a:spLocks noChangeArrowheads="1"/>
          </p:cNvSpPr>
          <p:nvPr/>
        </p:nvSpPr>
        <p:spPr bwMode="auto">
          <a:xfrm>
            <a:off x="7127875" y="1125538"/>
            <a:ext cx="201612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Okrem Viktóriinho jazera sa všetky nach</a:t>
            </a:r>
            <a:r>
              <a:rPr lang="en-GB" altLang="sk-SK" dirty="0">
                <a:latin typeface="Arial Narrow" panose="020B0606020202030204" pitchFamily="34" charset="0"/>
              </a:rPr>
              <a:t>á</a:t>
            </a:r>
            <a:r>
              <a:rPr lang="sk-SK" altLang="sk-SK" dirty="0" err="1">
                <a:latin typeface="Arial Narrow" panose="020B0606020202030204" pitchFamily="34" charset="0"/>
              </a:rPr>
              <a:t>dzajú</a:t>
            </a:r>
            <a:r>
              <a:rPr lang="sk-SK" altLang="sk-SK" dirty="0">
                <a:latin typeface="Arial Narrow" panose="020B0606020202030204" pitchFamily="34" charset="0"/>
              </a:rPr>
              <a:t> vo </a:t>
            </a:r>
            <a:r>
              <a:rPr lang="sk-SK" altLang="sk-SK" b="1" dirty="0">
                <a:latin typeface="Arial Narrow" panose="020B0606020202030204" pitchFamily="34" charset="0"/>
              </a:rPr>
              <a:t>Východoafrickej priekopovej prepadline</a:t>
            </a:r>
          </a:p>
        </p:txBody>
      </p:sp>
      <p:sp>
        <p:nvSpPr>
          <p:cNvPr id="21523" name="AutoShape 81"/>
          <p:cNvSpPr>
            <a:spLocks/>
          </p:cNvSpPr>
          <p:nvPr/>
        </p:nvSpPr>
        <p:spPr bwMode="auto">
          <a:xfrm>
            <a:off x="684213" y="1052513"/>
            <a:ext cx="287337" cy="1584325"/>
          </a:xfrm>
          <a:prstGeom prst="leftBrace">
            <a:avLst>
              <a:gd name="adj1" fmla="val 45949"/>
              <a:gd name="adj2" fmla="val 5160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4" name="Text Box 82"/>
          <p:cNvSpPr txBox="1">
            <a:spLocks noChangeArrowheads="1"/>
          </p:cNvSpPr>
          <p:nvPr/>
        </p:nvSpPr>
        <p:spPr bwMode="auto">
          <a:xfrm rot="-5400000">
            <a:off x="-106362" y="1698625"/>
            <a:ext cx="1081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Biely Níl</a:t>
            </a:r>
          </a:p>
        </p:txBody>
      </p:sp>
      <p:sp>
        <p:nvSpPr>
          <p:cNvPr id="21525" name="AutoShape 83"/>
          <p:cNvSpPr>
            <a:spLocks/>
          </p:cNvSpPr>
          <p:nvPr/>
        </p:nvSpPr>
        <p:spPr bwMode="auto">
          <a:xfrm>
            <a:off x="684213" y="2708275"/>
            <a:ext cx="287337" cy="1584325"/>
          </a:xfrm>
          <a:prstGeom prst="leftBrace">
            <a:avLst>
              <a:gd name="adj1" fmla="val 45949"/>
              <a:gd name="adj2" fmla="val 5160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6" name="Text Box 84"/>
          <p:cNvSpPr txBox="1">
            <a:spLocks noChangeArrowheads="1"/>
          </p:cNvSpPr>
          <p:nvPr/>
        </p:nvSpPr>
        <p:spPr bwMode="auto">
          <a:xfrm rot="-5400000">
            <a:off x="-33337" y="3281362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Kongo</a:t>
            </a:r>
          </a:p>
        </p:txBody>
      </p:sp>
      <p:sp>
        <p:nvSpPr>
          <p:cNvPr id="23" name="Text Box 84"/>
          <p:cNvSpPr txBox="1">
            <a:spLocks noChangeArrowheads="1"/>
          </p:cNvSpPr>
          <p:nvPr/>
        </p:nvSpPr>
        <p:spPr bwMode="auto">
          <a:xfrm rot="-5400000">
            <a:off x="-550911" y="5404574"/>
            <a:ext cx="20162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k-SK" dirty="0"/>
              <a:t>Shire -&gt; Zambezi</a:t>
            </a:r>
            <a:endParaRPr lang="sk-SK" altLang="sk-SK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/>
              <a:t>PÔDY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501008"/>
            <a:ext cx="4283968" cy="3356992"/>
          </a:xfrm>
          <a:solidFill>
            <a:srgbClr val="FFCC99">
              <a:alpha val="67000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altLang="sk-SK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málo úrodné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altLang="sk-SK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pri úrodných je vysoká hustota zaľudnenia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sk-SK" altLang="sk-SK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nadmerné využívanie pôdy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altLang="sk-SK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dezertifikácia</a:t>
            </a:r>
            <a:endParaRPr lang="sk-SK" altLang="sk-SK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sk-SK" altLang="sk-SK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zhoršenie kvality vyprahnutej, polosuchej a polovlhkej pôdy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/>
              <a:t>PÔDY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6021387"/>
          </a:xfrm>
          <a:solidFill>
            <a:srgbClr val="FFCC99">
              <a:alpha val="67000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300" dirty="0">
                <a:latin typeface="Arial Narrow" panose="020B0606020202030204" pitchFamily="34" charset="0"/>
              </a:rPr>
              <a:t>pestrú skladbu pôdnych typov môžeme rozdeliť do niekoľkých hlavných skupín: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300" dirty="0">
                <a:latin typeface="Arial Narrow" panose="020B0606020202030204" pitchFamily="34" charset="0"/>
              </a:rPr>
              <a:t>púštne pôdy </a:t>
            </a:r>
            <a:r>
              <a:rPr lang="sk-SK" sz="2300" i="1" dirty="0">
                <a:latin typeface="Arial Narrow" panose="020B0606020202030204" pitchFamily="34" charset="0"/>
              </a:rPr>
              <a:t>(nevyvinuté pôdy, </a:t>
            </a:r>
            <a:r>
              <a:rPr lang="sk-SK" sz="2300" i="1" dirty="0" err="1">
                <a:latin typeface="Arial Narrow" panose="020B0606020202030204" pitchFamily="34" charset="0"/>
              </a:rPr>
              <a:t>litozeme</a:t>
            </a:r>
            <a:r>
              <a:rPr lang="sk-SK" sz="2300" i="1" dirty="0">
                <a:latin typeface="Arial Narrow" panose="020B0606020202030204" pitchFamily="34" charset="0"/>
              </a:rPr>
              <a:t>)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000" dirty="0">
                <a:latin typeface="Arial Narrow" panose="020B0606020202030204" pitchFamily="34" charset="0"/>
              </a:rPr>
              <a:t>charakteristické obsahom piesku alebo štrku, v hlinitých púšťach aj hliny, často na nich prebieha proces </a:t>
            </a:r>
            <a:r>
              <a:rPr lang="sk-SK" sz="2000" dirty="0" err="1">
                <a:latin typeface="Arial Narrow" panose="020B0606020202030204" pitchFamily="34" charset="0"/>
              </a:rPr>
              <a:t>dezertifikácie</a:t>
            </a:r>
            <a:r>
              <a:rPr lang="sk-SK" sz="2000" dirty="0">
                <a:latin typeface="Arial Narrow" panose="020B0606020202030204" pitchFamily="34" charset="0"/>
              </a:rPr>
              <a:t>; žiaden alebo len minimálny humusový horizont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300" dirty="0">
                <a:latin typeface="Arial Narrow" panose="020B0606020202030204" pitchFamily="34" charset="0"/>
              </a:rPr>
              <a:t>gaštanové pôdy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000" dirty="0">
                <a:latin typeface="Arial Narrow" panose="020B0606020202030204" pitchFamily="34" charset="0"/>
              </a:rPr>
              <a:t>vznikajú na suchých </a:t>
            </a:r>
            <a:r>
              <a:rPr lang="sk-SK" sz="2000" dirty="0" err="1">
                <a:latin typeface="Arial Narrow" panose="020B0606020202030204" pitchFamily="34" charset="0"/>
              </a:rPr>
              <a:t>nízkotrávnatých</a:t>
            </a:r>
            <a:r>
              <a:rPr lang="sk-SK" sz="2000" dirty="0">
                <a:latin typeface="Arial Narrow" panose="020B0606020202030204" pitchFamily="34" charset="0"/>
              </a:rPr>
              <a:t> stepiach, susedia s púštnymi pôdami, plytký humusový horizont 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300" dirty="0">
                <a:latin typeface="Arial Narrow" panose="020B0606020202030204" pitchFamily="34" charset="0"/>
              </a:rPr>
              <a:t>čierne pôdy (nie černozeme)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000" dirty="0">
                <a:latin typeface="Arial Narrow" panose="020B0606020202030204" pitchFamily="34" charset="0"/>
              </a:rPr>
              <a:t>lokálny výskyt južne od gaštanových pôd (od Sudánu smerom na západ až k ohybu rieky Niger a po Ghanu, menšie územia aj v Zambii, Zimbabwe či JAR), bohaté na humus a uhličitany, často znehodnocované extenzívnym poľnohospodárstvom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300" dirty="0" err="1">
                <a:latin typeface="Arial Narrow" panose="020B0606020202030204" pitchFamily="34" charset="0"/>
              </a:rPr>
              <a:t>červenozeme</a:t>
            </a:r>
            <a:r>
              <a:rPr lang="sk-SK" sz="2300" dirty="0">
                <a:latin typeface="Arial Narrow" panose="020B0606020202030204" pitchFamily="34" charset="0"/>
              </a:rPr>
              <a:t> a červeno-žlté pôdy 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000" dirty="0">
                <a:latin typeface="Arial Narrow" panose="020B0606020202030204" pitchFamily="34" charset="0"/>
              </a:rPr>
              <a:t>v ekvatoriálnych a </a:t>
            </a:r>
            <a:r>
              <a:rPr lang="sk-SK" sz="2000" dirty="0" err="1">
                <a:latin typeface="Arial Narrow" panose="020B0606020202030204" pitchFamily="34" charset="0"/>
              </a:rPr>
              <a:t>subekvatoriálnych</a:t>
            </a:r>
            <a:r>
              <a:rPr lang="sk-SK" sz="2000" dirty="0">
                <a:latin typeface="Arial Narrow" panose="020B0606020202030204" pitchFamily="34" charset="0"/>
              </a:rPr>
              <a:t> oblastiach, prebieha </a:t>
            </a:r>
            <a:r>
              <a:rPr lang="sk-SK" sz="2000" dirty="0" err="1">
                <a:latin typeface="Arial Narrow" panose="020B0606020202030204" pitchFamily="34" charset="0"/>
              </a:rPr>
              <a:t>feritizácia</a:t>
            </a:r>
            <a:r>
              <a:rPr lang="sk-SK" sz="2000" dirty="0">
                <a:latin typeface="Arial Narrow" panose="020B0606020202030204" pitchFamily="34" charset="0"/>
              </a:rPr>
              <a:t> a </a:t>
            </a:r>
            <a:r>
              <a:rPr lang="sk-SK" sz="2000" dirty="0" err="1">
                <a:latin typeface="Arial Narrow" panose="020B0606020202030204" pitchFamily="34" charset="0"/>
              </a:rPr>
              <a:t>feralitizácia</a:t>
            </a:r>
            <a:r>
              <a:rPr lang="sk-SK" sz="2000" dirty="0">
                <a:latin typeface="Arial Narrow" panose="020B0606020202030204" pitchFamily="34" charset="0"/>
              </a:rPr>
              <a:t>; pokryté pralesmi a savanami; kyslé, chudobné na živiny, využívané na pasienky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300" dirty="0" err="1">
                <a:latin typeface="Arial Narrow" panose="020B0606020202030204" pitchFamily="34" charset="0"/>
              </a:rPr>
              <a:t>hnedozeme</a:t>
            </a:r>
            <a:endParaRPr lang="sk-SK" sz="23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sk-SK" sz="2000" dirty="0">
                <a:latin typeface="Arial Narrow" panose="020B0606020202030204" pitchFamily="34" charset="0"/>
              </a:rPr>
              <a:t>na pobreží severnej a južnej Afriky</a:t>
            </a:r>
            <a:endParaRPr lang="sk-SK" altLang="sk-SK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996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/>
              <a:t>PÔDY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4572000" cy="432147"/>
          </a:xfrm>
          <a:solidFill>
            <a:srgbClr val="FFCC99">
              <a:alpha val="30000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GB" altLang="sk-SK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ohrozenie</a:t>
            </a:r>
            <a:r>
              <a:rPr lang="en-GB" altLang="sk-SK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altLang="sk-SK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suchom</a:t>
            </a:r>
            <a:endParaRPr lang="sk-SK" altLang="sk-SK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4300" r="10360" b="17450"/>
          <a:stretch/>
        </p:blipFill>
        <p:spPr>
          <a:xfrm>
            <a:off x="4716016" y="836613"/>
            <a:ext cx="4248472" cy="468052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" t="85700" r="55663" b="3801"/>
          <a:stretch/>
        </p:blipFill>
        <p:spPr>
          <a:xfrm>
            <a:off x="5364088" y="5545234"/>
            <a:ext cx="2952328" cy="1093455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4716015" y="6638689"/>
            <a:ext cx="39818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5"/>
              </a:rPr>
              <a:t>https://www.nrcs.usda.gov/Internet/FSE_MEDIA/nrcs142p2_050042.jpg</a:t>
            </a:r>
            <a:r>
              <a:rPr lang="en-GB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0386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116632"/>
            <a:ext cx="9073008" cy="1143000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6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BIOKLIMATICKÉ PÁSMA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2160" y="6093296"/>
            <a:ext cx="3131840" cy="504702"/>
          </a:xfrm>
          <a:solidFill>
            <a:srgbClr val="663300">
              <a:alpha val="50195"/>
            </a:srgbClr>
          </a:solidFill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sk-SK" altLang="sk-SK" sz="2800" dirty="0">
                <a:solidFill>
                  <a:schemeClr val="bg1"/>
                </a:solidFill>
              </a:rPr>
              <a:t>  ≠ </a:t>
            </a:r>
            <a:r>
              <a:rPr lang="sk-SK" altLang="sk-SK" sz="2400" dirty="0">
                <a:solidFill>
                  <a:schemeClr val="bg1"/>
                </a:solidFill>
                <a:latin typeface="Arial Narrow" panose="020B0606020202030204" pitchFamily="34" charset="0"/>
              </a:rPr>
              <a:t>klimatické pásma </a:t>
            </a:r>
            <a:r>
              <a:rPr lang="sk-SK" altLang="sk-SK" sz="2400" dirty="0">
                <a:solidFill>
                  <a:schemeClr val="bg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</a:t>
            </a:r>
            <a:endParaRPr lang="sk-SK" altLang="sk-SK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99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0649"/>
            <a:ext cx="5220072" cy="5976640"/>
          </a:xfrm>
        </p:spPr>
        <p:txBody>
          <a:bodyPr/>
          <a:lstStyle/>
          <a:p>
            <a:pPr eaLnBrk="1" hangingPunct="1"/>
            <a:r>
              <a:rPr lang="sk-SK" altLang="sk-SK" sz="3000" dirty="0"/>
              <a:t>1. subtropické pásmo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na severnom a južnom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okraji Afriky</a:t>
            </a:r>
          </a:p>
          <a:p>
            <a:pPr lvl="2" eaLnBrk="1" hangingPunct="1"/>
            <a:r>
              <a:rPr lang="sk-SK" altLang="sk-SK" sz="1800" dirty="0">
                <a:latin typeface="Arial Narrow" panose="020B0606020202030204" pitchFamily="34" charset="0"/>
              </a:rPr>
              <a:t>viac zrážok na J – pestrejšie zloženie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rastlinstvo: citrusy, olivy, vinič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živočíšstvo: </a:t>
            </a:r>
            <a:r>
              <a:rPr lang="en-GB" altLang="sk-SK" sz="2000" dirty="0">
                <a:latin typeface="Arial Narrow" panose="020B0606020202030204" pitchFamily="34" charset="0"/>
              </a:rPr>
              <a:t>leopard, </a:t>
            </a:r>
            <a:r>
              <a:rPr lang="sk-SK" altLang="sk-SK" sz="2000" dirty="0">
                <a:latin typeface="Arial Narrow" panose="020B0606020202030204" pitchFamily="34" charset="0"/>
              </a:rPr>
              <a:t>pavián, šakal</a:t>
            </a:r>
            <a:r>
              <a:rPr lang="en-GB" altLang="sk-SK" sz="2000" dirty="0">
                <a:latin typeface="Arial Narrow" panose="020B0606020202030204" pitchFamily="34" charset="0"/>
              </a:rPr>
              <a:t>, </a:t>
            </a:r>
            <a:r>
              <a:rPr lang="sk-SK" altLang="sk-SK" sz="2000" dirty="0" err="1">
                <a:latin typeface="Arial Narrow" panose="020B0606020202030204" pitchFamily="34" charset="0"/>
              </a:rPr>
              <a:t>korytnačk</a:t>
            </a:r>
            <a:r>
              <a:rPr lang="en-GB" altLang="sk-SK" sz="2000" dirty="0">
                <a:latin typeface="Arial Narrow" panose="020B0606020202030204" pitchFamily="34" charset="0"/>
              </a:rPr>
              <a:t>a, </a:t>
            </a:r>
            <a:r>
              <a:rPr lang="sk-SK" altLang="sk-SK" sz="2000" dirty="0">
                <a:latin typeface="Arial Narrow" panose="020B0606020202030204" pitchFamily="34" charset="0"/>
              </a:rPr>
              <a:t>or</a:t>
            </a:r>
            <a:r>
              <a:rPr lang="en-GB" altLang="sk-SK" sz="2000" dirty="0" err="1">
                <a:latin typeface="Arial Narrow" panose="020B0606020202030204" pitchFamily="34" charset="0"/>
              </a:rPr>
              <a:t>ol</a:t>
            </a:r>
            <a:r>
              <a:rPr lang="en-GB" altLang="sk-SK" sz="2000" dirty="0">
                <a:latin typeface="Arial Narrow" panose="020B0606020202030204" pitchFamily="34" charset="0"/>
              </a:rPr>
              <a:t>, sokol</a:t>
            </a:r>
            <a:r>
              <a:rPr lang="sk-SK" altLang="sk-SK" sz="2000" dirty="0">
                <a:latin typeface="Arial Narrow" panose="020B0606020202030204" pitchFamily="34" charset="0"/>
              </a:rPr>
              <a:t>...</a:t>
            </a:r>
          </a:p>
          <a:p>
            <a:pPr lvl="1" eaLnBrk="1" hangingPunct="1"/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3000" dirty="0"/>
              <a:t>2</a:t>
            </a:r>
            <a:r>
              <a:rPr lang="en-GB" altLang="sk-SK" sz="3000" dirty="0"/>
              <a:t>a</a:t>
            </a:r>
            <a:r>
              <a:rPr lang="sk-SK" altLang="sk-SK" sz="3000" dirty="0"/>
              <a:t>. </a:t>
            </a:r>
            <a:r>
              <a:rPr lang="en-GB" altLang="sk-SK" sz="3000" dirty="0" err="1"/>
              <a:t>tropické</a:t>
            </a:r>
            <a:r>
              <a:rPr lang="en-GB" altLang="sk-SK" sz="3000" dirty="0"/>
              <a:t> </a:t>
            </a:r>
            <a:r>
              <a:rPr lang="en-GB" altLang="sk-SK" sz="3000" dirty="0" err="1"/>
              <a:t>pásmo</a:t>
            </a:r>
            <a:r>
              <a:rPr lang="en-GB" altLang="sk-SK" sz="3000" dirty="0"/>
              <a:t> – </a:t>
            </a:r>
            <a:r>
              <a:rPr lang="sk-SK" altLang="sk-SK" sz="3000" dirty="0" err="1"/>
              <a:t>oblas</a:t>
            </a:r>
            <a:r>
              <a:rPr lang="en-GB" altLang="sk-SK" sz="3000" dirty="0"/>
              <a:t>ť</a:t>
            </a:r>
            <a:br>
              <a:rPr lang="en-GB" altLang="sk-SK" sz="3000" dirty="0"/>
            </a:br>
            <a:r>
              <a:rPr lang="en-GB" altLang="sk-SK" sz="3000" dirty="0"/>
              <a:t>    </a:t>
            </a:r>
            <a:r>
              <a:rPr lang="sk-SK" altLang="sk-SK" sz="3000" dirty="0"/>
              <a:t>púští a polopúští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v okolí obratníkov</a:t>
            </a:r>
          </a:p>
          <a:p>
            <a:pPr lvl="2" eaLnBrk="1" hangingPunct="1"/>
            <a:r>
              <a:rPr lang="sk-SK" altLang="sk-SK" sz="1800" dirty="0">
                <a:latin typeface="Arial Narrow" panose="020B0606020202030204" pitchFamily="34" charset="0"/>
              </a:rPr>
              <a:t>raka: Sahara</a:t>
            </a:r>
          </a:p>
          <a:p>
            <a:pPr lvl="2" eaLnBrk="1" hangingPunct="1"/>
            <a:r>
              <a:rPr lang="sk-SK" altLang="sk-SK" sz="1800" dirty="0">
                <a:latin typeface="Arial Narrow" panose="020B0606020202030204" pitchFamily="34" charset="0"/>
              </a:rPr>
              <a:t>kozorožca: Namib, Kalahari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rastlinstvo: </a:t>
            </a:r>
            <a:r>
              <a:rPr lang="sk-SK" altLang="sk-SK" sz="2000" dirty="0" err="1">
                <a:latin typeface="Arial Narrow" panose="020B0606020202030204" pitchFamily="34" charset="0"/>
              </a:rPr>
              <a:t>sukulenty</a:t>
            </a:r>
            <a:r>
              <a:rPr lang="sk-SK" altLang="sk-SK" sz="2000" dirty="0">
                <a:latin typeface="Arial Narrow" panose="020B0606020202030204" pitchFamily="34" charset="0"/>
              </a:rPr>
              <a:t>, akácia, tamariška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živočíšstvo: plazy, pštrosy,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hlodavce, ťava jednohrbá (zdomácnená),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púštna líška (</a:t>
            </a:r>
            <a:r>
              <a:rPr lang="sk-SK" altLang="sk-SK" sz="2000" dirty="0" err="1">
                <a:latin typeface="Arial Narrow" panose="020B0606020202030204" pitchFamily="34" charset="0"/>
              </a:rPr>
              <a:t>fenek</a:t>
            </a:r>
            <a:r>
              <a:rPr lang="sk-SK" altLang="sk-SK" sz="2000" dirty="0">
                <a:latin typeface="Arial Narrow" panose="020B0606020202030204" pitchFamily="34" charset="0"/>
              </a:rPr>
              <a:t> berberský)</a:t>
            </a: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4950"/>
            <a:ext cx="4499992" cy="257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472" y="81635"/>
            <a:ext cx="3355371" cy="2267245"/>
          </a:xfrm>
          <a:prstGeom prst="rect">
            <a:avLst/>
          </a:prstGeom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235" y="2088640"/>
            <a:ext cx="2848621" cy="15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3660310"/>
            <a:ext cx="2052289" cy="139114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"/>
            <a:ext cx="6660232" cy="3717032"/>
          </a:xfrm>
        </p:spPr>
        <p:txBody>
          <a:bodyPr/>
          <a:lstStyle/>
          <a:p>
            <a:pPr eaLnBrk="1" hangingPunct="1"/>
            <a:r>
              <a:rPr lang="en-GB" altLang="sk-SK" sz="2900" dirty="0"/>
              <a:t>2b</a:t>
            </a:r>
            <a:r>
              <a:rPr lang="sk-SK" altLang="sk-SK" sz="2900" dirty="0"/>
              <a:t>. </a:t>
            </a:r>
            <a:r>
              <a:rPr lang="en-GB" altLang="sk-SK" sz="2900" dirty="0" err="1"/>
              <a:t>Tropické</a:t>
            </a:r>
            <a:r>
              <a:rPr lang="en-GB" altLang="sk-SK" sz="2900" dirty="0"/>
              <a:t> </a:t>
            </a:r>
            <a:r>
              <a:rPr lang="en-GB" altLang="sk-SK" sz="2900" dirty="0" err="1"/>
              <a:t>pásmo</a:t>
            </a:r>
            <a:r>
              <a:rPr lang="en-GB" altLang="sk-SK" sz="2900" dirty="0"/>
              <a:t> – </a:t>
            </a:r>
            <a:r>
              <a:rPr lang="en-GB" altLang="sk-SK" sz="2900" dirty="0" err="1"/>
              <a:t>ob</a:t>
            </a:r>
            <a:r>
              <a:rPr lang="sk-SK" altLang="sk-SK" sz="2900" dirty="0" err="1"/>
              <a:t>lasť</a:t>
            </a:r>
            <a:r>
              <a:rPr lang="sk-SK" altLang="sk-SK" sz="2900" dirty="0"/>
              <a:t> saván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niekoľko stupňov južne a severne od rovníka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smerom k rovníku vzrastá množstvo zrážok 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2" eaLnBrk="1" hangingPunct="1"/>
            <a:r>
              <a:rPr lang="sk-SK" altLang="sk-SK" sz="1600" dirty="0">
                <a:latin typeface="Arial Narrow" panose="020B0606020202030204" pitchFamily="34" charset="0"/>
              </a:rPr>
              <a:t>stále je však </a:t>
            </a:r>
            <a:r>
              <a:rPr lang="en-GB" altLang="sk-SK" sz="1600" dirty="0" err="1">
                <a:latin typeface="Arial Narrow" panose="020B0606020202030204" pitchFamily="34" charset="0"/>
              </a:rPr>
              <a:t>malé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rastlinstvo: tráv</a:t>
            </a:r>
            <a:r>
              <a:rPr lang="en-GB" altLang="sk-SK" sz="2000" dirty="0">
                <a:latin typeface="Arial Narrow" panose="020B0606020202030204" pitchFamily="34" charset="0"/>
              </a:rPr>
              <a:t>y</a:t>
            </a:r>
            <a:r>
              <a:rPr lang="sk-SK" altLang="sk-SK" sz="2000" dirty="0">
                <a:latin typeface="Arial Narrow" panose="020B0606020202030204" pitchFamily="34" charset="0"/>
              </a:rPr>
              <a:t>, </a:t>
            </a:r>
            <a:r>
              <a:rPr lang="sk-SK" altLang="sk-SK" sz="2000" dirty="0" err="1">
                <a:latin typeface="Arial Narrow" panose="020B0606020202030204" pitchFamily="34" charset="0"/>
              </a:rPr>
              <a:t>baobaby</a:t>
            </a:r>
            <a:r>
              <a:rPr lang="sk-SK" altLang="sk-SK" sz="2000" dirty="0">
                <a:latin typeface="Arial Narrow" panose="020B0606020202030204" pitchFamily="34" charset="0"/>
              </a:rPr>
              <a:t>, akácie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živočíšstvo:</a:t>
            </a:r>
          </a:p>
          <a:p>
            <a:pPr lvl="2" eaLnBrk="1" hangingPunct="1"/>
            <a:r>
              <a:rPr lang="sk-SK" altLang="sk-SK" sz="1600" dirty="0">
                <a:latin typeface="Arial Narrow" panose="020B0606020202030204" pitchFamily="34" charset="0"/>
              </a:rPr>
              <a:t>bylinožravé: zebry, byvoly, antilopy, gazely,</a:t>
            </a:r>
            <a:br>
              <a:rPr lang="sk-SK" altLang="sk-SK" sz="1600" dirty="0">
                <a:latin typeface="Arial Narrow" panose="020B0606020202030204" pitchFamily="34" charset="0"/>
              </a:rPr>
            </a:br>
            <a:r>
              <a:rPr lang="sk-SK" altLang="sk-SK" sz="1600" dirty="0">
                <a:latin typeface="Arial Narrow" panose="020B0606020202030204" pitchFamily="34" charset="0"/>
              </a:rPr>
              <a:t>žirafy, </a:t>
            </a:r>
            <a:r>
              <a:rPr lang="sk-SK" altLang="sk-SK" sz="1600" dirty="0" err="1">
                <a:latin typeface="Arial Narrow" panose="020B0606020202030204" pitchFamily="34" charset="0"/>
              </a:rPr>
              <a:t>pakone</a:t>
            </a:r>
            <a:r>
              <a:rPr lang="sk-SK" altLang="sk-SK" sz="1600" dirty="0">
                <a:latin typeface="Arial Narrow" panose="020B0606020202030204" pitchFamily="34" charset="0"/>
              </a:rPr>
              <a:t>, slony, nosorožce...</a:t>
            </a:r>
          </a:p>
          <a:p>
            <a:pPr lvl="2" eaLnBrk="1" hangingPunct="1"/>
            <a:r>
              <a:rPr lang="sk-SK" altLang="sk-SK" sz="1600" dirty="0">
                <a:latin typeface="Arial Narrow" panose="020B0606020202030204" pitchFamily="34" charset="0"/>
              </a:rPr>
              <a:t>mäsožravé: levy, leopardy, hyeny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6625"/>
            <a:ext cx="6516688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0"/>
            <a:ext cx="2843212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087563"/>
            <a:ext cx="3132137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589463"/>
            <a:ext cx="2771775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99"/>
            </a:gs>
            <a:gs pos="50000">
              <a:srgbClr val="FFFFCC"/>
            </a:gs>
            <a:gs pos="100000">
              <a:srgbClr val="99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6516688" cy="6858000"/>
          </a:xfrm>
        </p:spPr>
        <p:txBody>
          <a:bodyPr/>
          <a:lstStyle/>
          <a:p>
            <a:pPr eaLnBrk="1" hangingPunct="1"/>
            <a:r>
              <a:rPr lang="en-GB" altLang="sk-SK" sz="3000" dirty="0"/>
              <a:t>3</a:t>
            </a:r>
            <a:r>
              <a:rPr lang="sk-SK" altLang="sk-SK" sz="3000" dirty="0"/>
              <a:t>. </a:t>
            </a:r>
            <a:r>
              <a:rPr lang="en-GB" altLang="sk-SK" sz="3000" dirty="0" err="1"/>
              <a:t>Subekvatoriálne</a:t>
            </a:r>
            <a:r>
              <a:rPr lang="en-GB" altLang="sk-SK" sz="3000" dirty="0"/>
              <a:t> </a:t>
            </a:r>
            <a:r>
              <a:rPr lang="en-GB" altLang="sk-SK" sz="3000" dirty="0" err="1"/>
              <a:t>pásmo</a:t>
            </a:r>
            <a:r>
              <a:rPr lang="en-GB" altLang="sk-SK" sz="3000" dirty="0"/>
              <a:t> – o</a:t>
            </a:r>
            <a:r>
              <a:rPr lang="sk-SK" altLang="sk-SK" sz="2700" dirty="0" err="1"/>
              <a:t>blasť</a:t>
            </a:r>
            <a:r>
              <a:rPr lang="sk-SK" altLang="sk-SK" sz="2700" dirty="0"/>
              <a:t> </a:t>
            </a:r>
            <a:r>
              <a:rPr lang="sk-SK" altLang="sk-SK" sz="2700" i="1" dirty="0" err="1"/>
              <a:t>subekvatoriálnych</a:t>
            </a:r>
            <a:r>
              <a:rPr lang="sk-SK" altLang="sk-SK" sz="2700" dirty="0"/>
              <a:t> lesov </a:t>
            </a:r>
            <a:r>
              <a:rPr lang="sk-SK" altLang="sk-SK" sz="1500" dirty="0"/>
              <a:t>(obdobia sucha/dažďov)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Guinejský záliv a východná Afrika</a:t>
            </a:r>
          </a:p>
          <a:p>
            <a:pPr lvl="1" eaLnBrk="1" hangingPunct="1"/>
            <a:r>
              <a:rPr lang="en-GB" altLang="sk-SK" sz="2000" dirty="0" err="1">
                <a:latin typeface="Arial Narrow" panose="020B0606020202030204" pitchFamily="34" charset="0"/>
              </a:rPr>
              <a:t>zrážky</a:t>
            </a:r>
            <a:r>
              <a:rPr lang="en-GB" altLang="sk-SK" sz="2000" dirty="0">
                <a:latin typeface="Arial Narrow" panose="020B0606020202030204" pitchFamily="34" charset="0"/>
              </a:rPr>
              <a:t> v </a:t>
            </a:r>
            <a:r>
              <a:rPr lang="en-GB" altLang="sk-SK" sz="2000" dirty="0" err="1">
                <a:latin typeface="Arial Narrow" panose="020B0606020202030204" pitchFamily="34" charset="0"/>
              </a:rPr>
              <a:t>období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monzúnov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biosféra sa prispôsobuje suchu</a:t>
            </a:r>
          </a:p>
          <a:p>
            <a:pPr lvl="2" eaLnBrk="1" hangingPunct="1"/>
            <a:r>
              <a:rPr lang="sk-SK" altLang="sk-SK" sz="2000" dirty="0">
                <a:latin typeface="Arial Narrow" panose="020B0606020202030204" pitchFamily="34" charset="0"/>
              </a:rPr>
              <a:t>rastliny zhadzujú listy </a:t>
            </a:r>
          </a:p>
          <a:p>
            <a:pPr lvl="2" eaLnBrk="1" hangingPunct="1"/>
            <a:r>
              <a:rPr lang="sk-SK" altLang="sk-SK" sz="2000" dirty="0">
                <a:latin typeface="Arial Narrow" panose="020B0606020202030204" pitchFamily="34" charset="0"/>
              </a:rPr>
              <a:t>živočíchy dokážu za vodou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ďaleko</a:t>
            </a:r>
            <a:r>
              <a:rPr lang="sk-SK" altLang="sk-SK" sz="2000" dirty="0">
                <a:latin typeface="Arial Narrow" panose="020B0606020202030204" pitchFamily="34" charset="0"/>
              </a:rPr>
              <a:t> putovať</a:t>
            </a:r>
          </a:p>
          <a:p>
            <a:pPr lvl="3" eaLnBrk="1" hangingPunct="1"/>
            <a:r>
              <a:rPr lang="sk-SK" altLang="sk-SK" sz="1600" dirty="0">
                <a:latin typeface="Arial Narrow" panose="020B0606020202030204" pitchFamily="34" charset="0"/>
              </a:rPr>
              <a:t>Slon africký, byvol africký, opice, antilopy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3000" dirty="0"/>
              <a:t>4. </a:t>
            </a:r>
            <a:r>
              <a:rPr lang="en-GB" altLang="sk-SK" sz="3000" dirty="0" err="1"/>
              <a:t>Ekvatoriálne</a:t>
            </a:r>
            <a:r>
              <a:rPr lang="en-GB" altLang="sk-SK" sz="3000" dirty="0"/>
              <a:t> </a:t>
            </a:r>
            <a:r>
              <a:rPr lang="en-GB" altLang="sk-SK" sz="3000" dirty="0" err="1"/>
              <a:t>pásmo</a:t>
            </a:r>
            <a:r>
              <a:rPr lang="en-GB" altLang="sk-SK" sz="3000" dirty="0"/>
              <a:t> – o</a:t>
            </a:r>
            <a:r>
              <a:rPr lang="sk-SK" altLang="sk-SK" sz="3000" dirty="0" err="1"/>
              <a:t>blas</a:t>
            </a:r>
            <a:r>
              <a:rPr lang="en-GB" altLang="sk-SK" sz="3000" dirty="0"/>
              <a:t>ť</a:t>
            </a:r>
            <a:br>
              <a:rPr lang="en-GB" altLang="sk-SK" sz="3000" dirty="0"/>
            </a:br>
            <a:r>
              <a:rPr lang="en-GB" altLang="sk-SK" sz="3000" dirty="0"/>
              <a:t>    </a:t>
            </a:r>
            <a:r>
              <a:rPr lang="sk-SK" altLang="sk-SK" sz="3000" i="1" dirty="0"/>
              <a:t>ekvatoriálnych</a:t>
            </a:r>
            <a:r>
              <a:rPr lang="sk-SK" altLang="sk-SK" sz="3000" dirty="0"/>
              <a:t> dažďových lesov</a:t>
            </a:r>
          </a:p>
          <a:p>
            <a:pPr lvl="1" eaLnBrk="1" hangingPunct="1"/>
            <a:r>
              <a:rPr lang="sk-SK" altLang="sk-SK" sz="1900" dirty="0">
                <a:latin typeface="Arial Narrow" panose="020B0606020202030204" pitchFamily="34" charset="0"/>
              </a:rPr>
              <a:t>úzky pás okolo rovníka</a:t>
            </a:r>
          </a:p>
          <a:p>
            <a:pPr lvl="1" eaLnBrk="1" hangingPunct="1"/>
            <a:r>
              <a:rPr lang="sk-SK" altLang="sk-SK" sz="1900" dirty="0">
                <a:latin typeface="Arial Narrow" panose="020B0606020202030204" pitchFamily="34" charset="0"/>
              </a:rPr>
              <a:t>vlhko a teplo</a:t>
            </a:r>
          </a:p>
          <a:p>
            <a:pPr lvl="1" eaLnBrk="1" hangingPunct="1"/>
            <a:r>
              <a:rPr lang="sk-SK" altLang="sk-SK" sz="1900" dirty="0">
                <a:latin typeface="Arial Narrow" panose="020B0606020202030204" pitchFamily="34" charset="0"/>
              </a:rPr>
              <a:t>stromy bojujú o svetlo</a:t>
            </a:r>
            <a:endParaRPr lang="en-GB" altLang="sk-SK" sz="1900" dirty="0">
              <a:latin typeface="Arial Narrow" panose="020B0606020202030204" pitchFamily="34" charset="0"/>
            </a:endParaRPr>
          </a:p>
          <a:p>
            <a:pPr lvl="2" eaLnBrk="1" hangingPunct="1"/>
            <a:r>
              <a:rPr lang="sk-SK" altLang="sk-SK" sz="1600" dirty="0">
                <a:latin typeface="Arial Narrow" panose="020B0606020202030204" pitchFamily="34" charset="0"/>
              </a:rPr>
              <a:t>sú veľmi vysoké</a:t>
            </a:r>
          </a:p>
          <a:p>
            <a:pPr lvl="1" eaLnBrk="1" hangingPunct="1"/>
            <a:r>
              <a:rPr lang="sk-SK" altLang="sk-SK" sz="1900" dirty="0">
                <a:latin typeface="Arial Narrow" panose="020B0606020202030204" pitchFamily="34" charset="0"/>
              </a:rPr>
              <a:t>veľmi pestré rastlinstvo i živočíšstvo</a:t>
            </a:r>
          </a:p>
          <a:p>
            <a:pPr lvl="1" eaLnBrk="1" hangingPunct="1"/>
            <a:r>
              <a:rPr lang="sk-SK" altLang="sk-SK" sz="1900" dirty="0">
                <a:latin typeface="Arial Narrow" panose="020B0606020202030204" pitchFamily="34" charset="0"/>
              </a:rPr>
              <a:t>rastlinstvo: o. i. mahagón, palmy, liany</a:t>
            </a:r>
          </a:p>
          <a:p>
            <a:pPr lvl="1" eaLnBrk="1" hangingPunct="1"/>
            <a:r>
              <a:rPr lang="sk-SK" altLang="sk-SK" sz="1900" dirty="0">
                <a:latin typeface="Arial Narrow" panose="020B0606020202030204" pitchFamily="34" charset="0"/>
              </a:rPr>
              <a:t>Ľudoopy (gorila, šimpanz, </a:t>
            </a:r>
            <a:r>
              <a:rPr lang="sk-SK" altLang="sk-SK" sz="1900" dirty="0" err="1">
                <a:latin typeface="Arial Narrow" panose="020B0606020202030204" pitchFamily="34" charset="0"/>
              </a:rPr>
              <a:t>bonobo</a:t>
            </a:r>
            <a:r>
              <a:rPr lang="sk-SK" altLang="sk-SK" sz="1900" dirty="0">
                <a:latin typeface="Arial Narrow" panose="020B0606020202030204" pitchFamily="34" charset="0"/>
              </a:rPr>
              <a:t>), opice,</a:t>
            </a:r>
            <a:br>
              <a:rPr lang="sk-SK" altLang="sk-SK" sz="1900" dirty="0">
                <a:latin typeface="Arial Narrow" panose="020B0606020202030204" pitchFamily="34" charset="0"/>
              </a:rPr>
            </a:br>
            <a:r>
              <a:rPr lang="sk-SK" altLang="sk-SK" sz="1900" dirty="0">
                <a:latin typeface="Arial Narrow" panose="020B0606020202030204" pitchFamily="34" charset="0"/>
              </a:rPr>
              <a:t>dravé vtáky, papagáje, </a:t>
            </a:r>
            <a:r>
              <a:rPr lang="sk-SK" altLang="sk-SK" sz="1900">
                <a:latin typeface="Arial Narrow" panose="020B0606020202030204" pitchFamily="34" charset="0"/>
              </a:rPr>
              <a:t>leopardy, termity...</a:t>
            </a:r>
            <a:endParaRPr lang="sk-SK" altLang="sk-SK" sz="1900" dirty="0">
              <a:latin typeface="Arial Narrow" panose="020B0606020202030204" pitchFamily="34" charset="0"/>
            </a:endParaRPr>
          </a:p>
          <a:p>
            <a:pPr lvl="1" eaLnBrk="1" hangingPunct="1"/>
            <a:endParaRPr lang="sk-SK" altLang="sk-SK" sz="600" dirty="0">
              <a:latin typeface="Arial Narrow" panose="020B0606020202030204" pitchFamily="34" charset="0"/>
            </a:endParaRP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966" y="4471988"/>
            <a:ext cx="3600450" cy="238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565400"/>
            <a:ext cx="277177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27" y="476672"/>
            <a:ext cx="2879725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0"/>
            <a:ext cx="5667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179512" y="1000942"/>
            <a:ext cx="34925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planetárna poloha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oceánske prúdy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alt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prevládajúce</a:t>
            </a:r>
            <a:r>
              <a:rPr kumimoji="0" lang="sk-SK" altLang="sk-SK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prúdenie vzduchu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sk-SK" altLang="sk-SK" noProof="0" dirty="0">
                <a:solidFill>
                  <a:srgbClr val="000000"/>
                </a:solidFill>
                <a:latin typeface="Arial Narrow" panose="020B0606020202030204" pitchFamily="34" charset="0"/>
              </a:rPr>
              <a:t>nadmorská výška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altLang="sk-SK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orografia</a:t>
            </a:r>
          </a:p>
        </p:txBody>
      </p:sp>
      <p:sp>
        <p:nvSpPr>
          <p:cNvPr id="23576" name="Rectangle 34"/>
          <p:cNvSpPr>
            <a:spLocks noChangeArrowheads="1"/>
          </p:cNvSpPr>
          <p:nvPr/>
        </p:nvSpPr>
        <p:spPr bwMode="auto">
          <a:xfrm>
            <a:off x="4572000" y="5949950"/>
            <a:ext cx="4572000" cy="908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276" y="4077072"/>
            <a:ext cx="3218251" cy="278092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808834" y="5964663"/>
            <a:ext cx="322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aktuáln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e prúdenie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veter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647261"/>
            <a:ext cx="2549705" cy="3210739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156176" y="633399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teplota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morí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373"/>
            <a:ext cx="4320480" cy="633412"/>
          </a:xfrm>
        </p:spPr>
        <p:txBody>
          <a:bodyPr/>
          <a:lstStyle/>
          <a:p>
            <a:pPr algn="l" eaLnBrk="1" hangingPunct="1"/>
            <a:r>
              <a:rPr lang="sk-SK" altLang="sk-SK" sz="4000" dirty="0"/>
              <a:t>Faktory</a:t>
            </a:r>
          </a:p>
        </p:txBody>
      </p:sp>
    </p:spTree>
    <p:extLst>
      <p:ext uri="{BB962C8B-B14F-4D97-AF65-F5344CB8AC3E}">
        <p14:creationId xmlns:p14="http://schemas.microsoft.com/office/powerpoint/2010/main" val="1844540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Floristické</a:t>
            </a:r>
            <a:r>
              <a:rPr lang="en-GB" dirty="0"/>
              <a:t> </a:t>
            </a:r>
            <a:r>
              <a:rPr lang="en-GB" dirty="0" err="1"/>
              <a:t>oblasti</a:t>
            </a:r>
            <a:endParaRPr lang="en-GB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7327167" cy="4525963"/>
          </a:xfrm>
        </p:spPr>
      </p:pic>
      <p:sp>
        <p:nvSpPr>
          <p:cNvPr id="5" name="BlokTextu 4"/>
          <p:cNvSpPr txBox="1"/>
          <p:nvPr/>
        </p:nvSpPr>
        <p:spPr>
          <a:xfrm>
            <a:off x="179512" y="5934670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Arial Narrow" panose="020B0606020202030204" pitchFamily="34" charset="0"/>
              </a:rPr>
              <a:t>holarktická</a:t>
            </a:r>
            <a:r>
              <a:rPr lang="en-GB" dirty="0">
                <a:latin typeface="Arial Narrow" panose="020B0606020202030204" pitchFamily="34" charset="0"/>
              </a:rPr>
              <a:t> – </a:t>
            </a:r>
            <a:r>
              <a:rPr lang="en-GB" dirty="0" err="1">
                <a:latin typeface="Arial Narrow" panose="020B0606020202030204" pitchFamily="34" charset="0"/>
              </a:rPr>
              <a:t>stredomorská</a:t>
            </a:r>
            <a:endParaRPr lang="en-GB" dirty="0">
              <a:latin typeface="Arial Narrow" panose="020B0606020202030204" pitchFamily="34" charset="0"/>
            </a:endParaRPr>
          </a:p>
          <a:p>
            <a:r>
              <a:rPr lang="en-GB" dirty="0" err="1">
                <a:latin typeface="Arial Narrow" panose="020B0606020202030204" pitchFamily="34" charset="0"/>
              </a:rPr>
              <a:t>paleotropická</a:t>
            </a:r>
            <a:r>
              <a:rPr lang="en-GB" dirty="0">
                <a:latin typeface="Arial Narrow" panose="020B0606020202030204" pitchFamily="34" charset="0"/>
              </a:rPr>
              <a:t> – </a:t>
            </a:r>
            <a:r>
              <a:rPr lang="en-GB" dirty="0" err="1">
                <a:latin typeface="Arial Narrow" panose="020B0606020202030204" pitchFamily="34" charset="0"/>
              </a:rPr>
              <a:t>africká</a:t>
            </a:r>
            <a:endParaRPr lang="en-GB" dirty="0">
              <a:latin typeface="Arial Narrow" panose="020B0606020202030204" pitchFamily="34" charset="0"/>
            </a:endParaRPr>
          </a:p>
          <a:p>
            <a:r>
              <a:rPr lang="en-GB" dirty="0" err="1">
                <a:latin typeface="Arial Narrow" panose="020B0606020202030204" pitchFamily="34" charset="0"/>
              </a:rPr>
              <a:t>kapská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931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Faunistické</a:t>
            </a:r>
            <a:r>
              <a:rPr lang="en-GB" dirty="0"/>
              <a:t> </a:t>
            </a:r>
            <a:r>
              <a:rPr lang="en-GB" dirty="0" err="1"/>
              <a:t>oblasti</a:t>
            </a:r>
            <a:endParaRPr lang="en-GB" dirty="0"/>
          </a:p>
        </p:txBody>
      </p:sp>
      <p:sp>
        <p:nvSpPr>
          <p:cNvPr id="5" name="BlokTextu 4"/>
          <p:cNvSpPr txBox="1"/>
          <p:nvPr/>
        </p:nvSpPr>
        <p:spPr>
          <a:xfrm>
            <a:off x="107504" y="6093296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000000"/>
                </a:solidFill>
                <a:latin typeface="Arial Narrow" panose="020B0606020202030204" pitchFamily="34" charset="0"/>
              </a:rPr>
              <a:t>holarktická</a:t>
            </a:r>
            <a:endParaRPr lang="en-GB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n-GB" dirty="0" err="1">
                <a:solidFill>
                  <a:srgbClr val="000000"/>
                </a:solidFill>
                <a:latin typeface="Arial Narrow" panose="020B0606020202030204" pitchFamily="34" charset="0"/>
              </a:rPr>
              <a:t>afrotropická</a:t>
            </a:r>
            <a:r>
              <a:rPr lang="en-GB" dirty="0">
                <a:solidFill>
                  <a:srgbClr val="000000"/>
                </a:solidFill>
                <a:latin typeface="Arial Narrow" panose="020B0606020202030204" pitchFamily="34" charset="0"/>
              </a:rPr>
              <a:t> (</a:t>
            </a:r>
            <a:r>
              <a:rPr lang="en-GB" dirty="0" err="1">
                <a:solidFill>
                  <a:srgbClr val="000000"/>
                </a:solidFill>
                <a:latin typeface="Arial Narrow" panose="020B0606020202030204" pitchFamily="34" charset="0"/>
              </a:rPr>
              <a:t>etiópska</a:t>
            </a:r>
            <a:r>
              <a:rPr lang="en-GB" dirty="0">
                <a:solidFill>
                  <a:srgbClr val="000000"/>
                </a:solidFill>
                <a:latin typeface="Arial Narrow" panose="020B0606020202030204" pitchFamily="34" charset="0"/>
              </a:rPr>
              <a:t>)</a:t>
            </a:r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87" y="1408707"/>
            <a:ext cx="7425025" cy="4525963"/>
          </a:xfrm>
        </p:spPr>
      </p:pic>
    </p:spTree>
    <p:extLst>
      <p:ext uri="{BB962C8B-B14F-4D97-AF65-F5344CB8AC3E}">
        <p14:creationId xmlns:p14="http://schemas.microsoft.com/office/powerpoint/2010/main" val="1596213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1613" y="549275"/>
            <a:ext cx="2592387" cy="638175"/>
          </a:xfrm>
        </p:spPr>
        <p:txBody>
          <a:bodyPr/>
          <a:lstStyle/>
          <a:p>
            <a:pPr eaLnBrk="1" hangingPunct="1"/>
            <a:r>
              <a:rPr lang="sk-SK" altLang="sk-SK" dirty="0">
                <a:solidFill>
                  <a:schemeClr val="bg1"/>
                </a:solidFill>
              </a:rPr>
              <a:t>KONIEC</a:t>
            </a:r>
            <a:r>
              <a:rPr lang="sk-SK" altLang="sk-SK" dirty="0"/>
              <a:t> </a:t>
            </a:r>
            <a:r>
              <a:rPr lang="sk-SK" altLang="sk-SK" dirty="0">
                <a:sym typeface="Wingdings" panose="05000000000000000000" pitchFamily="2" charset="2"/>
              </a:rPr>
              <a:t></a:t>
            </a:r>
            <a:endParaRPr lang="sk-SK" altLang="sk-SK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0"/>
            <a:ext cx="5667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179512" y="1000942"/>
            <a:ext cx="3492500" cy="20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Subtropická </a:t>
            </a:r>
            <a:r>
              <a:rPr kumimoji="0" lang="sk-SK" alt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(krajný sever, juh)</a:t>
            </a:r>
            <a:endParaRPr lang="sk-SK" altLang="sk-SK" dirty="0">
              <a:solidFill>
                <a:srgbClr val="000000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Tropická</a:t>
            </a:r>
            <a:r>
              <a:rPr kumimoji="0" lang="sk-SK" altLang="sk-SK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(oblasť obratníkov)</a:t>
            </a:r>
            <a:br>
              <a:rPr kumimoji="0" lang="sk-SK" altLang="sk-SK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altLang="sk-SK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lang="sk-SK" altLang="sk-SK" baseline="0" dirty="0" err="1">
                <a:solidFill>
                  <a:srgbClr val="000000"/>
                </a:solidFill>
              </a:rPr>
              <a:t>arídna</a:t>
            </a:r>
            <a:r>
              <a:rPr lang="sk-SK" altLang="sk-SK" baseline="0" dirty="0">
                <a:solidFill>
                  <a:srgbClr val="000000"/>
                </a:solidFill>
              </a:rPr>
              <a:t>,</a:t>
            </a:r>
            <a:r>
              <a:rPr lang="sk-SK" altLang="sk-SK" dirty="0">
                <a:solidFill>
                  <a:srgbClr val="000000"/>
                </a:solidFill>
              </a:rPr>
              <a:t> </a:t>
            </a:r>
            <a:r>
              <a:rPr lang="sk-SK" altLang="sk-SK" dirty="0" err="1">
                <a:solidFill>
                  <a:srgbClr val="000000"/>
                </a:solidFill>
              </a:rPr>
              <a:t>semiarídna</a:t>
            </a:r>
            <a:endParaRPr lang="sk-SK" altLang="sk-SK" dirty="0">
              <a:solidFill>
                <a:srgbClr val="000000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Subekvatoriálna</a:t>
            </a:r>
            <a:endParaRPr kumimoji="0" lang="sk-SK" altLang="sk-SK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altLang="sk-SK" b="1" dirty="0">
                <a:solidFill>
                  <a:srgbClr val="000000"/>
                </a:solidFill>
              </a:rPr>
              <a:t>Ekvatoriálna </a:t>
            </a:r>
            <a:r>
              <a:rPr lang="sk-SK" altLang="sk-SK" dirty="0">
                <a:solidFill>
                  <a:srgbClr val="000000"/>
                </a:solidFill>
              </a:rPr>
              <a:t>(Konžská panva, okolie rovníka)</a:t>
            </a:r>
            <a:endParaRPr kumimoji="0" lang="sk-SK" alt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76" name="Rectangle 34"/>
          <p:cNvSpPr>
            <a:spLocks noChangeArrowheads="1"/>
          </p:cNvSpPr>
          <p:nvPr/>
        </p:nvSpPr>
        <p:spPr bwMode="auto">
          <a:xfrm>
            <a:off x="4572000" y="5949950"/>
            <a:ext cx="4572000" cy="908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276" y="4077072"/>
            <a:ext cx="3218251" cy="278092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808834" y="5964663"/>
            <a:ext cx="322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aktuáln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e prúdenie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veter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647261"/>
            <a:ext cx="2549705" cy="3210739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156176" y="633399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teplota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morí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373"/>
            <a:ext cx="4320480" cy="633412"/>
          </a:xfrm>
        </p:spPr>
        <p:txBody>
          <a:bodyPr/>
          <a:lstStyle/>
          <a:p>
            <a:pPr eaLnBrk="1" hangingPunct="1"/>
            <a:r>
              <a:rPr lang="sk-SK" altLang="sk-SK" sz="4000" dirty="0"/>
              <a:t>Podnebné pásma</a:t>
            </a:r>
          </a:p>
        </p:txBody>
      </p:sp>
    </p:spTree>
    <p:extLst>
      <p:ext uri="{BB962C8B-B14F-4D97-AF65-F5344CB8AC3E}">
        <p14:creationId xmlns:p14="http://schemas.microsoft.com/office/powerpoint/2010/main" val="292869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633412"/>
          </a:xfrm>
        </p:spPr>
        <p:txBody>
          <a:bodyPr/>
          <a:lstStyle/>
          <a:p>
            <a:pPr eaLnBrk="1" hangingPunct="1"/>
            <a:r>
              <a:rPr lang="sk-SK" altLang="sk-SK" sz="4000" dirty="0"/>
              <a:t>Podnebné pásma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052736"/>
            <a:ext cx="9064650" cy="573325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sz="2300" b="1" dirty="0">
                <a:latin typeface="Arial Narrow" panose="020B0606020202030204" pitchFamily="34" charset="0"/>
              </a:rPr>
              <a:t>Ekvatoriálne</a:t>
            </a:r>
            <a:r>
              <a:rPr lang="sk-SK" altLang="sk-SK" sz="2300" dirty="0">
                <a:latin typeface="Arial Narrow" panose="020B0606020202030204" pitchFamily="34" charset="0"/>
              </a:rPr>
              <a:t> (tropické vlhké, rovníkové)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vysoké teploty, vysoký úhrn zrážok (v Afrike špecifické aj krátkym obdobím sucha)</a:t>
            </a:r>
            <a:endParaRPr lang="en-GB" altLang="sk-SK" sz="1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sk-SK" altLang="sk-SK" sz="1300" b="1" dirty="0">
                <a:latin typeface="Arial Narrow" panose="020B0606020202030204" pitchFamily="34" charset="0"/>
              </a:rPr>
              <a:t>bioklimatická charakteristika:</a:t>
            </a:r>
            <a:r>
              <a:rPr lang="sk-SK" altLang="sk-SK" sz="1300" dirty="0">
                <a:latin typeface="Arial Narrow" panose="020B0606020202030204" pitchFamily="34" charset="0"/>
              </a:rPr>
              <a:t> bujná vegetácia v dažďových pralesoch </a:t>
            </a:r>
            <a:r>
              <a:rPr lang="en-GB" altLang="sk-SK" sz="1300" dirty="0">
                <a:latin typeface="Arial Narrow" panose="020B0606020202030204" pitchFamily="34" charset="0"/>
              </a:rPr>
              <a:t>(</a:t>
            </a:r>
            <a:r>
              <a:rPr lang="sk-SK" altLang="sk-SK" sz="1300" dirty="0">
                <a:latin typeface="Arial Narrow" panose="020B0606020202030204" pitchFamily="34" charset="0"/>
              </a:rPr>
              <a:t>množstvo druhov rastlín a živočíchov, nachádzajú sa tu vzácne dreviny sú bez letokruhov, zo živočíchov typické opice a ľudoopy – gorila, ale aj slony, hrochy, bohaté vtáctvo, plazy</a:t>
            </a:r>
            <a:r>
              <a:rPr lang="en-GB" altLang="sk-SK" sz="1300" dirty="0">
                <a:latin typeface="Arial Narrow" panose="020B0606020202030204" pitchFamily="34" charset="0"/>
              </a:rPr>
              <a:t>)</a:t>
            </a:r>
            <a:r>
              <a:rPr lang="sk-SK" altLang="sk-SK" sz="1300" dirty="0">
                <a:latin typeface="Arial Narrow" panose="020B0606020202030204" pitchFamily="34" charset="0"/>
              </a:rPr>
              <a:t>, pôdy – </a:t>
            </a:r>
            <a:r>
              <a:rPr lang="sk-SK" altLang="sk-SK" sz="1300" dirty="0" err="1">
                <a:latin typeface="Arial Narrow" panose="020B0606020202030204" pitchFamily="34" charset="0"/>
              </a:rPr>
              <a:t>červenozeme</a:t>
            </a:r>
            <a:r>
              <a:rPr lang="sk-SK" altLang="sk-SK" sz="1300" dirty="0">
                <a:latin typeface="Arial Narrow" panose="020B0606020202030204" pitchFamily="34" charset="0"/>
              </a:rPr>
              <a:t> </a:t>
            </a:r>
            <a:r>
              <a:rPr lang="en-GB" altLang="sk-SK" sz="1300" dirty="0">
                <a:latin typeface="Arial Narrow" panose="020B0606020202030204" pitchFamily="34" charset="0"/>
              </a:rPr>
              <a:t>(</a:t>
            </a:r>
            <a:r>
              <a:rPr lang="sk-SK" altLang="sk-SK" sz="1300" dirty="0">
                <a:latin typeface="Arial Narrow" panose="020B0606020202030204" pitchFamily="34" charset="0"/>
              </a:rPr>
              <a:t>obsah Fe</a:t>
            </a:r>
            <a:r>
              <a:rPr lang="en-GB" altLang="sk-SK" sz="1300" dirty="0">
                <a:latin typeface="Arial Narrow" panose="020B0606020202030204" pitchFamily="34" charset="0"/>
              </a:rPr>
              <a:t>)</a:t>
            </a:r>
            <a:endParaRPr lang="sk-SK" altLang="sk-SK" sz="13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sk-SK" altLang="sk-SK" sz="3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300" b="1" dirty="0" err="1">
                <a:latin typeface="Arial Narrow" panose="020B0606020202030204" pitchFamily="34" charset="0"/>
              </a:rPr>
              <a:t>Subekvatoriálne</a:t>
            </a:r>
            <a:r>
              <a:rPr lang="sk-SK" altLang="sk-SK" sz="2300" dirty="0">
                <a:latin typeface="Arial Narrow" panose="020B0606020202030204" pitchFamily="34" charset="0"/>
              </a:rPr>
              <a:t> (tropické prechodné)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striedanie obdobia dažďov a sucha</a:t>
            </a:r>
            <a:r>
              <a:rPr lang="en-GB" altLang="sk-SK" sz="1800" dirty="0">
                <a:latin typeface="Arial Narrow" panose="020B0606020202030204" pitchFamily="34" charset="0"/>
              </a:rPr>
              <a:t>, </a:t>
            </a:r>
            <a:r>
              <a:rPr lang="en-GB" altLang="sk-SK" sz="1800" dirty="0" err="1">
                <a:latin typeface="Arial Narrow" panose="020B0606020202030204" pitchFamily="34" charset="0"/>
              </a:rPr>
              <a:t>vysoká</a:t>
            </a:r>
            <a:r>
              <a:rPr lang="en-GB" altLang="sk-SK" sz="1800" dirty="0">
                <a:latin typeface="Arial Narrow" panose="020B0606020202030204" pitchFamily="34" charset="0"/>
              </a:rPr>
              <a:t> teplota s </a:t>
            </a:r>
            <a:r>
              <a:rPr lang="en-GB" altLang="sk-SK" sz="1800" dirty="0" err="1">
                <a:latin typeface="Arial Narrow" panose="020B0606020202030204" pitchFamily="34" charset="0"/>
              </a:rPr>
              <a:t>malými</a:t>
            </a:r>
            <a:r>
              <a:rPr lang="en-GB" altLang="sk-SK" sz="1800" dirty="0">
                <a:latin typeface="Arial Narrow" panose="020B0606020202030204" pitchFamily="34" charset="0"/>
              </a:rPr>
              <a:t> </a:t>
            </a:r>
            <a:r>
              <a:rPr lang="en-GB" altLang="sk-SK" sz="1800" dirty="0" err="1">
                <a:latin typeface="Arial Narrow" panose="020B0606020202030204" pitchFamily="34" charset="0"/>
              </a:rPr>
              <a:t>výkyvmi</a:t>
            </a:r>
            <a:endParaRPr lang="en-GB" altLang="sk-SK" sz="1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sk-SK" altLang="sk-SK" sz="1300" b="1" dirty="0">
                <a:latin typeface="Arial Narrow" panose="020B0606020202030204" pitchFamily="34" charset="0"/>
              </a:rPr>
              <a:t>bioklimatická charakteristika: </a:t>
            </a:r>
            <a:r>
              <a:rPr lang="sk-SK" altLang="sk-SK" sz="1300" dirty="0">
                <a:latin typeface="Arial Narrow" panose="020B0606020202030204" pitchFamily="34" charset="0"/>
              </a:rPr>
              <a:t>oblasť saván, vegetácia je prevažne krovinatá, trávnaté porasty  a stromy s dáždnikovou korunou </a:t>
            </a:r>
            <a:r>
              <a:rPr lang="en-GB" altLang="sk-SK" sz="1300" dirty="0">
                <a:latin typeface="Arial Narrow" panose="020B0606020202030204" pitchFamily="34" charset="0"/>
              </a:rPr>
              <a:t>(</a:t>
            </a:r>
            <a:r>
              <a:rPr lang="sk-SK" altLang="sk-SK" sz="1300" dirty="0">
                <a:latin typeface="Arial Narrow" panose="020B0606020202030204" pitchFamily="34" charset="0"/>
              </a:rPr>
              <a:t>udržujú vlahu v koreňovom systéme</a:t>
            </a:r>
            <a:r>
              <a:rPr lang="en-GB" altLang="sk-SK" sz="1300" dirty="0">
                <a:latin typeface="Arial Narrow" panose="020B0606020202030204" pitchFamily="34" charset="0"/>
              </a:rPr>
              <a:t>)</a:t>
            </a:r>
            <a:r>
              <a:rPr lang="sk-SK" altLang="sk-SK" sz="1300" dirty="0">
                <a:latin typeface="Arial Narrow" panose="020B0606020202030204" pitchFamily="34" charset="0"/>
              </a:rPr>
              <a:t>, pôdy </a:t>
            </a:r>
            <a:r>
              <a:rPr lang="sk-SK" altLang="sk-SK" sz="1300" dirty="0" err="1">
                <a:latin typeface="Arial Narrow" panose="020B0606020202030204" pitchFamily="34" charset="0"/>
              </a:rPr>
              <a:t>červenozeme</a:t>
            </a:r>
            <a:r>
              <a:rPr lang="sk-SK" altLang="sk-SK" sz="1300" dirty="0">
                <a:latin typeface="Arial Narrow" panose="020B0606020202030204" pitchFamily="34" charset="0"/>
              </a:rPr>
              <a:t> a </a:t>
            </a:r>
            <a:r>
              <a:rPr lang="sk-SK" altLang="sk-SK" sz="1300" dirty="0" err="1">
                <a:latin typeface="Arial Narrow" panose="020B0606020202030204" pitchFamily="34" charset="0"/>
              </a:rPr>
              <a:t>žltozeme</a:t>
            </a:r>
            <a:r>
              <a:rPr lang="sk-SK" altLang="sk-SK" sz="1300" dirty="0">
                <a:latin typeface="Arial Narrow" panose="020B0606020202030204" pitchFamily="34" charset="0"/>
              </a:rPr>
              <a:t>, najväčšia pestrosť živočíchov – šelmy, antilopy, zebry, slony, nosorožce, hrochy... pštrosy, a pod.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sk-SK" altLang="sk-SK" sz="3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300" b="1" dirty="0">
                <a:latin typeface="Arial Narrow" panose="020B0606020202030204" pitchFamily="34" charset="0"/>
              </a:rPr>
              <a:t>Tropické</a:t>
            </a:r>
            <a:r>
              <a:rPr lang="sk-SK" altLang="sk-SK" sz="2300" dirty="0">
                <a:latin typeface="Arial Narrow" panose="020B0606020202030204" pitchFamily="34" charset="0"/>
              </a:rPr>
              <a:t> (tropické suché)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suché podnebie a minimum zrážok, vysoké teploty a teplotné výkyvy</a:t>
            </a:r>
            <a:endParaRPr lang="en-GB" altLang="sk-SK" sz="1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sk-SK" altLang="sk-SK" sz="1300" b="1" dirty="0">
                <a:latin typeface="Arial Narrow" panose="020B0606020202030204" pitchFamily="34" charset="0"/>
              </a:rPr>
              <a:t>bioklimatická charakteristika: </a:t>
            </a:r>
            <a:r>
              <a:rPr lang="sk-SK" altLang="sk-SK" sz="1300" dirty="0">
                <a:latin typeface="Arial Narrow" panose="020B0606020202030204" pitchFamily="34" charset="0"/>
              </a:rPr>
              <a:t>povrch tvoria púšte a polopúšte – piesčité, štrkovité a kamenisté </a:t>
            </a:r>
            <a:r>
              <a:rPr lang="en-GB" altLang="sk-SK" sz="1300" dirty="0">
                <a:latin typeface="Arial Narrow" panose="020B0606020202030204" pitchFamily="34" charset="0"/>
              </a:rPr>
              <a:t>(</a:t>
            </a:r>
            <a:r>
              <a:rPr lang="sk-SK" altLang="sk-SK" sz="1300" dirty="0">
                <a:latin typeface="Arial Narrow" panose="020B0606020202030204" pitchFamily="34" charset="0"/>
              </a:rPr>
              <a:t>v závislosti od typu púšte aj typ pôdy – spravidla nerozvinuté pôdy</a:t>
            </a:r>
            <a:r>
              <a:rPr lang="en-GB" altLang="sk-SK" sz="1300" dirty="0">
                <a:latin typeface="Arial Narrow" panose="020B0606020202030204" pitchFamily="34" charset="0"/>
              </a:rPr>
              <a:t>)</a:t>
            </a:r>
            <a:r>
              <a:rPr lang="sk-SK" altLang="sk-SK" sz="1300" dirty="0">
                <a:latin typeface="Arial Narrow" panose="020B0606020202030204" pitchFamily="34" charset="0"/>
              </a:rPr>
              <a:t> život sústredený do okrajových častí alebo do oáz, zo živočíchov – ťavy, škorpióny, chrobáky, plazy, hyeny a pod.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sk-SK" altLang="sk-SK" sz="3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300" b="1" dirty="0">
                <a:latin typeface="Arial Narrow" panose="020B0606020202030204" pitchFamily="34" charset="0"/>
              </a:rPr>
              <a:t>Subtropické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pobrežie Stredomoria + južný okraj Afriky, letá sú suché a horúce a zimy sú mierne teplé a vlhké</a:t>
            </a:r>
            <a:endParaRPr lang="en-GB" altLang="sk-SK" sz="1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sk-SK" altLang="sk-SK" sz="1400" b="1" spc="-20" dirty="0">
                <a:latin typeface="Arial Narrow" panose="020B0606020202030204" pitchFamily="34" charset="0"/>
              </a:rPr>
              <a:t>bioklimatická charakteristika: </a:t>
            </a:r>
            <a:r>
              <a:rPr lang="sk-SK" altLang="sk-SK" sz="1400" spc="-20" dirty="0">
                <a:latin typeface="Arial Narrow" panose="020B0606020202030204" pitchFamily="34" charset="0"/>
              </a:rPr>
              <a:t>pôvodné rastlinstvo výrazne premenené na kultúrne, z rastlín dominuje korkový dub </a:t>
            </a:r>
            <a:r>
              <a:rPr lang="en-GB" altLang="sk-SK" sz="1400" spc="-20" dirty="0">
                <a:latin typeface="Arial Narrow" panose="020B0606020202030204" pitchFamily="34" charset="0"/>
              </a:rPr>
              <a:t>(</a:t>
            </a:r>
            <a:r>
              <a:rPr lang="sk-SK" altLang="sk-SK" sz="1400" spc="-20" dirty="0">
                <a:latin typeface="Arial Narrow" panose="020B0606020202030204" pitchFamily="34" charset="0"/>
              </a:rPr>
              <a:t>Atlas</a:t>
            </a:r>
            <a:r>
              <a:rPr lang="en-GB" altLang="sk-SK" sz="1400" spc="-20" dirty="0">
                <a:latin typeface="Arial Narrow" panose="020B0606020202030204" pitchFamily="34" charset="0"/>
              </a:rPr>
              <a:t>)</a:t>
            </a:r>
            <a:r>
              <a:rPr lang="sk-SK" altLang="sk-SK" sz="1400" spc="-20" dirty="0">
                <a:latin typeface="Arial Narrow" panose="020B0606020202030204" pitchFamily="34" charset="0"/>
              </a:rPr>
              <a:t>, figovníky, vinná réva, olivy, citrusy, zo živočíchov ťavy, somáre, kozy a pod., pôdy sú hnedé lesné prípadne piesočnaté</a:t>
            </a:r>
          </a:p>
          <a:p>
            <a:pPr lvl="7">
              <a:lnSpc>
                <a:spcPct val="80000"/>
              </a:lnSpc>
            </a:pPr>
            <a:endParaRPr lang="sk-SK" altLang="sk-SK" sz="1000" spc="-2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  <a:spcBef>
                <a:spcPts val="100"/>
              </a:spcBef>
              <a:buFontTx/>
              <a:buNone/>
            </a:pPr>
            <a:endParaRPr lang="sk-SK" altLang="sk-SK" sz="3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sk-SK" altLang="sk-SK" sz="2100" b="1" i="1" dirty="0">
                <a:latin typeface="Arial Narrow" panose="020B0606020202030204" pitchFamily="34" charset="0"/>
              </a:rPr>
              <a:t>Mierne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400" i="1" dirty="0">
                <a:latin typeface="Arial Narrow" panose="020B0606020202030204" pitchFamily="34" charset="0"/>
              </a:rPr>
              <a:t>niektoré klasifikácie uvádzajú na malej časti hornatého územia južnej Afriky aj mierne klimatické pásmo, keďže ročný a denný chod klímy je podobný našej, len v opačnom poradí v priebehu roka, vzhľadom na polohu je však skôr vhodné hovoriť o subtropickom horskom podnebí</a:t>
            </a:r>
          </a:p>
          <a:p>
            <a:pPr lvl="3" eaLnBrk="1" hangingPunct="1">
              <a:lnSpc>
                <a:spcPct val="80000"/>
              </a:lnSpc>
            </a:pPr>
            <a:r>
              <a:rPr lang="sk-SK" altLang="sk-SK" sz="1000" i="1" dirty="0">
                <a:latin typeface="Arial Narrow" panose="020B0606020202030204" pitchFamily="34" charset="0"/>
              </a:rPr>
              <a:t>aj v iných častiach Afriky sa nachádzajú oblasti s nižšími teplotami, dokonca so snehovou pokrývkou, neuvádzame ich však ako samostatné klimatické pásma</a:t>
            </a:r>
            <a:endParaRPr lang="sk-SK" altLang="sk-SK" sz="6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63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4"/>
          <p:cNvSpPr>
            <a:spLocks noChangeArrowheads="1"/>
          </p:cNvSpPr>
          <p:nvPr/>
        </p:nvSpPr>
        <p:spPr bwMode="auto">
          <a:xfrm>
            <a:off x="3348038" y="26035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2339975" y="476250"/>
            <a:ext cx="2592388" cy="1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Azízia</a:t>
            </a:r>
            <a:r>
              <a:rPr kumimoji="0" lang="sk-SK" alt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(Líbya) – 58 °C </a:t>
            </a:r>
            <a:r>
              <a:rPr kumimoji="0" lang="sk-SK" alt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absolútne najvyššia teplota nameraná na povrchu zeme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altLang="sk-SK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(po prehodnotení rekord zrušený)</a:t>
            </a:r>
            <a:endParaRPr kumimoji="0" lang="sk-SK" altLang="sk-SK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5604" name="Oval 6"/>
          <p:cNvSpPr>
            <a:spLocks noChangeArrowheads="1"/>
          </p:cNvSpPr>
          <p:nvPr/>
        </p:nvSpPr>
        <p:spPr bwMode="auto">
          <a:xfrm>
            <a:off x="6948488" y="22050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6084168" y="1341438"/>
            <a:ext cx="2735982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Dallol</a:t>
            </a:r>
            <a:r>
              <a:rPr kumimoji="0" lang="sk-SK" alt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(Etiópia) – 35 °C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najvyššia priemerná ročná teplota </a:t>
            </a:r>
            <a:br>
              <a:rPr kumimoji="0" lang="sk-SK" alt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</a:br>
            <a:r>
              <a:rPr kumimoji="0" lang="sk-SK" alt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v ľuďmi obývanej oblasti</a:t>
            </a:r>
          </a:p>
        </p:txBody>
      </p:sp>
    </p:spTree>
    <p:extLst>
      <p:ext uri="{BB962C8B-B14F-4D97-AF65-F5344CB8AC3E}">
        <p14:creationId xmlns:p14="http://schemas.microsoft.com/office/powerpoint/2010/main" val="745690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81525"/>
            <a:ext cx="4176712" cy="1143000"/>
          </a:xfrm>
          <a:solidFill>
            <a:srgbClr val="CCFFFF">
              <a:alpha val="35001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sk-SK" altLang="sk-SK" sz="6000" b="1">
                <a:effectLst>
                  <a:outerShdw blurRad="38100" dist="38100" dir="2700000" algn="tl">
                    <a:srgbClr val="FFFFFF"/>
                  </a:outerShdw>
                </a:effectLst>
              </a:rPr>
              <a:t>VODSTVO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890838" cy="1143000"/>
          </a:xfrm>
        </p:spPr>
        <p:txBody>
          <a:bodyPr/>
          <a:lstStyle/>
          <a:p>
            <a:pPr eaLnBrk="1" hangingPunct="1"/>
            <a:r>
              <a:rPr lang="sk-SK" altLang="sk-SK" sz="4000"/>
              <a:t>Riečna sieť a jazerá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2987675" cy="53006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rieky často tečú najprv od prameňa do vnútrozemia</a:t>
            </a:r>
          </a:p>
          <a:p>
            <a:pPr eaLnBrk="1" hangingPunct="1">
              <a:lnSpc>
                <a:spcPct val="90000"/>
              </a:lnSpc>
            </a:pPr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rôznorodé odtokové pomery a tvary riečnej siete</a:t>
            </a:r>
          </a:p>
          <a:p>
            <a:pPr eaLnBrk="1" hangingPunct="1">
              <a:lnSpc>
                <a:spcPct val="90000"/>
              </a:lnSpc>
            </a:pPr>
            <a:endParaRPr lang="sk-SK" altLang="sk-SK" sz="14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vodný režim ovplyvňujú hlavne rozdiely medzi zrážkovými úhrnmi ekvatoriálnych oblastí a suchými trópmi</a:t>
            </a:r>
          </a:p>
          <a:p>
            <a:pPr eaLnBrk="1" hangingPunct="1">
              <a:lnSpc>
                <a:spcPct val="90000"/>
              </a:lnSpc>
            </a:pPr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1/3 územia je bezodtoková</a:t>
            </a:r>
          </a:p>
          <a:p>
            <a:pPr eaLnBrk="1" hangingPunct="1">
              <a:lnSpc>
                <a:spcPct val="90000"/>
              </a:lnSpc>
            </a:pPr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efemérne toky – </a:t>
            </a:r>
            <a:r>
              <a:rPr lang="sk-SK" altLang="sk-SK" sz="2000" dirty="0" err="1">
                <a:latin typeface="Arial Narrow" panose="020B0606020202030204" pitchFamily="34" charset="0"/>
              </a:rPr>
              <a:t>vádí</a:t>
            </a:r>
            <a:endParaRPr lang="sk-SK" altLang="sk-SK" sz="2000" dirty="0">
              <a:latin typeface="Arial Narrow" panose="020B0606020202030204" pitchFamily="34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0"/>
            <a:ext cx="6229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FC02BB7-B1A0-4D69-49D3-283EE8D8B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8" t="21651" r="27951" b="27950"/>
          <a:stretch>
            <a:fillRect/>
          </a:stretch>
        </p:blipFill>
        <p:spPr bwMode="auto">
          <a:xfrm>
            <a:off x="2771800" y="3952285"/>
            <a:ext cx="2603162" cy="290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F72431C3-3466-6AF2-C62D-A4E825E4371D}"/>
              </a:ext>
            </a:extLst>
          </p:cNvPr>
          <p:cNvSpPr txBox="1"/>
          <p:nvPr/>
        </p:nvSpPr>
        <p:spPr>
          <a:xfrm>
            <a:off x="2843808" y="6597352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5"/>
              </a:rPr>
              <a:t>zdroj</a:t>
            </a:r>
            <a:endParaRPr lang="sk-SK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sk-SK" altLang="sk-SK"/>
              <a:t>Úmorie Atlantického oceánu</a:t>
            </a:r>
            <a:br>
              <a:rPr lang="sk-SK" altLang="sk-SK"/>
            </a:br>
            <a:r>
              <a:rPr lang="sk-SK" altLang="sk-SK" sz="1500"/>
              <a:t>bez Stredozemného mora*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4" y="1484784"/>
            <a:ext cx="4499992" cy="5543550"/>
          </a:xfrm>
        </p:spPr>
        <p:txBody>
          <a:bodyPr/>
          <a:lstStyle/>
          <a:p>
            <a:pPr marL="182563" indent="-160338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viac ako tretina Afriky odvádza vody do Atlantickému oceánu*</a:t>
            </a:r>
          </a:p>
          <a:p>
            <a:pPr marL="1439863" lvl="3" indent="-160338" eaLnBrk="1" hangingPunct="1">
              <a:lnSpc>
                <a:spcPct val="90000"/>
              </a:lnSpc>
            </a:pPr>
            <a:endParaRPr lang="sk-SK" altLang="sk-SK" sz="800" dirty="0">
              <a:latin typeface="Arial Narrow" panose="020B0606020202030204" pitchFamily="34" charset="0"/>
            </a:endParaRPr>
          </a:p>
          <a:p>
            <a:pPr marL="182563" indent="-160338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Kongo – druhá najvodnatejšia rieka sveta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so 41 400 m</a:t>
            </a:r>
            <a:r>
              <a:rPr lang="sk-SK" altLang="sk-SK" sz="2000" baseline="30000" dirty="0">
                <a:latin typeface="Arial Narrow" panose="020B0606020202030204" pitchFamily="34" charset="0"/>
              </a:rPr>
              <a:t>3</a:t>
            </a:r>
            <a:r>
              <a:rPr lang="sk-SK" altLang="sk-SK" sz="2000" dirty="0">
                <a:latin typeface="Arial Narrow" panose="020B0606020202030204" pitchFamily="34" charset="0"/>
              </a:rPr>
              <a:t>/s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ekvatoriálny režim </a:t>
            </a:r>
          </a:p>
          <a:p>
            <a:pPr lvl="3" eaLnBrk="1" hangingPunct="1">
              <a:lnSpc>
                <a:spcPct val="90000"/>
              </a:lnSpc>
            </a:pPr>
            <a:endParaRPr lang="sk-SK" altLang="sk-SK" sz="800" dirty="0">
              <a:latin typeface="Arial Narrow" panose="020B0606020202030204" pitchFamily="34" charset="0"/>
            </a:endParaRPr>
          </a:p>
          <a:p>
            <a:pPr marL="182563" indent="-160338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Niger – omnoho menej vodnatý (7000 m</a:t>
            </a:r>
            <a:r>
              <a:rPr lang="sk-SK" altLang="sk-SK" sz="2000" baseline="30000" dirty="0">
                <a:latin typeface="Arial Narrow" panose="020B0606020202030204" pitchFamily="34" charset="0"/>
              </a:rPr>
              <a:t>3</a:t>
            </a:r>
            <a:r>
              <a:rPr lang="sk-SK" altLang="sk-SK" sz="2000" dirty="0">
                <a:latin typeface="Arial Narrow" panose="020B0606020202030204" pitchFamily="34" charset="0"/>
              </a:rPr>
              <a:t>/s)</a:t>
            </a:r>
          </a:p>
          <a:p>
            <a:pPr marL="582613" lvl="1" indent="-160338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zasahuje do </a:t>
            </a:r>
            <a:r>
              <a:rPr lang="sk-SK" altLang="sk-SK" sz="1600" dirty="0" err="1">
                <a:latin typeface="Arial Narrow" panose="020B0606020202030204" pitchFamily="34" charset="0"/>
              </a:rPr>
              <a:t>arídneho</a:t>
            </a:r>
            <a:r>
              <a:rPr lang="sk-SK" altLang="sk-SK" sz="1600" dirty="0">
                <a:latin typeface="Arial Narrow" panose="020B0606020202030204" pitchFamily="34" charset="0"/>
              </a:rPr>
              <a:t> </a:t>
            </a:r>
            <a:r>
              <a:rPr lang="sk-SK" altLang="sk-SK" sz="1600" dirty="0" err="1">
                <a:latin typeface="Arial Narrow" panose="020B0606020202030204" pitchFamily="34" charset="0"/>
              </a:rPr>
              <a:t>vnútorzemia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marL="582613" lvl="1" indent="-160338" eaLnBrk="1" hangingPunct="1">
              <a:lnSpc>
                <a:spcPct val="90000"/>
              </a:lnSpc>
            </a:pPr>
            <a:r>
              <a:rPr lang="sk-SK" altLang="sk-SK" sz="1600" dirty="0" err="1">
                <a:latin typeface="Arial Narrow" panose="020B0606020202030204" pitchFamily="34" charset="0"/>
              </a:rPr>
              <a:t>monzúnový</a:t>
            </a:r>
            <a:r>
              <a:rPr lang="sk-SK" altLang="sk-SK" sz="1600" dirty="0">
                <a:latin typeface="Arial Narrow" panose="020B0606020202030204" pitchFamily="34" charset="0"/>
              </a:rPr>
              <a:t> režim odtoku</a:t>
            </a:r>
          </a:p>
          <a:p>
            <a:pPr marL="582613" lvl="1" indent="-160338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výrazné straty vody (vnútorné deltové oblasti, zavlažovanie, výpar, zásobovanie pitnou vodou, využitie v priemysle) </a:t>
            </a:r>
          </a:p>
          <a:p>
            <a:pPr marL="2193925" lvl="5" indent="0">
              <a:lnSpc>
                <a:spcPct val="90000"/>
              </a:lnSpc>
              <a:buNone/>
            </a:pPr>
            <a:r>
              <a:rPr lang="sk-SK" altLang="sk-SK" sz="1200" dirty="0">
                <a:latin typeface="Arial Narrow" panose="020B0606020202030204" pitchFamily="34" charset="0"/>
              </a:rPr>
              <a:t>	</a:t>
            </a:r>
          </a:p>
          <a:p>
            <a:pPr marL="182563" indent="-160338" eaLnBrk="1" hangingPunct="1">
              <a:lnSpc>
                <a:spcPct val="9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Volta </a:t>
            </a:r>
            <a:r>
              <a:rPr lang="en-GB" altLang="sk-SK" sz="2000" dirty="0" err="1">
                <a:latin typeface="Arial Narrow" panose="020B0606020202030204" pitchFamily="34" charset="0"/>
              </a:rPr>
              <a:t>vzniká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sútokom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Bielej</a:t>
            </a:r>
            <a:r>
              <a:rPr lang="en-GB" altLang="sk-SK" sz="2000" dirty="0"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latin typeface="Arial Narrow" panose="020B0606020202030204" pitchFamily="34" charset="0"/>
              </a:rPr>
              <a:t>Čiernej</a:t>
            </a:r>
            <a:r>
              <a:rPr lang="en-GB" altLang="sk-SK" sz="2000" dirty="0">
                <a:latin typeface="Arial Narrow" panose="020B0606020202030204" pitchFamily="34" charset="0"/>
              </a:rPr>
              <a:t> a </a:t>
            </a:r>
            <a:r>
              <a:rPr lang="en-GB" altLang="sk-SK" sz="2000" dirty="0" err="1">
                <a:latin typeface="Arial Narrow" panose="020B0606020202030204" pitchFamily="34" charset="0"/>
              </a:rPr>
              <a:t>Červenej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Volty</a:t>
            </a:r>
            <a:endParaRPr lang="en-GB" altLang="sk-SK" sz="2000" dirty="0">
              <a:latin typeface="Arial Narrow" panose="020B0606020202030204" pitchFamily="34" charset="0"/>
              <a:hlinkClick r:id="rId3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  <a:hlinkClick r:id="rId3"/>
              </a:rPr>
              <a:t>Jazero Volta </a:t>
            </a:r>
            <a:r>
              <a:rPr lang="sk-SK" altLang="sk-SK" sz="1600" dirty="0">
                <a:latin typeface="Arial Narrow" panose="020B0606020202030204" pitchFamily="34" charset="0"/>
              </a:rPr>
              <a:t>je plochou najväčšia vodná nádrž na svete, objemom vody štvrtá najväčšia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lvl="4" eaLnBrk="1" hangingPunct="1">
              <a:lnSpc>
                <a:spcPct val="90000"/>
              </a:lnSpc>
            </a:pPr>
            <a:endParaRPr lang="en-GB" altLang="sk-SK" sz="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Senegal, Orange, Cuanza</a:t>
            </a:r>
            <a:endParaRPr lang="sk-SK" altLang="sk-SK" sz="2000" dirty="0">
              <a:latin typeface="Arial Narrow" panose="020B0606020202030204" pitchFamily="34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4673600"/>
            <a:ext cx="2184400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44900"/>
            <a:ext cx="243840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268413"/>
            <a:ext cx="20955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76413"/>
            <a:ext cx="26574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pPr eaLnBrk="1" hangingPunct="1"/>
            <a:r>
              <a:rPr lang="sk-SK" altLang="sk-SK"/>
              <a:t>Úmorie Stredozemného mora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2"/>
            <a:ext cx="5364088" cy="5688855"/>
          </a:xfrm>
        </p:spPr>
        <p:txBody>
          <a:bodyPr/>
          <a:lstStyle/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</a:rPr>
              <a:t>jediný africký veľtok, ktorý odovzdáva svoje vody Stredozemnému moru, je Níl</a:t>
            </a:r>
          </a:p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</a:rPr>
              <a:t>s </a:t>
            </a:r>
            <a:r>
              <a:rPr lang="sk-SK" altLang="sk-SK" sz="1600" dirty="0" err="1">
                <a:latin typeface="Arial Narrow" panose="020B0606020202030204" pitchFamily="34" charset="0"/>
              </a:rPr>
              <a:t>Kagerou</a:t>
            </a:r>
            <a:r>
              <a:rPr lang="sk-SK" altLang="sk-SK" sz="1600" dirty="0">
                <a:latin typeface="Arial Narrow" panose="020B0606020202030204" pitchFamily="34" charset="0"/>
              </a:rPr>
              <a:t> je to druhý najdlhší tok  sveta (6 671 km)</a:t>
            </a:r>
          </a:p>
          <a:p>
            <a:pPr lvl="1" eaLnBrk="1" hangingPunct="1"/>
            <a:r>
              <a:rPr lang="pl-PL" altLang="sk-SK" sz="1200" dirty="0">
                <a:latin typeface="Arial Narrow" panose="020B0606020202030204" pitchFamily="34" charset="0"/>
              </a:rPr>
              <a:t>zložitý vodný režím, primárne daný Modrým Nílom</a:t>
            </a:r>
          </a:p>
          <a:p>
            <a:pPr lvl="2" eaLnBrk="1" hangingPunct="1"/>
            <a:r>
              <a:rPr lang="pl-PL" altLang="sk-SK" sz="800" dirty="0">
                <a:latin typeface="Arial Narrow" panose="020B0606020202030204" pitchFamily="34" charset="0"/>
              </a:rPr>
              <a:t>najviac sa podobá na monzúnový (najvyšší stav v lete)</a:t>
            </a:r>
          </a:p>
          <a:p>
            <a:pPr eaLnBrk="1" hangingPunct="1"/>
            <a:r>
              <a:rPr lang="pl-PL" altLang="sk-SK" sz="1600" dirty="0">
                <a:latin typeface="Arial Narrow" panose="020B0606020202030204" pitchFamily="34" charset="0"/>
              </a:rPr>
              <a:t>na stredom toku sa nachádza šesť kataraktov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sz="2000" dirty="0">
              <a:latin typeface="Arial Narrow" panose="020B0606020202030204" pitchFamily="34" charset="0"/>
            </a:endParaRPr>
          </a:p>
          <a:p>
            <a:pPr lvl="2" eaLnBrk="1" hangingPunct="1"/>
            <a:endParaRPr lang="en-GB" altLang="sk-SK" sz="12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</a:rPr>
              <a:t>viacero menších tokov v oblasti Atlasu</a:t>
            </a:r>
          </a:p>
          <a:p>
            <a:pPr lvl="1" eaLnBrk="1" hangingPunct="1"/>
            <a:r>
              <a:rPr lang="sk-SK" altLang="sk-SK" sz="1600" dirty="0">
                <a:latin typeface="Arial Narrow" panose="020B0606020202030204" pitchFamily="34" charset="0"/>
              </a:rPr>
              <a:t>Krátke toky, veľký spád -&gt; hydroenergetický potenciál</a:t>
            </a:r>
          </a:p>
          <a:p>
            <a:pPr lvl="2" eaLnBrk="1" hangingPunct="1"/>
            <a:r>
              <a:rPr lang="sk-SK" altLang="sk-SK" sz="1200" dirty="0">
                <a:latin typeface="Arial Narrow" panose="020B0606020202030204" pitchFamily="34" charset="0"/>
              </a:rPr>
              <a:t>ten je veľký aj na iných hornatých oblastiach, najmä vo východnej Afrike</a:t>
            </a:r>
          </a:p>
          <a:p>
            <a:pPr lvl="3" eaLnBrk="1" hangingPunct="1"/>
            <a:r>
              <a:rPr lang="sk-SK" altLang="sk-SK" sz="800" dirty="0">
                <a:latin typeface="Arial Narrow" panose="020B0606020202030204" pitchFamily="34" charset="0"/>
              </a:rPr>
              <a:t>Najväčší producenti: Etiópia, Angola, JAR</a:t>
            </a:r>
          </a:p>
          <a:p>
            <a:pPr lvl="3" eaLnBrk="1" hangingPunct="1"/>
            <a:endParaRPr lang="sk-SK" altLang="sk-SK" sz="800" dirty="0">
              <a:latin typeface="Arial Narrow" panose="020B0606020202030204" pitchFamily="34" charset="0"/>
            </a:endParaRPr>
          </a:p>
          <a:p>
            <a:pPr eaLnBrk="1" hangingPunct="1"/>
            <a:endParaRPr lang="sk-SK" altLang="sk-SK" sz="20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36595"/>
            <a:ext cx="24384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692150"/>
            <a:ext cx="3302000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68413"/>
            <a:ext cx="20955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3077</TotalTime>
  <Words>1317</Words>
  <Application>Microsoft Office PowerPoint</Application>
  <PresentationFormat>Prezentácia na obrazovke (4:3)</PresentationFormat>
  <Paragraphs>208</Paragraphs>
  <Slides>22</Slides>
  <Notes>20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6" baseType="lpstr">
      <vt:lpstr>Arial</vt:lpstr>
      <vt:lpstr>Arial Narrow</vt:lpstr>
      <vt:lpstr>Wingdings</vt:lpstr>
      <vt:lpstr>Predvolený návrh</vt:lpstr>
      <vt:lpstr>PODNEBIE</vt:lpstr>
      <vt:lpstr>Faktory</vt:lpstr>
      <vt:lpstr>Podnebné pásma</vt:lpstr>
      <vt:lpstr>Podnebné pásma</vt:lpstr>
      <vt:lpstr>Prezentácia programu PowerPoint</vt:lpstr>
      <vt:lpstr>VODSTVO</vt:lpstr>
      <vt:lpstr>Riečna sieť a jazerá</vt:lpstr>
      <vt:lpstr>Úmorie Atlantického oceánu bez Stredozemného mora*</vt:lpstr>
      <vt:lpstr>Úmorie Stredozemného mora</vt:lpstr>
      <vt:lpstr>Úmorie Indického oceánu</vt:lpstr>
      <vt:lpstr>Bezodtokové oblasti</vt:lpstr>
      <vt:lpstr>Veľké africké jazerá</vt:lpstr>
      <vt:lpstr>PÔDY</vt:lpstr>
      <vt:lpstr>PÔDY</vt:lpstr>
      <vt:lpstr>PÔDY</vt:lpstr>
      <vt:lpstr>BIOKLIMATICKÉ PÁSMA</vt:lpstr>
      <vt:lpstr>Prezentácia programu PowerPoint</vt:lpstr>
      <vt:lpstr>Prezentácia programu PowerPoint</vt:lpstr>
      <vt:lpstr>Prezentácia programu PowerPoint</vt:lpstr>
      <vt:lpstr>Floristické oblasti</vt:lpstr>
      <vt:lpstr>Faunistické oblasti</vt:lpstr>
      <vt:lpstr>Prezentácia programu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AFRIKA</dc:title>
  <dc:creator>Laco</dc:creator>
  <cp:lastModifiedBy>Reviewer</cp:lastModifiedBy>
  <cp:revision>80</cp:revision>
  <dcterms:created xsi:type="dcterms:W3CDTF">2012-01-30T17:10:05Z</dcterms:created>
  <dcterms:modified xsi:type="dcterms:W3CDTF">2026-03-09T10:01:47Z</dcterms:modified>
</cp:coreProperties>
</file>