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8" r:id="rId4"/>
    <p:sldMasterId id="2147483710" r:id="rId5"/>
  </p:sldMasterIdLst>
  <p:notesMasterIdLst>
    <p:notesMasterId r:id="rId62"/>
  </p:notesMasterIdLst>
  <p:sldIdLst>
    <p:sldId id="302" r:id="rId6"/>
    <p:sldId id="305" r:id="rId7"/>
    <p:sldId id="307" r:id="rId8"/>
    <p:sldId id="303" r:id="rId9"/>
    <p:sldId id="320" r:id="rId10"/>
    <p:sldId id="257" r:id="rId11"/>
    <p:sldId id="260" r:id="rId12"/>
    <p:sldId id="258" r:id="rId13"/>
    <p:sldId id="308" r:id="rId14"/>
    <p:sldId id="309" r:id="rId15"/>
    <p:sldId id="312" r:id="rId16"/>
    <p:sldId id="313" r:id="rId17"/>
    <p:sldId id="311" r:id="rId18"/>
    <p:sldId id="31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314" r:id="rId27"/>
    <p:sldId id="268" r:id="rId28"/>
    <p:sldId id="269" r:id="rId29"/>
    <p:sldId id="270" r:id="rId30"/>
    <p:sldId id="272" r:id="rId31"/>
    <p:sldId id="274" r:id="rId32"/>
    <p:sldId id="275" r:id="rId33"/>
    <p:sldId id="276" r:id="rId34"/>
    <p:sldId id="277" r:id="rId35"/>
    <p:sldId id="319" r:id="rId36"/>
    <p:sldId id="279" r:id="rId37"/>
    <p:sldId id="278" r:id="rId38"/>
    <p:sldId id="280" r:id="rId39"/>
    <p:sldId id="317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315" r:id="rId51"/>
    <p:sldId id="318" r:id="rId52"/>
    <p:sldId id="293" r:id="rId53"/>
    <p:sldId id="295" r:id="rId54"/>
    <p:sldId id="296" r:id="rId55"/>
    <p:sldId id="297" r:id="rId56"/>
    <p:sldId id="298" r:id="rId57"/>
    <p:sldId id="299" r:id="rId58"/>
    <p:sldId id="300" r:id="rId59"/>
    <p:sldId id="316" r:id="rId60"/>
    <p:sldId id="301" r:id="rId6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80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7C75B-AA2C-4A95-B5F0-44944AA3AB38}" type="datetimeFigureOut">
              <a:rPr lang="sk-SK" smtClean="0"/>
              <a:t>24. 4. 2025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C8AB6-A7DB-4941-A5ED-CD97CDFB1A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984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E3F87B-BE83-4752-BB3F-48D224EB4D9A}" type="slidenum">
              <a:rPr lang="sk-SK" altLang="sk-SK">
                <a:solidFill>
                  <a:prstClr val="black"/>
                </a:solidFill>
              </a:rPr>
              <a:pPr/>
              <a:t>1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026822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D1EF3-C596-461F-A8A8-D18E8DF0AD9A}" type="slidenum">
              <a:rPr lang="sk-SK" altLang="sk-SK">
                <a:solidFill>
                  <a:prstClr val="black"/>
                </a:solidFill>
              </a:rPr>
              <a:pPr/>
              <a:t>15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47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933900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47FA02-3342-4F78-95A3-6D166E7F7CEB}" type="slidenum">
              <a:rPr lang="sk-SK" altLang="sk-SK">
                <a:solidFill>
                  <a:prstClr val="black"/>
                </a:solidFill>
              </a:rPr>
              <a:pPr/>
              <a:t>17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48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40430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940A1-0F90-4E19-8879-6278ED3210CD}" type="slidenum">
              <a:rPr lang="sk-SK" altLang="sk-SK">
                <a:solidFill>
                  <a:prstClr val="black"/>
                </a:solidFill>
              </a:rPr>
              <a:pPr/>
              <a:t>19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344570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A50876-040A-44CC-AD57-8579C94D1D1E}" type="slidenum">
              <a:rPr lang="sk-SK" altLang="sk-SK">
                <a:solidFill>
                  <a:prstClr val="black"/>
                </a:solidFill>
              </a:rPr>
              <a:pPr/>
              <a:t>20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633204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C6C9E3-9B71-44F9-ADFC-F478D64F439B}" type="slidenum">
              <a:rPr lang="sk-SK" altLang="sk-SK">
                <a:solidFill>
                  <a:prstClr val="black"/>
                </a:solidFill>
              </a:rPr>
              <a:pPr/>
              <a:t>27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48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192141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C638E8-4128-4B26-B732-666CB3E033CE}" type="slidenum">
              <a:rPr lang="sk-SK" altLang="sk-SK">
                <a:solidFill>
                  <a:prstClr val="black"/>
                </a:solidFill>
              </a:rPr>
              <a:pPr/>
              <a:t>28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117424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3CE5A7-E7EF-475E-A30A-65366995067E}" type="slidenum">
              <a:rPr lang="sk-SK" altLang="sk-SK">
                <a:solidFill>
                  <a:prstClr val="black"/>
                </a:solidFill>
              </a:rPr>
              <a:pPr/>
              <a:t>35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5038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AB991FF-68E3-41AE-B9F8-43B43F1BF0A0}" type="slidenum">
              <a:rPr lang="sk-SK" altLang="sk-SK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sk-SK" altLang="sk-SK" sz="1200">
              <a:solidFill>
                <a:prstClr val="black"/>
              </a:solidFill>
            </a:endParaRPr>
          </a:p>
        </p:txBody>
      </p:sp>
      <p:sp>
        <p:nvSpPr>
          <p:cNvPr id="503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38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338482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B76FD6-2934-4ADB-9BB9-938140492E5E}" type="slidenum">
              <a:rPr lang="sk-SK" altLang="sk-SK">
                <a:solidFill>
                  <a:prstClr val="black"/>
                </a:solidFill>
              </a:rPr>
              <a:pPr/>
              <a:t>36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5058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D3FF0E9-81CA-44A2-B707-1DA545A9F5A2}" type="slidenum">
              <a:rPr lang="sk-SK" altLang="sk-SK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sk-SK" altLang="sk-SK" sz="1200">
              <a:solidFill>
                <a:prstClr val="black"/>
              </a:solidFill>
            </a:endParaRPr>
          </a:p>
        </p:txBody>
      </p:sp>
      <p:sp>
        <p:nvSpPr>
          <p:cNvPr id="505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613008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CF8DB2-E6C2-45CC-82A3-1D92E1FB24A4}" type="slidenum">
              <a:rPr lang="sk-SK" altLang="sk-SK">
                <a:solidFill>
                  <a:prstClr val="black"/>
                </a:solidFill>
              </a:rPr>
              <a:pPr/>
              <a:t>37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5079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92D25FD-C617-4C4D-AD73-82849E7EB4A7}" type="slidenum">
              <a:rPr lang="sk-SK" altLang="sk-SK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sk-SK" altLang="sk-SK" sz="1200">
              <a:solidFill>
                <a:prstClr val="black"/>
              </a:solidFill>
            </a:endParaRPr>
          </a:p>
        </p:txBody>
      </p:sp>
      <p:sp>
        <p:nvSpPr>
          <p:cNvPr id="507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79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7459649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707FE8-709F-4121-9BA7-92F0FB716DA2}" type="slidenum">
              <a:rPr lang="sk-SK" altLang="sk-SK">
                <a:solidFill>
                  <a:prstClr val="black"/>
                </a:solidFill>
              </a:rPr>
              <a:pPr/>
              <a:t>38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5099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5EC24E4-F846-4CC4-9DC1-A677F0183621}" type="slidenum">
              <a:rPr lang="sk-SK" altLang="sk-SK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sk-SK" altLang="sk-SK" sz="1200">
              <a:solidFill>
                <a:prstClr val="black"/>
              </a:solidFill>
            </a:endParaRPr>
          </a:p>
        </p:txBody>
      </p:sp>
      <p:sp>
        <p:nvSpPr>
          <p:cNvPr id="509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99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99158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79E0E06-2865-4225-9347-DB201C4B9D3A}" type="slidenum">
              <a:rPr lang="sk-SK" altLang="en-US" sz="1200">
                <a:solidFill>
                  <a:srgbClr val="000000"/>
                </a:solidFill>
              </a:rPr>
              <a:pPr eaLnBrk="1" hangingPunct="1"/>
              <a:t>2</a:t>
            </a:fld>
            <a:endParaRPr lang="sk-SK" altLang="en-US" sz="1200">
              <a:solidFill>
                <a:srgbClr val="000000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697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51FC2D-300B-4E93-B33A-E5A4EB6ECFE4}" type="slidenum">
              <a:rPr lang="sk-SK" altLang="sk-SK">
                <a:solidFill>
                  <a:prstClr val="black"/>
                </a:solidFill>
              </a:rPr>
              <a:pPr/>
              <a:t>39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5120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EF872716-C758-42C6-B515-E515EEC83593}" type="slidenum">
              <a:rPr lang="sk-SK" altLang="sk-SK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sk-SK" altLang="sk-SK" sz="1200">
              <a:solidFill>
                <a:prstClr val="black"/>
              </a:solidFill>
            </a:endParaRPr>
          </a:p>
        </p:txBody>
      </p:sp>
      <p:sp>
        <p:nvSpPr>
          <p:cNvPr id="512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9324888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DEB7C0-F55A-4101-BAE1-1DC2BC8A7B25}" type="slidenum">
              <a:rPr lang="sk-SK" altLang="sk-SK">
                <a:solidFill>
                  <a:prstClr val="black"/>
                </a:solidFill>
              </a:rPr>
              <a:pPr/>
              <a:t>40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5140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5DFF5CF-C175-478B-9628-784C342675EF}" type="slidenum">
              <a:rPr lang="sk-SK" altLang="sk-SK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sk-SK" altLang="sk-SK" sz="1200">
              <a:solidFill>
                <a:prstClr val="black"/>
              </a:solidFill>
            </a:endParaRPr>
          </a:p>
        </p:txBody>
      </p:sp>
      <p:sp>
        <p:nvSpPr>
          <p:cNvPr id="514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40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1417052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C3C6E5-920E-4D14-BAE9-FBA60A91B811}" type="slidenum">
              <a:rPr lang="sk-SK" altLang="sk-SK">
                <a:solidFill>
                  <a:prstClr val="black"/>
                </a:solidFill>
              </a:rPr>
              <a:pPr/>
              <a:t>41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5160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414C000-A4AE-4FA3-A514-586911BEA87B}" type="slidenum">
              <a:rPr lang="sk-SK" altLang="sk-SK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sk-SK" altLang="sk-SK" sz="1200">
              <a:solidFill>
                <a:prstClr val="black"/>
              </a:solidFill>
            </a:endParaRPr>
          </a:p>
        </p:txBody>
      </p:sp>
      <p:sp>
        <p:nvSpPr>
          <p:cNvPr id="516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6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4338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E22AA21-6BFB-4FC3-AFCB-9FBB7E1F33BE}" type="slidenum">
              <a:rPr lang="sk-SK" altLang="en-US" sz="1200">
                <a:solidFill>
                  <a:srgbClr val="000000"/>
                </a:solidFill>
              </a:rPr>
              <a:pPr eaLnBrk="1" hangingPunct="1"/>
              <a:t>3</a:t>
            </a:fld>
            <a:endParaRPr lang="sk-SK" altLang="en-US" sz="1200">
              <a:solidFill>
                <a:srgbClr val="000000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189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AE354A-C77C-4881-AA97-4060E92A2DD1}" type="slidenum">
              <a:rPr lang="sk-SK" altLang="sk-SK">
                <a:solidFill>
                  <a:prstClr val="black"/>
                </a:solidFill>
              </a:rPr>
              <a:pPr/>
              <a:t>4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47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958692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C0931D-1D1D-4CDD-A4E1-2ABF16B1C196}" type="slidenum">
              <a:rPr lang="sk-SK" altLang="sk-SK">
                <a:solidFill>
                  <a:prstClr val="black"/>
                </a:solidFill>
              </a:rPr>
              <a:pPr/>
              <a:t>6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509093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EF3E6DC-40F6-4E84-B9F1-DF4240623E5B}" type="slidenum">
              <a:rPr lang="sk-SK" altLang="en-US" sz="1200">
                <a:solidFill>
                  <a:srgbClr val="000000"/>
                </a:solidFill>
              </a:rPr>
              <a:pPr eaLnBrk="1" hangingPunct="1"/>
              <a:t>9</a:t>
            </a:fld>
            <a:endParaRPr lang="sk-SK" altLang="en-US" sz="1200">
              <a:solidFill>
                <a:srgbClr val="000000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74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DAB1562-7C7F-4017-8A05-1109A23384B4}" type="slidenum">
              <a:rPr lang="sk-SK" altLang="en-US" sz="1200">
                <a:solidFill>
                  <a:schemeClr val="tx1"/>
                </a:solidFill>
              </a:rPr>
              <a:pPr eaLnBrk="1" hangingPunct="1"/>
              <a:t>12</a:t>
            </a:fld>
            <a:endParaRPr lang="sk-SK" altLang="en-US" sz="1200">
              <a:solidFill>
                <a:schemeClr val="tx1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522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A17A71D-68E1-416D-B9DF-46859E63E6E1}" type="slidenum">
              <a:rPr lang="sk-SK" altLang="en-US" sz="1200">
                <a:solidFill>
                  <a:schemeClr val="tx1"/>
                </a:solidFill>
              </a:rPr>
              <a:pPr eaLnBrk="1" hangingPunct="1"/>
              <a:t>13</a:t>
            </a:fld>
            <a:endParaRPr lang="sk-SK" altLang="en-US" sz="1200">
              <a:solidFill>
                <a:schemeClr val="tx1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53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D991E46-B184-4E17-9E1C-109622ED1843}" type="slidenum">
              <a:rPr lang="sk-SK" altLang="en-US" sz="1200">
                <a:solidFill>
                  <a:schemeClr val="tx1"/>
                </a:solidFill>
              </a:rPr>
              <a:pPr eaLnBrk="1" hangingPunct="1"/>
              <a:t>14</a:t>
            </a:fld>
            <a:endParaRPr lang="sk-SK" altLang="en-US" sz="1200">
              <a:solidFill>
                <a:schemeClr val="tx1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935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6789C-0D9E-4FD5-B75F-55F0567C4DD8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68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89AC5F-F375-43F0-8CDD-6E4106A8B15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376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E0CFB-A231-4ED9-85A9-5D277D7369AB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90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A36274E-2836-4AF2-BA8E-8CF149752FAC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647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C8BC0-D48F-4D4D-B8DE-0D78BFE61D67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688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8B453-ABFE-4E19-8899-1AC597F49D5D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01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D731D-83FC-4B98-B59E-16F4CB0FC3BB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13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EED5E-0B9E-4A9B-943C-545CB770682A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180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9DD06-DA7A-499A-BCBA-B71A4B6E9AA8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812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60067-D228-4804-A09B-066B4648C838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46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F6BA0-801B-45BE-802E-44AEE21359F4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680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F4F1F-0E6D-4310-A374-C68B9ABF0D33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9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4EA78-4937-4C24-A9F4-7C37283DB3DD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141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B3812-9D7B-4C0D-9257-1D5709DFF340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04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CEFF9-A34B-4C74-BEC9-6101CB3998D1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830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FC6D1-EAB2-4933-819F-F4114DD2325E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354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6789C-0D9E-4FD5-B75F-55F0567C4DD8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47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F4F1F-0E6D-4310-A374-C68B9ABF0D33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8229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D7C0B-6C92-4B31-92DF-173E068D6691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056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5A3772-08D2-4717-80F5-CEDCB9270CF3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91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83F371-C011-44DF-9428-0F33D811296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591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F6BE8-403B-4FBF-8D99-320AAE96DA0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54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D7C0B-6C92-4B31-92DF-173E068D6691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851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F3641-0E6F-46C8-8302-70FB53D475C6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769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1F1BDD-F8AA-49B9-A9CC-969FCD5C391B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1587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021BE-3F4B-4701-8D17-65E5564DD6E6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9474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89AC5F-F375-43F0-8CDD-6E4106A8B15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071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E0CFB-A231-4ED9-85A9-5D277D7369AB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673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A36274E-2836-4AF2-BA8E-8CF149752FAC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489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2053D7-DB30-4D71-B080-CA38E821946E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762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20293E-9626-4955-BB97-A0A27C8DFD2E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92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CA6FBB-98AD-4D1E-AD6D-98D96D03B50C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191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0F252E-1A79-41D5-BF6E-1DDCBCA58019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826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5A3772-08D2-4717-80F5-CEDCB9270CF3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065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D4D72E-761E-48F5-9F90-4A277EA55147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898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FD909A-C748-4485-844D-36FC84CE385A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904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86AEB3-C088-434B-BD9B-989491BBE0A1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9404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99F4B-290A-4D3A-858A-7AF47E29C6B8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2292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F1704-5AB4-41DA-BCAF-5A4827D77CB5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0007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AD0CB4-E094-41A5-A23E-301EBCB56464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058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FCABC8-78BF-41B6-9A2D-09A4B16854A6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8730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2053D7-DB30-4D71-B080-CA38E821946E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909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20293E-9626-4955-BB97-A0A27C8DFD2E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2146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CA6FBB-98AD-4D1E-AD6D-98D96D03B50C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921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83F371-C011-44DF-9428-0F33D811296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7999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0F252E-1A79-41D5-BF6E-1DDCBCA58019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3806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D4D72E-761E-48F5-9F90-4A277EA55147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636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FD909A-C748-4485-844D-36FC84CE385A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4742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86AEB3-C088-434B-BD9B-989491BBE0A1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5789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99F4B-290A-4D3A-858A-7AF47E29C6B8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78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F1704-5AB4-41DA-BCAF-5A4827D77CB5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2611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AD0CB4-E094-41A5-A23E-301EBCB56464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66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FCABC8-78BF-41B6-9A2D-09A4B16854A6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68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F6BE8-403B-4FBF-8D99-320AAE96DA0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71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F3641-0E6F-46C8-8302-70FB53D475C6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194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1F1BDD-F8AA-49B9-A9CC-969FCD5C391B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231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021BE-3F4B-4701-8D17-65E5564DD6E6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1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86DD2C-FACC-4055-B3EC-09CCB61E26B1}" type="slidenum">
              <a:rPr lang="sk-SK" altLang="sk-SK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BCC7EF-DF11-4696-A1C4-EF86F321F98A}" type="slidenum">
              <a:rPr lang="sk-SK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2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86DD2C-FACC-4055-B3EC-09CCB61E26B1}" type="slidenum">
              <a:rPr lang="sk-SK" altLang="sk-SK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0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štýly predlohy textu.</a:t>
            </a:r>
          </a:p>
          <a:p>
            <a:pPr lvl="1"/>
            <a:r>
              <a:rPr lang="sk-SK" altLang="en-US"/>
              <a:t>Druhá úroveň</a:t>
            </a:r>
          </a:p>
          <a:p>
            <a:pPr lvl="2"/>
            <a:r>
              <a:rPr lang="sk-SK" altLang="en-US"/>
              <a:t>Tretia úroveň</a:t>
            </a:r>
          </a:p>
          <a:p>
            <a:pPr lvl="3"/>
            <a:r>
              <a:rPr lang="sk-SK" altLang="en-US"/>
              <a:t>Štvrtá úroveň</a:t>
            </a:r>
          </a:p>
          <a:p>
            <a:pPr lvl="4"/>
            <a:r>
              <a:rPr lang="sk-SK" altLang="en-US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247E34-E653-4261-864C-694E70D5D492}" type="slidenum">
              <a:rPr lang="sk-SK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46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štýly predlohy textu.</a:t>
            </a:r>
          </a:p>
          <a:p>
            <a:pPr lvl="1"/>
            <a:r>
              <a:rPr lang="sk-SK" altLang="en-US"/>
              <a:t>Druhá úroveň</a:t>
            </a:r>
          </a:p>
          <a:p>
            <a:pPr lvl="2"/>
            <a:r>
              <a:rPr lang="sk-SK" altLang="en-US"/>
              <a:t>Tretia úroveň</a:t>
            </a:r>
          </a:p>
          <a:p>
            <a:pPr lvl="3"/>
            <a:r>
              <a:rPr lang="sk-SK" altLang="en-US"/>
              <a:t>Štvrtá úroveň</a:t>
            </a:r>
          </a:p>
          <a:p>
            <a:pPr lvl="4"/>
            <a:r>
              <a:rPr lang="sk-SK" altLang="en-US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247E34-E653-4261-864C-694E70D5D492}" type="slidenum">
              <a:rPr lang="sk-SK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81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upload.wikimedia.org/wikipedia/commons/5/55/Australia_history.gif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s.gov.au/ausstats/abs@.nsf/Web+Pages/Population+Clock?opendocument" TargetMode="External"/><Relationship Id="rId7" Type="http://schemas.openxmlformats.org/officeDocument/2006/relationships/hyperlink" Target="https://www.populationpyramid.net/australia/2020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countrymeters.info/en/Australia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bs.gov.au/statistics/people/population/australias-population-country-birth/latest-release" TargetMode="Externa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pring2015landers.files.wordpress.com/2015/05/papou1.pn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populationreview.com/continents/cities-in-oceania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.gov.au/education/classroom-resources/minerals-energy/australian-mineral-facts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nevzdelavanie.sk/nauru-strateny-raj/?fbclid=IwAR2IqYUSPpDzrWgIARK1HRgcuQ5JKCGZhCFIfp0cxCqx-4UZ2HyrukkBShM" TargetMode="External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asiapacific.anu.edu.au/mapsonline/base-maps/pacific-eez-zones-ll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zhlas.cz/cro6/dokument/_zprava/milan-rastislav-stefanik-na-tahiti--849602" TargetMode="Externa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maorilawreview.co.nz/2014/03/the-political-ecology-and-political-economy-of-the-indigenous-land-revolution-in-australia/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88913"/>
            <a:ext cx="8785225" cy="1281112"/>
          </a:xfrm>
          <a:solidFill>
            <a:schemeClr val="bg1">
              <a:alpha val="30000"/>
            </a:schemeClr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k-SK" altLang="sk-SK" sz="5900"/>
              <a:t>AUSTRÁLIA A OCEÁNIA</a:t>
            </a:r>
          </a:p>
        </p:txBody>
      </p:sp>
      <p:sp>
        <p:nvSpPr>
          <p:cNvPr id="466947" name="Text Box 3"/>
          <p:cNvSpPr txBox="1">
            <a:spLocks noChangeArrowheads="1"/>
          </p:cNvSpPr>
          <p:nvPr/>
        </p:nvSpPr>
        <p:spPr bwMode="auto">
          <a:xfrm>
            <a:off x="1331913" y="5589588"/>
            <a:ext cx="6553200" cy="101600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sk-SK" altLang="sk-SK" sz="6000">
                <a:solidFill>
                  <a:srgbClr val="FFFFFF"/>
                </a:solidFill>
              </a:rPr>
              <a:t>AUSTRONÉZIA</a:t>
            </a:r>
          </a:p>
        </p:txBody>
      </p:sp>
    </p:spTree>
    <p:extLst>
      <p:ext uri="{BB962C8B-B14F-4D97-AF65-F5344CB8AC3E}">
        <p14:creationId xmlns:p14="http://schemas.microsoft.com/office/powerpoint/2010/main" val="3950062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77875"/>
          </a:xfrm>
        </p:spPr>
        <p:txBody>
          <a:bodyPr/>
          <a:lstStyle/>
          <a:p>
            <a:pPr eaLnBrk="1" hangingPunct="1"/>
            <a:r>
              <a:rPr lang="sk-SK" altLang="en-US"/>
              <a:t>Veľká koralová bariéra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84888" y="1287462"/>
            <a:ext cx="3059112" cy="2673350"/>
          </a:xfrm>
        </p:spPr>
        <p:txBody>
          <a:bodyPr/>
          <a:lstStyle/>
          <a:p>
            <a:pPr marL="182563" indent="-160338" eaLnBrk="1" hangingPunct="1">
              <a:lnSpc>
                <a:spcPct val="80000"/>
              </a:lnSpc>
            </a:pPr>
            <a:r>
              <a:rPr lang="sk-SK" altLang="en-US" sz="2000" dirty="0">
                <a:latin typeface="Arial Narrow" panose="020B0606020202030204" pitchFamily="34" charset="0"/>
              </a:rPr>
              <a:t>najväčšia sústava koralových </a:t>
            </a:r>
            <a:r>
              <a:rPr lang="sk-SK" altLang="en-US" sz="2000">
                <a:latin typeface="Arial Narrow" panose="020B0606020202030204" pitchFamily="34" charset="0"/>
              </a:rPr>
              <a:t>útesov </a:t>
            </a:r>
            <a:br>
              <a:rPr lang="sk-SK" altLang="en-US" sz="2000">
                <a:latin typeface="Arial Narrow" panose="020B0606020202030204" pitchFamily="34" charset="0"/>
              </a:rPr>
            </a:br>
            <a:r>
              <a:rPr lang="sk-SK" altLang="en-US" sz="2000">
                <a:latin typeface="Arial Narrow" panose="020B0606020202030204" pitchFamily="34" charset="0"/>
              </a:rPr>
              <a:t>a </a:t>
            </a:r>
            <a:r>
              <a:rPr lang="sk-SK" altLang="en-US" sz="2000" dirty="0">
                <a:latin typeface="Arial Narrow" panose="020B0606020202030204" pitchFamily="34" charset="0"/>
              </a:rPr>
              <a:t>ostrovov na Zemi </a:t>
            </a:r>
          </a:p>
          <a:p>
            <a:pPr marL="182563" indent="-160338" eaLnBrk="1" hangingPunct="1">
              <a:lnSpc>
                <a:spcPct val="80000"/>
              </a:lnSpc>
            </a:pPr>
            <a:r>
              <a:rPr lang="sk-SK" altLang="en-US" sz="2000" dirty="0">
                <a:latin typeface="Arial Narrow" panose="020B0606020202030204" pitchFamily="34" charset="0"/>
              </a:rPr>
              <a:t>dlhá okolo 2 000 km, </a:t>
            </a:r>
            <a:br>
              <a:rPr lang="sk-SK" altLang="en-US" sz="2000" dirty="0">
                <a:latin typeface="Arial Narrow" panose="020B0606020202030204" pitchFamily="34" charset="0"/>
              </a:rPr>
            </a:br>
            <a:r>
              <a:rPr lang="sk-SK" altLang="en-US" sz="2000" dirty="0">
                <a:latin typeface="Arial Narrow" panose="020B0606020202030204" pitchFamily="34" charset="0"/>
              </a:rPr>
              <a:t>široká 2 – 150 km</a:t>
            </a:r>
          </a:p>
          <a:p>
            <a:pPr marL="182563" indent="-160338" eaLnBrk="1" hangingPunct="1">
              <a:lnSpc>
                <a:spcPct val="80000"/>
              </a:lnSpc>
            </a:pPr>
            <a:r>
              <a:rPr lang="sk-SK" altLang="en-US" sz="2000" dirty="0">
                <a:latin typeface="Arial Narrow" panose="020B0606020202030204" pitchFamily="34" charset="0"/>
              </a:rPr>
              <a:t>bariéru tvorí približne 3 000 koralových útesov, ostrovov, ostrovčekov a lagún</a:t>
            </a: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41402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0400"/>
            <a:ext cx="2987675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892675"/>
            <a:ext cx="309721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270375"/>
            <a:ext cx="3348037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679825"/>
            <a:ext cx="187325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92150"/>
            <a:ext cx="2130425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168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-24138"/>
            <a:ext cx="9144000" cy="818921"/>
          </a:xfrm>
        </p:spPr>
        <p:txBody>
          <a:bodyPr/>
          <a:lstStyle/>
          <a:p>
            <a:r>
              <a:rPr lang="sk-SK" sz="4000" dirty="0"/>
              <a:t>Klimatické pomery v Austrálii a Oceánii</a:t>
            </a:r>
            <a:endParaRPr lang="en-GB" sz="4000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53" y="794783"/>
            <a:ext cx="7495471" cy="6063217"/>
          </a:xfrm>
        </p:spPr>
      </p:pic>
      <p:sp>
        <p:nvSpPr>
          <p:cNvPr id="3" name="BlokTextu 2"/>
          <p:cNvSpPr txBox="1"/>
          <p:nvPr/>
        </p:nvSpPr>
        <p:spPr>
          <a:xfrm>
            <a:off x="6589337" y="4581128"/>
            <a:ext cx="2555775" cy="203132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dirty="0">
                <a:latin typeface="Arial Narrow" panose="020B0606020202030204" pitchFamily="34" charset="0"/>
              </a:rPr>
              <a:t>vnímať ako dôsledok prevládajúceho prúdenia vzduchu, </a:t>
            </a:r>
            <a:r>
              <a:rPr lang="sk-SK" dirty="0" err="1">
                <a:latin typeface="Arial Narrow" panose="020B0606020202030204" pitchFamily="34" charset="0"/>
              </a:rPr>
              <a:t>ocenánskych</a:t>
            </a:r>
            <a:r>
              <a:rPr lang="sk-SK" dirty="0">
                <a:latin typeface="Arial Narrow" panose="020B0606020202030204" pitchFamily="34" charset="0"/>
              </a:rPr>
              <a:t> prúdov a orografie</a:t>
            </a:r>
          </a:p>
          <a:p>
            <a:pPr marL="285750" indent="-285750">
              <a:buFontTx/>
              <a:buChar char="-"/>
            </a:pPr>
            <a:r>
              <a:rPr lang="sk-SK" dirty="0">
                <a:latin typeface="Arial Narrow" panose="020B0606020202030204" pitchFamily="34" charset="0"/>
              </a:rPr>
              <a:t>všimnúť si koreláciu medzi distribúciou zrážok a obyvateľstva</a:t>
            </a:r>
            <a:endParaRPr lang="en-GB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81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08050"/>
          </a:xfrm>
        </p:spPr>
        <p:txBody>
          <a:bodyPr/>
          <a:lstStyle/>
          <a:p>
            <a:pPr eaLnBrk="1" hangingPunct="1"/>
            <a:r>
              <a:rPr lang="sk-SK" altLang="en-US"/>
              <a:t>distribúcia zrážok</a:t>
            </a:r>
          </a:p>
        </p:txBody>
      </p:sp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03263"/>
            <a:ext cx="7885112" cy="615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990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17463"/>
            <a:ext cx="759618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1475656" y="5123082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dirty="0">
                <a:latin typeface="Arial Narrow" panose="020B0606020202030204" pitchFamily="34" charset="0"/>
              </a:rPr>
              <a:t>toto je ukážka jednej z klasifikácií, </a:t>
            </a:r>
            <a:br>
              <a:rPr lang="sk-SK" dirty="0">
                <a:latin typeface="Arial Narrow" panose="020B0606020202030204" pitchFamily="34" charset="0"/>
              </a:rPr>
            </a:br>
            <a:r>
              <a:rPr lang="sk-SK" dirty="0">
                <a:latin typeface="Arial Narrow" panose="020B0606020202030204" pitchFamily="34" charset="0"/>
              </a:rPr>
              <a:t>ktorá upriamuje pozornosť variabilitu podnebia, ale interpretuje ju skôr ako bioklimatické pásma</a:t>
            </a:r>
          </a:p>
          <a:p>
            <a:pPr marL="285750" indent="-285750">
              <a:buFontTx/>
              <a:buChar char="-"/>
            </a:pPr>
            <a:r>
              <a:rPr lang="sk-SK" dirty="0">
                <a:latin typeface="Arial Narrow" panose="020B0606020202030204" pitchFamily="34" charset="0"/>
              </a:rPr>
              <a:t>základné klimatické pásma treba vedieť identifikovať podľa atlasu 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60C5E72C-5819-36D6-FF55-44A16297C32F}"/>
              </a:ext>
            </a:extLst>
          </p:cNvPr>
          <p:cNvSpPr/>
          <p:nvPr/>
        </p:nvSpPr>
        <p:spPr>
          <a:xfrm>
            <a:off x="0" y="0"/>
            <a:ext cx="2483768" cy="476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267" name="Rectangle 8"/>
          <p:cNvSpPr>
            <a:spLocks noGrp="1" noChangeArrowheads="1"/>
          </p:cNvSpPr>
          <p:nvPr>
            <p:ph type="title"/>
          </p:nvPr>
        </p:nvSpPr>
        <p:spPr>
          <a:xfrm>
            <a:off x="107504" y="116632"/>
            <a:ext cx="3547280" cy="1196752"/>
          </a:xfrm>
          <a:noFill/>
        </p:spPr>
        <p:txBody>
          <a:bodyPr/>
          <a:lstStyle/>
          <a:p>
            <a:pPr algn="l" eaLnBrk="1" hangingPunct="1"/>
            <a:r>
              <a:rPr lang="sk-SK" altLang="en-US" sz="4000" dirty="0">
                <a:latin typeface="Arial Narrow" panose="020B0606020202030204" pitchFamily="34" charset="0"/>
              </a:rPr>
              <a:t>(bio)klimatické oblasti</a:t>
            </a:r>
          </a:p>
        </p:txBody>
      </p:sp>
    </p:spTree>
    <p:extLst>
      <p:ext uri="{BB962C8B-B14F-4D97-AF65-F5344CB8AC3E}">
        <p14:creationId xmlns:p14="http://schemas.microsoft.com/office/powerpoint/2010/main" val="249673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77875"/>
          </a:xfrm>
        </p:spPr>
        <p:txBody>
          <a:bodyPr/>
          <a:lstStyle/>
          <a:p>
            <a:pPr eaLnBrk="1" hangingPunct="1"/>
            <a:r>
              <a:rPr lang="sk-SK" altLang="en-US"/>
              <a:t>Vodstvo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19523" y="875909"/>
            <a:ext cx="3380015" cy="4608513"/>
          </a:xfrm>
        </p:spPr>
        <p:txBody>
          <a:bodyPr/>
          <a:lstStyle/>
          <a:p>
            <a:pPr eaLnBrk="1" hangingPunct="1"/>
            <a:r>
              <a:rPr lang="sk-SK" altLang="en-US" sz="2400" dirty="0">
                <a:latin typeface="Arial Narrow" panose="020B0606020202030204" pitchFamily="34" charset="0"/>
              </a:rPr>
              <a:t>2/3 územia bezodtokové a bez vodných tokov</a:t>
            </a:r>
          </a:p>
          <a:p>
            <a:pPr eaLnBrk="1" hangingPunct="1"/>
            <a:r>
              <a:rPr lang="sk-SK" altLang="en-US" sz="2400" dirty="0">
                <a:latin typeface="Arial Narrow" panose="020B0606020202030204" pitchFamily="34" charset="0"/>
              </a:rPr>
              <a:t>najvýznamnejšie toky:</a:t>
            </a:r>
          </a:p>
          <a:p>
            <a:pPr lvl="1" eaLnBrk="1" hangingPunct="1"/>
            <a:r>
              <a:rPr lang="sk-SK" altLang="en-US" sz="2200" b="1" dirty="0">
                <a:latin typeface="Arial Narrow" panose="020B0606020202030204" pitchFamily="34" charset="0"/>
              </a:rPr>
              <a:t>Darling a Murray</a:t>
            </a:r>
          </a:p>
          <a:p>
            <a:pPr eaLnBrk="1" hangingPunct="1"/>
            <a:r>
              <a:rPr lang="sk-SK" altLang="en-US" sz="2400" dirty="0">
                <a:latin typeface="Arial Narrow" panose="020B0606020202030204" pitchFamily="34" charset="0"/>
              </a:rPr>
              <a:t>občasné jazerá:</a:t>
            </a:r>
          </a:p>
          <a:p>
            <a:pPr lvl="1" eaLnBrk="1" hangingPunct="1"/>
            <a:r>
              <a:rPr lang="sk-SK" altLang="en-US" sz="2200" b="1" dirty="0" err="1">
                <a:latin typeface="Arial Narrow" panose="020B0606020202030204" pitchFamily="34" charset="0"/>
              </a:rPr>
              <a:t>Eyrovo</a:t>
            </a:r>
            <a:endParaRPr lang="sk-SK" altLang="en-US" sz="2200" b="1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sk-SK" altLang="en-US" sz="2200" dirty="0">
                <a:latin typeface="Arial Narrow" panose="020B0606020202030204" pitchFamily="34" charset="0"/>
              </a:rPr>
              <a:t>Torrensovo</a:t>
            </a:r>
          </a:p>
          <a:p>
            <a:pPr lvl="1" eaLnBrk="1" hangingPunct="1"/>
            <a:r>
              <a:rPr lang="sk-SK" altLang="en-US" sz="2200" dirty="0" err="1">
                <a:latin typeface="Arial Narrow" panose="020B0606020202030204" pitchFamily="34" charset="0"/>
              </a:rPr>
              <a:t>Gairdenerovo</a:t>
            </a:r>
            <a:endParaRPr lang="sk-SK" altLang="en-US" sz="22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en-US" sz="2400" dirty="0">
                <a:latin typeface="Arial Narrow" panose="020B0606020202030204" pitchFamily="34" charset="0"/>
              </a:rPr>
              <a:t>Veľká koralová bariéra</a:t>
            </a:r>
          </a:p>
          <a:p>
            <a:pPr eaLnBrk="1" hangingPunct="1"/>
            <a:r>
              <a:rPr lang="sk-SK" altLang="en-US" sz="2400" dirty="0">
                <a:latin typeface="Arial Narrow" panose="020B0606020202030204" pitchFamily="34" charset="0"/>
              </a:rPr>
              <a:t>Veľká artézska panva</a:t>
            </a: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4772025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Line 7"/>
          <p:cNvSpPr>
            <a:spLocks noChangeShapeType="1"/>
          </p:cNvSpPr>
          <p:nvPr/>
        </p:nvSpPr>
        <p:spPr bwMode="auto">
          <a:xfrm flipH="1" flipV="1">
            <a:off x="3635374" y="4724399"/>
            <a:ext cx="1080641" cy="47466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2771775" y="620713"/>
            <a:ext cx="2808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en-US" sz="1400" b="1" dirty="0"/>
              <a:t> </a:t>
            </a:r>
            <a:r>
              <a:rPr lang="sk-SK" altLang="en-US" sz="1400" b="1" dirty="0" err="1"/>
              <a:t>Torresov</a:t>
            </a:r>
            <a:r>
              <a:rPr lang="sk-SK" altLang="en-US" sz="1400" b="1" dirty="0"/>
              <a:t> prieliv    Yorský mys</a:t>
            </a:r>
          </a:p>
        </p:txBody>
      </p:sp>
      <p:sp>
        <p:nvSpPr>
          <p:cNvPr id="10247" name="Line 10"/>
          <p:cNvSpPr>
            <a:spLocks noChangeShapeType="1"/>
          </p:cNvSpPr>
          <p:nvPr/>
        </p:nvSpPr>
        <p:spPr bwMode="auto">
          <a:xfrm flipH="1">
            <a:off x="3563937" y="904875"/>
            <a:ext cx="1479323" cy="76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1278569" y="639174"/>
            <a:ext cx="1728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en-US" sz="1400" b="1" dirty="0"/>
              <a:t>Arafurské more</a:t>
            </a:r>
          </a:p>
        </p:txBody>
      </p: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0" y="404813"/>
            <a:ext cx="1728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en-US" sz="1400" b="1"/>
              <a:t>Arnhemská zem</a:t>
            </a:r>
          </a:p>
        </p:txBody>
      </p:sp>
      <p:sp>
        <p:nvSpPr>
          <p:cNvPr id="10250" name="Line 13"/>
          <p:cNvSpPr>
            <a:spLocks noChangeShapeType="1"/>
          </p:cNvSpPr>
          <p:nvPr/>
        </p:nvSpPr>
        <p:spPr bwMode="auto">
          <a:xfrm>
            <a:off x="468313" y="692150"/>
            <a:ext cx="1943100" cy="4333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0251" name="Text Box 14"/>
          <p:cNvSpPr txBox="1">
            <a:spLocks noChangeArrowheads="1"/>
          </p:cNvSpPr>
          <p:nvPr/>
        </p:nvSpPr>
        <p:spPr bwMode="auto">
          <a:xfrm>
            <a:off x="0" y="4292600"/>
            <a:ext cx="3924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k-SK" altLang="en-US" sz="1400" b="1"/>
              <a:t>Veľký austrálsky záliv    Spencerov záliv</a:t>
            </a:r>
          </a:p>
        </p:txBody>
      </p:sp>
      <p:sp>
        <p:nvSpPr>
          <p:cNvPr id="10252" name="Line 15"/>
          <p:cNvSpPr>
            <a:spLocks noChangeShapeType="1"/>
          </p:cNvSpPr>
          <p:nvPr/>
        </p:nvSpPr>
        <p:spPr bwMode="auto">
          <a:xfrm flipV="1">
            <a:off x="1116013" y="3716338"/>
            <a:ext cx="935037" cy="64928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0253" name="Line 16"/>
          <p:cNvSpPr>
            <a:spLocks noChangeShapeType="1"/>
          </p:cNvSpPr>
          <p:nvPr/>
        </p:nvSpPr>
        <p:spPr bwMode="auto">
          <a:xfrm flipV="1">
            <a:off x="2627313" y="3933825"/>
            <a:ext cx="144462" cy="431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pic>
        <p:nvPicPr>
          <p:cNvPr id="10254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0638"/>
            <a:ext cx="2503488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5" name="Text Box 18"/>
          <p:cNvSpPr txBox="1">
            <a:spLocks noChangeArrowheads="1"/>
          </p:cNvSpPr>
          <p:nvPr/>
        </p:nvSpPr>
        <p:spPr bwMode="auto">
          <a:xfrm>
            <a:off x="4291718" y="5199062"/>
            <a:ext cx="1728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en-US" sz="1400" b="1" dirty="0"/>
              <a:t>Bassov prieliv</a:t>
            </a:r>
          </a:p>
        </p:txBody>
      </p:sp>
      <p:sp>
        <p:nvSpPr>
          <p:cNvPr id="10256" name="Line 19"/>
          <p:cNvSpPr>
            <a:spLocks noChangeShapeType="1"/>
          </p:cNvSpPr>
          <p:nvPr/>
        </p:nvSpPr>
        <p:spPr bwMode="auto">
          <a:xfrm flipH="1" flipV="1">
            <a:off x="3419474" y="2636837"/>
            <a:ext cx="2339975" cy="22574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0257" name="Text Box 12"/>
          <p:cNvSpPr txBox="1">
            <a:spLocks noChangeArrowheads="1"/>
          </p:cNvSpPr>
          <p:nvPr/>
        </p:nvSpPr>
        <p:spPr bwMode="auto">
          <a:xfrm>
            <a:off x="611188" y="3068638"/>
            <a:ext cx="1728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en-US" sz="1400" b="1"/>
              <a:t>Eyrov polosotrov</a:t>
            </a:r>
          </a:p>
        </p:txBody>
      </p:sp>
      <p:sp>
        <p:nvSpPr>
          <p:cNvPr id="10258" name="Line 13"/>
          <p:cNvSpPr>
            <a:spLocks noChangeShapeType="1"/>
          </p:cNvSpPr>
          <p:nvPr/>
        </p:nvSpPr>
        <p:spPr bwMode="auto">
          <a:xfrm>
            <a:off x="1835149" y="3357563"/>
            <a:ext cx="792163" cy="5191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011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4365104"/>
            <a:ext cx="2267744" cy="1879432"/>
          </a:xfrm>
          <a:prstGeom prst="rect">
            <a:avLst/>
          </a:prstGeom>
        </p:spPr>
      </p:pic>
      <p:sp>
        <p:nvSpPr>
          <p:cNvPr id="477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9012"/>
            <a:ext cx="8229600" cy="850900"/>
          </a:xfrm>
        </p:spPr>
        <p:txBody>
          <a:bodyPr/>
          <a:lstStyle/>
          <a:p>
            <a:r>
              <a:rPr lang="sk-SK" altLang="sk-SK" dirty="0"/>
              <a:t>História</a:t>
            </a:r>
          </a:p>
        </p:txBody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736"/>
            <a:ext cx="9144000" cy="5805264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</a:pPr>
            <a:r>
              <a:rPr lang="sk-SK" altLang="sk-SK" sz="2300" dirty="0">
                <a:latin typeface="Arial Narrow" panose="020B0606020202030204" pitchFamily="34" charset="0"/>
              </a:rPr>
              <a:t>„autochtónne“ obyvateľstvo sa sem dostalo cez JV Áziu asi pred 50 000 rokmi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sk-SK" altLang="sk-SK" sz="2300" dirty="0">
                <a:latin typeface="Arial Narrow" panose="020B0606020202030204" pitchFamily="34" charset="0"/>
              </a:rPr>
              <a:t>1606 – ako prví Európania spozorovali Austráliu </a:t>
            </a:r>
            <a:r>
              <a:rPr lang="sk-SK" altLang="sk-SK" sz="2300" b="1" dirty="0">
                <a:latin typeface="Arial Narrow" panose="020B0606020202030204" pitchFamily="34" charset="0"/>
              </a:rPr>
              <a:t>Holanďania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zmapovali S a Z Austrálie a nazvali ju </a:t>
            </a:r>
            <a:r>
              <a:rPr lang="sk-SK" altLang="sk-SK" sz="1800" b="1" dirty="0">
                <a:latin typeface="Arial Narrow" panose="020B0606020202030204" pitchFamily="34" charset="0"/>
              </a:rPr>
              <a:t>Nové Holandsko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sk-SK" altLang="sk-SK" sz="2300" dirty="0">
                <a:latin typeface="Arial Narrow" panose="020B0606020202030204" pitchFamily="34" charset="0"/>
              </a:rPr>
              <a:t>1770 – </a:t>
            </a:r>
            <a:r>
              <a:rPr lang="sk-SK" altLang="sk-SK" sz="2300" b="1" dirty="0">
                <a:latin typeface="Arial Narrow" panose="020B0606020202030204" pitchFamily="34" charset="0"/>
              </a:rPr>
              <a:t>Brit</a:t>
            </a:r>
            <a:r>
              <a:rPr lang="sk-SK" altLang="sk-SK" sz="2300" dirty="0">
                <a:latin typeface="Arial Narrow" panose="020B0606020202030204" pitchFamily="34" charset="0"/>
              </a:rPr>
              <a:t> </a:t>
            </a:r>
            <a:r>
              <a:rPr lang="sk-SK" altLang="sk-SK" sz="2300" dirty="0" err="1">
                <a:latin typeface="Arial Narrow" panose="020B0606020202030204" pitchFamily="34" charset="0"/>
              </a:rPr>
              <a:t>James</a:t>
            </a:r>
            <a:r>
              <a:rPr lang="sk-SK" altLang="sk-SK" sz="2300" dirty="0">
                <a:latin typeface="Arial Narrow" panose="020B0606020202030204" pitchFamily="34" charset="0"/>
              </a:rPr>
              <a:t> </a:t>
            </a:r>
            <a:r>
              <a:rPr lang="sk-SK" altLang="sk-SK" sz="2300" dirty="0" err="1">
                <a:latin typeface="Arial Narrow" panose="020B0606020202030204" pitchFamily="34" charset="0"/>
              </a:rPr>
              <a:t>Cook</a:t>
            </a:r>
            <a:r>
              <a:rPr lang="sk-SK" altLang="sk-SK" sz="2300" dirty="0">
                <a:latin typeface="Arial Narrow" panose="020B0606020202030204" pitchFamily="34" charset="0"/>
              </a:rPr>
              <a:t> objavuje V pobrežie</a:t>
            </a:r>
          </a:p>
          <a:p>
            <a:pPr lvl="1">
              <a:lnSpc>
                <a:spcPct val="90000"/>
              </a:lnSpc>
              <a:spcBef>
                <a:spcPts val="4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nazýva ho </a:t>
            </a:r>
            <a:r>
              <a:rPr lang="sk-SK" altLang="sk-SK" sz="1800" b="1" dirty="0">
                <a:latin typeface="Arial Narrow" panose="020B0606020202030204" pitchFamily="34" charset="0"/>
              </a:rPr>
              <a:t>Nový Južný Wales</a:t>
            </a:r>
            <a:r>
              <a:rPr lang="sk-SK" altLang="sk-SK" sz="1800" dirty="0">
                <a:latin typeface="Arial Narrow" panose="020B0606020202030204" pitchFamily="34" charset="0"/>
              </a:rPr>
              <a:t> a zaberá pre Britániu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1788 – Briti začínajú osídľovať NJW ako trestaneckú kolóniu</a:t>
            </a: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</a:pPr>
            <a:r>
              <a:rPr lang="sk-SK" altLang="sk-SK" sz="2300" dirty="0">
                <a:latin typeface="Arial Narrow" panose="020B0606020202030204" pitchFamily="34" charset="0"/>
              </a:rPr>
              <a:t>19. stor. – z NJW postupne vznikajú nové kolónie (dnešné správne jednotky)</a:t>
            </a: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</a:pPr>
            <a:r>
              <a:rPr lang="sk-SK" altLang="sk-SK" sz="2300" spc="-20" dirty="0">
                <a:latin typeface="Arial Narrow" panose="020B0606020202030204" pitchFamily="34" charset="0"/>
              </a:rPr>
              <a:t>1901 – austrálske kolónie vytvárajú </a:t>
            </a:r>
            <a:r>
              <a:rPr lang="sk-SK" altLang="sk-SK" sz="2300" b="1" spc="-20" dirty="0">
                <a:latin typeface="Arial Narrow" panose="020B0606020202030204" pitchFamily="34" charset="0"/>
              </a:rPr>
              <a:t>federáciu</a:t>
            </a:r>
            <a:r>
              <a:rPr lang="sk-SK" altLang="sk-SK" sz="2300" spc="-20" dirty="0">
                <a:latin typeface="Arial Narrow" panose="020B0606020202030204" pitchFamily="34" charset="0"/>
              </a:rPr>
              <a:t>, ktorá sa stáva súčasťou </a:t>
            </a:r>
            <a:r>
              <a:rPr lang="sk-SK" altLang="sk-SK" sz="2300" b="1" spc="-20" dirty="0">
                <a:latin typeface="Arial Narrow" panose="020B0606020202030204" pitchFamily="34" charset="0"/>
              </a:rPr>
              <a:t>Britského spoločenstva národov</a:t>
            </a:r>
            <a:r>
              <a:rPr lang="sk-SK" altLang="sk-SK" sz="2300" spc="-20" dirty="0">
                <a:latin typeface="Arial Narrow" panose="020B0606020202030204" pitchFamily="34" charset="0"/>
              </a:rPr>
              <a:t>, jej hlavným predstaviteľom je doposiaľ britský monarcha </a:t>
            </a:r>
            <a:r>
              <a:rPr lang="sk-SK" altLang="sk-SK" sz="2300" dirty="0">
                <a:latin typeface="Arial Narrow" panose="020B0606020202030204" pitchFamily="34" charset="0"/>
              </a:rPr>
              <a:t>1911 – začiatok výstavby </a:t>
            </a:r>
            <a:r>
              <a:rPr lang="sk-SK" altLang="sk-SK" sz="2300" b="1" dirty="0">
                <a:latin typeface="Arial Narrow" panose="020B0606020202030204" pitchFamily="34" charset="0"/>
              </a:rPr>
              <a:t>Canberry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</a:pPr>
            <a:r>
              <a:rPr lang="sk-SK" altLang="sk-SK" sz="1800" dirty="0">
                <a:latin typeface="Arial Narrow" panose="020B0606020202030204" pitchFamily="34" charset="0"/>
              </a:rPr>
              <a:t>1911 – 1927 je hlavným mestom </a:t>
            </a:r>
            <a:r>
              <a:rPr lang="sk-SK" altLang="sk-SK" sz="1800" b="1" dirty="0">
                <a:latin typeface="Arial Narrow" panose="020B0606020202030204" pitchFamily="34" charset="0"/>
              </a:rPr>
              <a:t>Melbourne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sk-SK" altLang="sk-SK" sz="2300" dirty="0">
                <a:latin typeface="Arial Narrow" panose="020B0606020202030204" pitchFamily="34" charset="0"/>
              </a:rPr>
              <a:t>Aktuálne štátoprávne usporiadanie:</a:t>
            </a:r>
          </a:p>
          <a:p>
            <a:pPr lvl="1">
              <a:lnSpc>
                <a:spcPct val="90000"/>
              </a:lnSpc>
              <a:spcBef>
                <a:spcPts val="4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oficiálny názov: Austrálsky zväz (vnútorné usporiadanie: federatívny štát)</a:t>
            </a:r>
          </a:p>
          <a:p>
            <a:pPr lvl="1">
              <a:lnSpc>
                <a:spcPct val="90000"/>
              </a:lnSpc>
              <a:spcBef>
                <a:spcPts val="4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štátne zriadenie: Konštitučná parlamentná monarchia (hlava štátu Karol III.)</a:t>
            </a:r>
          </a:p>
          <a:p>
            <a:pPr lvl="2">
              <a:lnSpc>
                <a:spcPct val="90000"/>
              </a:lnSpc>
              <a:spcBef>
                <a:spcPts val="400"/>
              </a:spcBef>
            </a:pPr>
            <a:r>
              <a:rPr lang="sk-SK" altLang="sk-SK" sz="1600" dirty="0">
                <a:latin typeface="Arial Narrow" panose="020B0606020202030204" pitchFamily="34" charset="0"/>
              </a:rPr>
              <a:t>priamo v Austrálii britského monarchu zastupuje Generálny guvernér (David </a:t>
            </a:r>
            <a:r>
              <a:rPr lang="sk-SK" altLang="sk-SK" sz="1600" dirty="0" err="1">
                <a:latin typeface="Arial Narrow" panose="020B0606020202030204" pitchFamily="34" charset="0"/>
              </a:rPr>
              <a:t>Hurley</a:t>
            </a:r>
            <a:r>
              <a:rPr lang="sk-SK" altLang="sk-SK" sz="1600" dirty="0">
                <a:latin typeface="Arial Narrow" panose="020B0606020202030204" pitchFamily="34" charset="0"/>
              </a:rPr>
              <a:t>), ktorého menuje</a:t>
            </a:r>
          </a:p>
          <a:p>
            <a:pPr lvl="3">
              <a:lnSpc>
                <a:spcPct val="90000"/>
              </a:lnSpc>
              <a:spcBef>
                <a:spcPts val="400"/>
              </a:spcBef>
            </a:pPr>
            <a:r>
              <a:rPr lang="sk-SK" altLang="sk-SK" sz="1200" dirty="0">
                <a:latin typeface="Arial Narrow" panose="020B0606020202030204" pitchFamily="34" charset="0"/>
              </a:rPr>
              <a:t>Od 1. 7. bude </a:t>
            </a:r>
            <a:r>
              <a:rPr lang="sk-SK" altLang="sk-SK" sz="1200" dirty="0" err="1">
                <a:latin typeface="Arial Narrow" panose="020B0606020202030204" pitchFamily="34" charset="0"/>
              </a:rPr>
              <a:t>guvernérkou</a:t>
            </a:r>
            <a:r>
              <a:rPr lang="sk-SK" altLang="sk-SK" sz="1200" dirty="0">
                <a:latin typeface="Arial Narrow" panose="020B0606020202030204" pitchFamily="34" charset="0"/>
              </a:rPr>
              <a:t> </a:t>
            </a:r>
            <a:r>
              <a:rPr lang="sk-SK" altLang="sk-SK" sz="1200" dirty="0" err="1">
                <a:latin typeface="Arial Narrow" panose="020B0606020202030204" pitchFamily="34" charset="0"/>
              </a:rPr>
              <a:t>Sam</a:t>
            </a:r>
            <a:r>
              <a:rPr lang="sk-SK" altLang="sk-SK" sz="1200" dirty="0">
                <a:latin typeface="Arial Narrow" panose="020B0606020202030204" pitchFamily="34" charset="0"/>
              </a:rPr>
              <a:t> </a:t>
            </a:r>
            <a:r>
              <a:rPr lang="sk-SK" altLang="sk-SK" sz="1200" dirty="0" err="1">
                <a:latin typeface="Arial Narrow" panose="020B0606020202030204" pitchFamily="34" charset="0"/>
              </a:rPr>
              <a:t>Mostynová</a:t>
            </a:r>
            <a:endParaRPr lang="sk-SK" altLang="sk-SK" sz="1200" dirty="0">
              <a:latin typeface="Arial Narrow" panose="020B0606020202030204" pitchFamily="34" charset="0"/>
            </a:endParaRPr>
          </a:p>
          <a:p>
            <a:pPr lvl="1">
              <a:lnSpc>
                <a:spcPct val="90000"/>
              </a:lnSpc>
              <a:spcBef>
                <a:spcPts val="400"/>
              </a:spcBef>
            </a:pPr>
            <a:endParaRPr lang="sk-SK" altLang="sk-SK" sz="2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236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165303"/>
            <a:ext cx="8229600" cy="658809"/>
          </a:xfrm>
        </p:spPr>
        <p:txBody>
          <a:bodyPr/>
          <a:lstStyle/>
          <a:p>
            <a:r>
              <a:rPr lang="sk-SK" sz="3000" dirty="0">
                <a:latin typeface="Arial Narrow" panose="020B0606020202030204" pitchFamily="34" charset="0"/>
              </a:rPr>
              <a:t>základné administratívne členenie + </a:t>
            </a:r>
            <a:r>
              <a:rPr lang="sk-SK" sz="3000" dirty="0">
                <a:latin typeface="Arial Narrow" panose="020B0606020202030204" pitchFamily="34" charset="0"/>
                <a:hlinkClick r:id="rId2"/>
              </a:rPr>
              <a:t>vývoj</a:t>
            </a:r>
            <a:endParaRPr lang="sk-SK" sz="3000" dirty="0">
              <a:latin typeface="Arial Narrow" panose="020B0606020202030204" pitchFamily="34" charset="0"/>
            </a:endParaRPr>
          </a:p>
        </p:txBody>
      </p:sp>
      <p:pic>
        <p:nvPicPr>
          <p:cNvPr id="528386" name="Picture 2" descr="http://www.eia.gov/beta/international/analysis_includes/countries_long/Australia/images/australia_states_territories_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593"/>
            <a:ext cx="73152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748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08050"/>
          </a:xfrm>
        </p:spPr>
        <p:txBody>
          <a:bodyPr/>
          <a:lstStyle/>
          <a:p>
            <a:r>
              <a:rPr lang="sk-SK" altLang="sk-SK"/>
              <a:t>Obyvateľstvo</a:t>
            </a:r>
          </a:p>
        </p:txBody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248374"/>
            <a:ext cx="5796136" cy="1397000"/>
          </a:xfrm>
        </p:spPr>
        <p:txBody>
          <a:bodyPr/>
          <a:lstStyle/>
          <a:p>
            <a:r>
              <a:rPr lang="sk-SK" altLang="sk-SK" sz="2200" dirty="0">
                <a:latin typeface="Arial Narrow" panose="020B0606020202030204" pitchFamily="34" charset="0"/>
                <a:hlinkClick r:id="rId3"/>
              </a:rPr>
              <a:t>aktuálny počet obyvateľov 27 000 000</a:t>
            </a:r>
            <a:r>
              <a:rPr lang="sk-SK" altLang="sk-SK" sz="2200" dirty="0">
                <a:latin typeface="Arial Narrow" panose="020B0606020202030204" pitchFamily="34" charset="0"/>
              </a:rPr>
              <a:t> (2025)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r>
              <a:rPr lang="sk-SK" altLang="sk-SK" sz="2200" dirty="0">
                <a:latin typeface="Arial Narrow" panose="020B0606020202030204" pitchFamily="34" charset="0"/>
                <a:hlinkClick r:id="rId4"/>
              </a:rPr>
              <a:t>rast prirodzeným prírastkom i migráciou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r>
              <a:rPr lang="sk-SK" altLang="sk-SK" sz="2200" dirty="0">
                <a:latin typeface="Arial Narrow" panose="020B0606020202030204" pitchFamily="34" charset="0"/>
              </a:rPr>
              <a:t>hrubá miera celkového prírastku </a:t>
            </a:r>
            <a:r>
              <a:rPr lang="en-GB" altLang="sk-SK" sz="2200" dirty="0" err="1">
                <a:latin typeface="Arial Narrow" panose="020B0606020202030204" pitchFamily="34" charset="0"/>
              </a:rPr>
              <a:t>cez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sk-SK" altLang="sk-SK" sz="2200" dirty="0">
                <a:latin typeface="Arial Narrow" panose="020B0606020202030204" pitchFamily="34" charset="0"/>
              </a:rPr>
              <a:t>1</a:t>
            </a:r>
            <a:r>
              <a:rPr lang="en-GB" altLang="sk-SK" sz="2200" dirty="0">
                <a:latin typeface="Arial Narrow" panose="020B0606020202030204" pitchFamily="34" charset="0"/>
              </a:rPr>
              <a:t>0</a:t>
            </a:r>
            <a:r>
              <a:rPr lang="sk-SK" altLang="sk-SK" sz="2200" dirty="0">
                <a:latin typeface="Arial Narrow" panose="020B0606020202030204" pitchFamily="34" charset="0"/>
              </a:rPr>
              <a:t> ‰</a:t>
            </a:r>
          </a:p>
          <a:p>
            <a:r>
              <a:rPr lang="sk-SK" altLang="sk-SK" sz="2200" dirty="0">
                <a:latin typeface="Arial Narrow" panose="020B0606020202030204" pitchFamily="34" charset="0"/>
              </a:rPr>
              <a:t>očakávaná dĺžka života pri narodení: 82 rokov</a:t>
            </a:r>
          </a:p>
        </p:txBody>
      </p:sp>
      <p:pic>
        <p:nvPicPr>
          <p:cNvPr id="4792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2" y="1217322"/>
            <a:ext cx="6053106" cy="403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6"/>
          <a:srcRect r="21102"/>
          <a:stretch/>
        </p:blipFill>
        <p:spPr>
          <a:xfrm>
            <a:off x="6074933" y="1795035"/>
            <a:ext cx="2961563" cy="3559652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141478" y="5440969"/>
            <a:ext cx="3096344" cy="491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sk-SK" altLang="sk-SK" sz="2400" kern="0" dirty="0">
                <a:latin typeface="Arial Narrow" panose="020B0606020202030204" pitchFamily="34" charset="0"/>
                <a:hlinkClick r:id="rId7"/>
              </a:rPr>
              <a:t>zdroj a interaktívna verzia</a:t>
            </a:r>
            <a:endParaRPr lang="sk-SK" altLang="sk-SK" sz="2400" kern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222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Populačná veľkosť Austrálie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ekvidemická mapa</a:t>
            </a:r>
          </a:p>
        </p:txBody>
      </p:sp>
      <p:pic>
        <p:nvPicPr>
          <p:cNvPr id="531458" name="Picture 2" descr="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7"/>
            <a:ext cx="9169027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215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06438"/>
          </a:xfrm>
        </p:spPr>
        <p:txBody>
          <a:bodyPr/>
          <a:lstStyle/>
          <a:p>
            <a:r>
              <a:rPr lang="sk-SK" altLang="sk-SK" sz="4000"/>
              <a:t>rozmiestnenie obyvateľstva</a:t>
            </a:r>
          </a:p>
        </p:txBody>
      </p:sp>
      <p:pic>
        <p:nvPicPr>
          <p:cNvPr id="4833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370840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33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3635375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3334" name="Text Box 6"/>
          <p:cNvSpPr txBox="1">
            <a:spLocks noChangeArrowheads="1"/>
          </p:cNvSpPr>
          <p:nvPr/>
        </p:nvSpPr>
        <p:spPr bwMode="auto">
          <a:xfrm>
            <a:off x="4356100" y="6149975"/>
            <a:ext cx="4787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sk-SK" altLang="sk-SK" sz="2800" dirty="0">
                <a:solidFill>
                  <a:srgbClr val="000000"/>
                </a:solidFill>
                <a:latin typeface="Arial Narrow" panose="020B0606020202030204" pitchFamily="34" charset="0"/>
              </a:rPr>
              <a:t>priemerne len 3 obyv./km</a:t>
            </a:r>
            <a:r>
              <a:rPr lang="sk-SK" altLang="sk-SK" sz="2800" baseline="30000" dirty="0">
                <a:solidFill>
                  <a:srgbClr val="000000"/>
                </a:solidFill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483336" name="Picture 8" descr="http://www.about-australia.com/wp-content/uploads/2011/11/australias-population-density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160" y="764704"/>
            <a:ext cx="5957780" cy="489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300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54482" y="3716338"/>
            <a:ext cx="2664421" cy="3141662"/>
          </a:xfrm>
          <a:solidFill>
            <a:srgbClr val="CCFFFF">
              <a:alpha val="50195"/>
            </a:srgbClr>
          </a:solidFill>
          <a:ln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sk-SK" altLang="en-US" sz="2800" dirty="0">
                <a:latin typeface="Arial Narrow" panose="020B0606020202030204" pitchFamily="34" charset="0"/>
              </a:rPr>
              <a:t>Základné delenie</a:t>
            </a:r>
          </a:p>
          <a:p>
            <a:pPr eaLnBrk="1" hangingPunct="1">
              <a:lnSpc>
                <a:spcPct val="80000"/>
              </a:lnSpc>
            </a:pPr>
            <a:r>
              <a:rPr lang="sk-SK" altLang="en-US" sz="2800" dirty="0">
                <a:latin typeface="Arial Narrow" panose="020B0606020202030204" pitchFamily="34" charset="0"/>
              </a:rPr>
              <a:t>Austrália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Austrália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Nový Zéland</a:t>
            </a:r>
          </a:p>
          <a:p>
            <a:pPr eaLnBrk="1" hangingPunct="1">
              <a:lnSpc>
                <a:spcPct val="80000"/>
              </a:lnSpc>
            </a:pPr>
            <a:r>
              <a:rPr lang="sk-SK" altLang="en-US" sz="2800" dirty="0">
                <a:latin typeface="Arial Narrow" panose="020B0606020202030204" pitchFamily="34" charset="0"/>
              </a:rPr>
              <a:t>Oceánia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Melanézia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Mikronézia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Polynézia</a:t>
            </a:r>
          </a:p>
        </p:txBody>
      </p:sp>
    </p:spTree>
    <p:extLst>
      <p:ext uri="{BB962C8B-B14F-4D97-AF65-F5344CB8AC3E}">
        <p14:creationId xmlns:p14="http://schemas.microsoft.com/office/powerpoint/2010/main" val="581588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22338"/>
          </a:xfrm>
        </p:spPr>
        <p:txBody>
          <a:bodyPr/>
          <a:lstStyle/>
          <a:p>
            <a:r>
              <a:rPr lang="sk-SK" altLang="sk-SK"/>
              <a:t>obyvateľstvo podľa pôvodu</a:t>
            </a:r>
          </a:p>
        </p:txBody>
      </p:sp>
      <p:pic>
        <p:nvPicPr>
          <p:cNvPr id="4812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6069962" cy="280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284" name="Text Box 4"/>
          <p:cNvSpPr txBox="1">
            <a:spLocks noChangeArrowheads="1"/>
          </p:cNvSpPr>
          <p:nvPr/>
        </p:nvSpPr>
        <p:spPr bwMode="auto">
          <a:xfrm>
            <a:off x="6069962" y="802250"/>
            <a:ext cx="3096264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sk-SK" altLang="sk-SK" dirty="0">
                <a:solidFill>
                  <a:srgbClr val="000000"/>
                </a:solidFill>
                <a:latin typeface="Arial Narrow" panose="020B0606020202030204" pitchFamily="34" charset="0"/>
              </a:rPr>
              <a:t> Spojené kráľovstvo – 1 150 000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sk-SK" altLang="sk-SK" dirty="0">
                <a:solidFill>
                  <a:srgbClr val="000000"/>
                </a:solidFill>
                <a:latin typeface="Arial Narrow" panose="020B0606020202030204" pitchFamily="34" charset="0"/>
              </a:rPr>
              <a:t> Nový Zéland – 500 000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sk-SK" altLang="sk-SK" dirty="0">
                <a:solidFill>
                  <a:srgbClr val="000000"/>
                </a:solidFill>
                <a:latin typeface="Arial Narrow" panose="020B0606020202030204" pitchFamily="34" charset="0"/>
              </a:rPr>
              <a:t> Taliansko – 225 000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sk-SK" altLang="sk-SK" dirty="0">
                <a:solidFill>
                  <a:srgbClr val="000000"/>
                </a:solidFill>
                <a:latin typeface="Arial Narrow" panose="020B0606020202030204" pitchFamily="34" charset="0"/>
              </a:rPr>
              <a:t> Čína – 200 000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sk-SK" altLang="sk-SK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dirty="0" err="1">
                <a:solidFill>
                  <a:srgbClr val="000000"/>
                </a:solidFill>
                <a:latin typeface="Arial Narrow" panose="020B0606020202030204" pitchFamily="34" charset="0"/>
              </a:rPr>
              <a:t>Aborigéni</a:t>
            </a:r>
            <a:r>
              <a:rPr lang="sk-SK" altLang="sk-SK" dirty="0">
                <a:solidFill>
                  <a:srgbClr val="000000"/>
                </a:solidFill>
                <a:latin typeface="Arial Narrow" panose="020B0606020202030204" pitchFamily="34" charset="0"/>
              </a:rPr>
              <a:t> cca 3 % populácie 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sk-SK" altLang="sk-SK" dirty="0">
                <a:solidFill>
                  <a:srgbClr val="000000"/>
                </a:solidFill>
                <a:latin typeface="Arial Narrow" panose="020B0606020202030204" pitchFamily="34" charset="0"/>
              </a:rPr>
              <a:t> 500 000 – 900 000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9DCA7240-3E93-058E-50DB-E6DB3FB09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3756740"/>
            <a:ext cx="5718596" cy="3036956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8F0E517F-6CD6-7AF7-C147-3324B759C275}"/>
              </a:ext>
            </a:extLst>
          </p:cNvPr>
          <p:cNvSpPr txBox="1"/>
          <p:nvPr/>
        </p:nvSpPr>
        <p:spPr>
          <a:xfrm>
            <a:off x="2627784" y="639633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00" dirty="0">
                <a:hlinkClick r:id="rId5"/>
              </a:rPr>
              <a:t>Štatistický úrad Austrálie</a:t>
            </a:r>
            <a:endParaRPr lang="sk-SK" sz="800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310B0C9A-EE2E-5971-3619-7B29CDA8AD1D}"/>
              </a:ext>
            </a:extLst>
          </p:cNvPr>
          <p:cNvSpPr txBox="1"/>
          <p:nvPr/>
        </p:nvSpPr>
        <p:spPr>
          <a:xfrm>
            <a:off x="149548" y="5301651"/>
            <a:ext cx="3275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latin typeface="Arial Narrow" panose="020B0606020202030204" pitchFamily="34" charset="0"/>
              </a:rPr>
              <a:t>Viac ako 30 % (cca 8,5 z 27 mil.) obyvateľov Austrálie sa narodilo mimo </a:t>
            </a:r>
            <a:r>
              <a:rPr lang="sk-SK" sz="2000" dirty="0" err="1">
                <a:latin typeface="Arial Narrow" panose="020B0606020202030204" pitchFamily="34" charset="0"/>
              </a:rPr>
              <a:t>austrálie</a:t>
            </a:r>
            <a:r>
              <a:rPr lang="sk-SK" sz="2000" dirty="0">
                <a:latin typeface="Arial Narrow" panose="020B06060202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5899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80312" y="274638"/>
            <a:ext cx="1306488" cy="6250706"/>
          </a:xfrm>
        </p:spPr>
        <p:txBody>
          <a:bodyPr vert="vert"/>
          <a:lstStyle/>
          <a:p>
            <a:r>
              <a:rPr lang="sk-SK" dirty="0"/>
              <a:t>jazyková mapa</a:t>
            </a:r>
          </a:p>
        </p:txBody>
      </p:sp>
      <p:pic>
        <p:nvPicPr>
          <p:cNvPr id="533506" name="Picture 2" descr="https://s-media-cache-ak0.pinimg.com/736x/3b/2d/01/3b2d017606d577163679b684a68166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6838950" cy="61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968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Jazyková štruktúra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2603" y="1196752"/>
            <a:ext cx="9131397" cy="576064"/>
          </a:xfrm>
        </p:spPr>
        <p:txBody>
          <a:bodyPr/>
          <a:lstStyle/>
          <a:p>
            <a:r>
              <a:rPr lang="sk-SK" sz="2800" dirty="0">
                <a:latin typeface="Arial Narrow" panose="020B0606020202030204" pitchFamily="34" charset="0"/>
              </a:rPr>
              <a:t>Austrália a Oceánia sú jazykovo veľmi heterogénne územia;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44000" cy="3773341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5076056" y="623731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3"/>
              </a:rPr>
              <a:t>zdroj (mapa vo väčšom rozlíšení)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9556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2405"/>
            <a:ext cx="8229600" cy="778098"/>
          </a:xfrm>
        </p:spPr>
        <p:txBody>
          <a:bodyPr/>
          <a:lstStyle/>
          <a:p>
            <a:r>
              <a:rPr lang="sk-SK" dirty="0"/>
              <a:t>územia patriace </a:t>
            </a:r>
            <a:r>
              <a:rPr lang="sk-SK" dirty="0" err="1"/>
              <a:t>Aborigénom</a:t>
            </a:r>
            <a:endParaRPr lang="sk-SK" dirty="0"/>
          </a:p>
        </p:txBody>
      </p:sp>
      <p:pic>
        <p:nvPicPr>
          <p:cNvPr id="526338" name="Picture 2" descr="http://assets.maorilawreview.co.nz/Altman-2014-figur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38744"/>
            <a:ext cx="6408712" cy="592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336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578" name="Picture 2" descr="http://assets.maorilawreview.co.nz/Altman-2014-figur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1739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8497669" y="485308"/>
            <a:ext cx="646331" cy="590465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k-SK" sz="3000" dirty="0">
                <a:solidFill>
                  <a:srgbClr val="000000"/>
                </a:solidFill>
              </a:rPr>
              <a:t>rozmiestnenie </a:t>
            </a:r>
            <a:r>
              <a:rPr lang="sk-SK" sz="3000" dirty="0" err="1">
                <a:solidFill>
                  <a:srgbClr val="000000"/>
                </a:solidFill>
              </a:rPr>
              <a:t>Aborigénov</a:t>
            </a:r>
            <a:endParaRPr lang="sk-SK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403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8497669" y="485308"/>
            <a:ext cx="646331" cy="590465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k-SK" sz="3000" dirty="0">
                <a:solidFill>
                  <a:srgbClr val="000000"/>
                </a:solidFill>
              </a:rPr>
              <a:t>rozmiestnenie </a:t>
            </a:r>
            <a:r>
              <a:rPr lang="sk-SK" sz="3000" dirty="0" err="1">
                <a:solidFill>
                  <a:srgbClr val="000000"/>
                </a:solidFill>
              </a:rPr>
              <a:t>aborigénskych</a:t>
            </a:r>
            <a:r>
              <a:rPr lang="sk-SK" sz="3000" dirty="0">
                <a:solidFill>
                  <a:srgbClr val="000000"/>
                </a:solidFill>
              </a:rPr>
              <a:t> obcí</a:t>
            </a:r>
          </a:p>
        </p:txBody>
      </p:sp>
      <p:pic>
        <p:nvPicPr>
          <p:cNvPr id="537602" name="Picture 2" descr="http://assets.maorilawreview.co.nz/Altman-2014-figure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58" y="-4644"/>
            <a:ext cx="8168792" cy="686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515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434" name="Picture 2" descr="http://2.bp.blogspot.com/-JqecM5oudUg/T-Ll7sdPFGI/AAAAAAAAAU4/AkqsyeB4JUU/s1600/AustReligCensu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9" y="4667410"/>
            <a:ext cx="2971349" cy="219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/>
          <p:cNvSpPr txBox="1">
            <a:spLocks/>
          </p:cNvSpPr>
          <p:nvPr/>
        </p:nvSpPr>
        <p:spPr bwMode="auto">
          <a:xfrm>
            <a:off x="435180" y="309290"/>
            <a:ext cx="82296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k-SK" kern="0" dirty="0">
                <a:solidFill>
                  <a:srgbClr val="000000"/>
                </a:solidFill>
              </a:rPr>
              <a:t>obyvateľstvo podľa náboženstva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/>
          <a:srcRect r="27667"/>
          <a:stretch/>
        </p:blipFill>
        <p:spPr>
          <a:xfrm>
            <a:off x="611560" y="1458333"/>
            <a:ext cx="3528391" cy="319480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/>
          <a:srcRect l="83163" t="16576" b="12628"/>
          <a:stretch/>
        </p:blipFill>
        <p:spPr>
          <a:xfrm>
            <a:off x="435180" y="2155633"/>
            <a:ext cx="653718" cy="1800201"/>
          </a:xfrm>
          <a:prstGeom prst="rect">
            <a:avLst/>
          </a:prstGeom>
        </p:spPr>
      </p:pic>
      <p:pic>
        <p:nvPicPr>
          <p:cNvPr id="3" name="Picture 4" descr="http://amfrank2australia.weebly.com/uploads/2/6/0/5/26059243/8734621_orig.png">
            <a:extLst>
              <a:ext uri="{FF2B5EF4-FFF2-40B4-BE49-F238E27FC236}">
                <a16:creationId xmlns:a16="http://schemas.microsoft.com/office/drawing/2014/main" id="{6BC3D70C-70BB-7A71-2610-98A036040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96952"/>
            <a:ext cx="4317626" cy="290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Rovná spojovacia šípka 5">
            <a:extLst>
              <a:ext uri="{FF2B5EF4-FFF2-40B4-BE49-F238E27FC236}">
                <a16:creationId xmlns:a16="http://schemas.microsoft.com/office/drawing/2014/main" id="{77F68787-2396-1B88-84BF-4BFEAF8F329F}"/>
              </a:ext>
            </a:extLst>
          </p:cNvPr>
          <p:cNvCxnSpPr>
            <a:cxnSpLocks/>
          </p:cNvCxnSpPr>
          <p:nvPr/>
        </p:nvCxnSpPr>
        <p:spPr>
          <a:xfrm>
            <a:off x="3419872" y="3212976"/>
            <a:ext cx="1440160" cy="5040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17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sk-SK" altLang="sk-SK" dirty="0"/>
              <a:t>najväčšie mestá </a:t>
            </a:r>
            <a:r>
              <a:rPr lang="sk-SK" altLang="sk-SK" sz="2000" dirty="0"/>
              <a:t>(2022)</a:t>
            </a:r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4744"/>
            <a:ext cx="9144000" cy="55165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Sydney		5 000 </a:t>
            </a:r>
            <a:r>
              <a:rPr lang="sk-SK" altLang="sk-SK" sz="2800" dirty="0" err="1">
                <a:latin typeface="Arial Narrow" panose="020B0606020202030204" pitchFamily="34" charset="0"/>
              </a:rPr>
              <a:t>000</a:t>
            </a:r>
            <a:r>
              <a:rPr lang="sk-SK" altLang="sk-SK" sz="2800" dirty="0">
                <a:latin typeface="Arial Narrow" panose="020B0606020202030204" pitchFamily="34" charset="0"/>
              </a:rPr>
              <a:t>	    Nový Južný Wales</a:t>
            </a:r>
          </a:p>
          <a:p>
            <a:pPr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Melbourne		4 500 000	    Viktória</a:t>
            </a:r>
          </a:p>
          <a:p>
            <a:pPr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Brisbane		2 300 000	    </a:t>
            </a:r>
            <a:r>
              <a:rPr lang="sk-SK" altLang="sk-SK" sz="2800" dirty="0" err="1">
                <a:latin typeface="Arial Narrow" panose="020B0606020202030204" pitchFamily="34" charset="0"/>
              </a:rPr>
              <a:t>Queensland</a:t>
            </a:r>
            <a:endParaRPr lang="sk-SK" altLang="sk-SK" sz="2800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sk-SK" altLang="sk-SK" sz="2800" dirty="0" err="1">
                <a:latin typeface="Arial Narrow" panose="020B0606020202030204" pitchFamily="34" charset="0"/>
              </a:rPr>
              <a:t>Perth</a:t>
            </a:r>
            <a:r>
              <a:rPr lang="sk-SK" altLang="sk-SK" sz="2800" dirty="0">
                <a:latin typeface="Arial Narrow" panose="020B0606020202030204" pitchFamily="34" charset="0"/>
              </a:rPr>
              <a:t>		2 000 000	    Západná Austrália</a:t>
            </a:r>
          </a:p>
          <a:p>
            <a:pPr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Adelaide		1 300 000	    Južná Austrália</a:t>
            </a:r>
          </a:p>
          <a:p>
            <a:pPr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... .... .... .... .... .... .... ....</a:t>
            </a:r>
          </a:p>
          <a:p>
            <a:pPr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Canberra		   400 000	    Územie hlavného mesta</a:t>
            </a:r>
          </a:p>
          <a:p>
            <a:pPr>
              <a:lnSpc>
                <a:spcPct val="90000"/>
              </a:lnSpc>
            </a:pPr>
            <a:r>
              <a:rPr lang="sk-SK" altLang="sk-SK" sz="2800" dirty="0" err="1">
                <a:latin typeface="Arial Narrow" panose="020B0606020202030204" pitchFamily="34" charset="0"/>
              </a:rPr>
              <a:t>Hobart</a:t>
            </a:r>
            <a:r>
              <a:rPr lang="sk-SK" altLang="sk-SK" sz="2800" dirty="0">
                <a:latin typeface="Arial Narrow" panose="020B0606020202030204" pitchFamily="34" charset="0"/>
              </a:rPr>
              <a:t>		   220 000 	    Tasmánia</a:t>
            </a:r>
          </a:p>
          <a:p>
            <a:pPr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Darwin		   140 000	    Severné teritóriá</a:t>
            </a:r>
          </a:p>
          <a:p>
            <a:pPr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Alice </a:t>
            </a:r>
            <a:r>
              <a:rPr lang="sk-SK" altLang="sk-SK" sz="2800" dirty="0" err="1">
                <a:latin typeface="Arial Narrow" panose="020B0606020202030204" pitchFamily="34" charset="0"/>
              </a:rPr>
              <a:t>Springs</a:t>
            </a:r>
            <a:r>
              <a:rPr lang="sk-SK" altLang="sk-SK" sz="2800" dirty="0">
                <a:latin typeface="Arial Narrow" panose="020B0606020202030204" pitchFamily="34" charset="0"/>
              </a:rPr>
              <a:t>   	     25 000	    Severné teritóriá</a:t>
            </a:r>
          </a:p>
          <a:p>
            <a:pPr>
              <a:lnSpc>
                <a:spcPct val="90000"/>
              </a:lnSpc>
            </a:pPr>
            <a:endParaRPr lang="sk-SK" altLang="sk-SK" sz="2800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miera urbanizácie 90 % – stále vzrastá</a:t>
            </a:r>
          </a:p>
          <a:p>
            <a:pPr>
              <a:lnSpc>
                <a:spcPct val="90000"/>
              </a:lnSpc>
            </a:pPr>
            <a:endParaRPr lang="sk-SK" altLang="sk-SK" sz="2800" dirty="0">
              <a:latin typeface="Arial Narrow" panose="020B0606020202030204" pitchFamily="34" charset="0"/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7054991" y="5949280"/>
            <a:ext cx="1840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>
                <a:latin typeface="Arial Narrow" panose="020B0606020202030204" pitchFamily="34" charset="0"/>
                <a:hlinkClick r:id="rId3"/>
              </a:rPr>
              <a:t>najväčšie mestá </a:t>
            </a:r>
            <a:br>
              <a:rPr lang="sk-SK" dirty="0">
                <a:latin typeface="Arial Narrow" panose="020B0606020202030204" pitchFamily="34" charset="0"/>
                <a:hlinkClick r:id="rId3"/>
              </a:rPr>
            </a:br>
            <a:r>
              <a:rPr lang="sk-SK" dirty="0">
                <a:latin typeface="Arial Narrow" panose="020B0606020202030204" pitchFamily="34" charset="0"/>
                <a:hlinkClick r:id="rId3"/>
              </a:rPr>
              <a:t>Austrálie a Oceánie</a:t>
            </a:r>
            <a:endParaRPr lang="en-GB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666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50900"/>
          </a:xfrm>
        </p:spPr>
        <p:txBody>
          <a:bodyPr/>
          <a:lstStyle/>
          <a:p>
            <a:r>
              <a:rPr lang="sk-SK" altLang="sk-SK" dirty="0"/>
              <a:t>Hospodárstvo</a:t>
            </a:r>
          </a:p>
        </p:txBody>
      </p:sp>
      <p:sp>
        <p:nvSpPr>
          <p:cNvPr id="487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9144000" cy="60213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k-SK" altLang="sk-SK" sz="2600" dirty="0">
                <a:latin typeface="Arial Narrow" panose="020B0606020202030204" pitchFamily="34" charset="0"/>
              </a:rPr>
              <a:t>hospodársky vyspelý štát</a:t>
            </a:r>
          </a:p>
          <a:p>
            <a:pPr>
              <a:lnSpc>
                <a:spcPct val="90000"/>
              </a:lnSpc>
            </a:pPr>
            <a:r>
              <a:rPr lang="sk-SK" altLang="sk-SK" sz="2600" dirty="0">
                <a:latin typeface="Arial Narrow" panose="020B0606020202030204" pitchFamily="34" charset="0"/>
              </a:rPr>
              <a:t>bohatý na nerastné suroviny – významná ťažba aj vývoz</a:t>
            </a:r>
          </a:p>
          <a:p>
            <a:pPr lvl="1">
              <a:lnSpc>
                <a:spcPct val="90000"/>
              </a:lnSpc>
            </a:pPr>
            <a:r>
              <a:rPr lang="sk-SK" altLang="sk-SK" sz="2300" dirty="0">
                <a:latin typeface="Arial Narrow" panose="020B0606020202030204" pitchFamily="34" charset="0"/>
              </a:rPr>
              <a:t>čierne a hnedé uhlie, železná ruda, bauxit, ropa, zemný plyn, rudy farebných kovov, zlato (10 % svetovej produkcie)</a:t>
            </a:r>
          </a:p>
          <a:p>
            <a:pPr>
              <a:lnSpc>
                <a:spcPct val="90000"/>
              </a:lnSpc>
            </a:pPr>
            <a:r>
              <a:rPr lang="sk-SK" altLang="sk-SK" sz="2600" dirty="0">
                <a:latin typeface="Arial Narrow" panose="020B0606020202030204" pitchFamily="34" charset="0"/>
              </a:rPr>
              <a:t>priemyselné odvetvia:</a:t>
            </a:r>
          </a:p>
          <a:p>
            <a:pPr lvl="1">
              <a:lnSpc>
                <a:spcPct val="90000"/>
              </a:lnSpc>
            </a:pPr>
            <a:r>
              <a:rPr lang="sk-SK" altLang="sk-SK" sz="2300" dirty="0">
                <a:latin typeface="Arial Narrow" panose="020B0606020202030204" pitchFamily="34" charset="0"/>
              </a:rPr>
              <a:t>hutníctvo, petrochémia, chémia, výroba strojov (automobily), textilný a potravinársky priemysel</a:t>
            </a:r>
          </a:p>
          <a:p>
            <a:pPr>
              <a:lnSpc>
                <a:spcPct val="90000"/>
              </a:lnSpc>
            </a:pPr>
            <a:r>
              <a:rPr lang="sk-SK" altLang="sk-SK" sz="2600" dirty="0">
                <a:latin typeface="Arial Narrow" panose="020B0606020202030204" pitchFamily="34" charset="0"/>
              </a:rPr>
              <a:t>poľnohospodárstvo (orná pôda len 6,5 % územia)</a:t>
            </a:r>
          </a:p>
          <a:p>
            <a:pPr lvl="1">
              <a:lnSpc>
                <a:spcPct val="90000"/>
              </a:lnSpc>
            </a:pPr>
            <a:r>
              <a:rPr lang="sk-SK" altLang="sk-SK" sz="2300" dirty="0">
                <a:latin typeface="Arial Narrow" panose="020B0606020202030204" pitchFamily="34" charset="0"/>
              </a:rPr>
              <a:t>pšenica, jačmeň, ovos, ryža, cukrová trstina, bavlna, strukoviny, zemiaky, olejniny, zelenina, ovocie...</a:t>
            </a:r>
          </a:p>
          <a:p>
            <a:pPr lvl="1">
              <a:lnSpc>
                <a:spcPct val="90000"/>
              </a:lnSpc>
            </a:pPr>
            <a:r>
              <a:rPr lang="sk-SK" altLang="sk-SK" sz="2300" b="1" dirty="0">
                <a:latin typeface="Arial Narrow" panose="020B0606020202030204" pitchFamily="34" charset="0"/>
              </a:rPr>
              <a:t>ovce </a:t>
            </a:r>
            <a:r>
              <a:rPr lang="sk-SK" altLang="sk-SK" sz="2300" dirty="0">
                <a:latin typeface="Arial Narrow" panose="020B0606020202030204" pitchFamily="34" charset="0"/>
              </a:rPr>
              <a:t>(5x obyvateľov)</a:t>
            </a:r>
            <a:r>
              <a:rPr lang="sk-SK" altLang="sk-SK" sz="2300" b="1" dirty="0">
                <a:latin typeface="Arial Narrow" panose="020B0606020202030204" pitchFamily="34" charset="0"/>
              </a:rPr>
              <a:t>, </a:t>
            </a:r>
            <a:r>
              <a:rPr lang="sk-SK" altLang="sk-SK" sz="2300" dirty="0">
                <a:latin typeface="Arial Narrow" panose="020B0606020202030204" pitchFamily="34" charset="0"/>
              </a:rPr>
              <a:t>dobytok, ošípané, kone, hydina, rybolov</a:t>
            </a:r>
          </a:p>
          <a:p>
            <a:pPr lvl="1">
              <a:lnSpc>
                <a:spcPct val="90000"/>
              </a:lnSpc>
            </a:pPr>
            <a:r>
              <a:rPr lang="sk-SK" altLang="sk-SK" sz="2300" dirty="0">
                <a:latin typeface="Arial Narrow" panose="020B0606020202030204" pitchFamily="34" charset="0"/>
              </a:rPr>
              <a:t>významná je ťažba dreva</a:t>
            </a:r>
          </a:p>
          <a:p>
            <a:pPr>
              <a:lnSpc>
                <a:spcPct val="90000"/>
              </a:lnSpc>
            </a:pPr>
            <a:r>
              <a:rPr lang="sk-SK" altLang="sk-SK" sz="2600" dirty="0">
                <a:latin typeface="Arial Narrow" panose="020B0606020202030204" pitchFamily="34" charset="0"/>
              </a:rPr>
              <a:t>vysoko rozvinutá doprava</a:t>
            </a:r>
          </a:p>
          <a:p>
            <a:pPr lvl="1">
              <a:lnSpc>
                <a:spcPct val="90000"/>
              </a:lnSpc>
            </a:pPr>
            <a:r>
              <a:rPr lang="sk-SK" altLang="sk-SK" sz="2300" dirty="0">
                <a:latin typeface="Arial Narrow" panose="020B0606020202030204" pitchFamily="34" charset="0"/>
              </a:rPr>
              <a:t>letecká, automobilová a železničná (vodná len po mori)</a:t>
            </a:r>
          </a:p>
          <a:p>
            <a:pPr>
              <a:lnSpc>
                <a:spcPct val="90000"/>
              </a:lnSpc>
            </a:pPr>
            <a:r>
              <a:rPr lang="sk-SK" altLang="sk-SK" sz="2600" dirty="0">
                <a:latin typeface="Arial Narrow" panose="020B0606020202030204" pitchFamily="34" charset="0"/>
              </a:rPr>
              <a:t>dôležitý</a:t>
            </a:r>
            <a:r>
              <a:rPr lang="sk-SK" altLang="sk-SK" sz="2700" dirty="0">
                <a:latin typeface="Arial Narrow" panose="020B0606020202030204" pitchFamily="34" charset="0"/>
              </a:rPr>
              <a:t> terciérny a kvartérny sektor – menšia závislosť na doprave</a:t>
            </a:r>
          </a:p>
        </p:txBody>
      </p:sp>
    </p:spTree>
    <p:extLst>
      <p:ext uri="{BB962C8B-B14F-4D97-AF65-F5344CB8AC3E}">
        <p14:creationId xmlns:p14="http://schemas.microsoft.com/office/powerpoint/2010/main" val="2031330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Nadpis 1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r>
              <a:rPr lang="sk-SK" altLang="sk-SK" dirty="0">
                <a:latin typeface="Arial Narrow" panose="020B0606020202030204" pitchFamily="34" charset="0"/>
              </a:rPr>
              <a:t>poľnohospodárstvo</a:t>
            </a:r>
          </a:p>
        </p:txBody>
      </p:sp>
      <p:pic>
        <p:nvPicPr>
          <p:cNvPr id="499715" name="Picture 2" descr="http://go.grolier.com/map?id=mtlr015&amp;pid=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6950"/>
            <a:ext cx="9144000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872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50900"/>
          </a:xfrm>
        </p:spPr>
        <p:txBody>
          <a:bodyPr/>
          <a:lstStyle/>
          <a:p>
            <a:pPr eaLnBrk="1" hangingPunct="1"/>
            <a:r>
              <a:rPr lang="sk-SK" altLang="en-US" dirty="0"/>
              <a:t>základné </a:t>
            </a:r>
            <a:r>
              <a:rPr lang="sk-SK" altLang="en-US" dirty="0" err="1"/>
              <a:t>info</a:t>
            </a:r>
            <a:endParaRPr lang="sk-SK" alt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4679" y="850900"/>
            <a:ext cx="9144000" cy="60071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en-US" sz="2100" dirty="0">
                <a:latin typeface="Arial Narrow" panose="020B0606020202030204" pitchFamily="34" charset="0"/>
              </a:rPr>
              <a:t>Rozloha: 8,5 mil. km²</a:t>
            </a:r>
          </a:p>
          <a:p>
            <a:pPr eaLnBrk="1" hangingPunct="1">
              <a:lnSpc>
                <a:spcPct val="90000"/>
              </a:lnSpc>
            </a:pPr>
            <a:r>
              <a:rPr lang="sk-SK" altLang="en-US" sz="2100" dirty="0">
                <a:latin typeface="Arial Narrow" panose="020B0606020202030204" pitchFamily="34" charset="0"/>
              </a:rPr>
              <a:t>Počet obyvateľov: </a:t>
            </a:r>
            <a:r>
              <a:rPr lang="en-GB" altLang="en-US" sz="2100" dirty="0">
                <a:latin typeface="Arial Narrow" panose="020B0606020202030204" pitchFamily="34" charset="0"/>
              </a:rPr>
              <a:t>4</a:t>
            </a:r>
            <a:r>
              <a:rPr lang="sk-SK" altLang="en-US" sz="2100" dirty="0">
                <a:latin typeface="Arial Narrow" panose="020B0606020202030204" pitchFamily="34" charset="0"/>
              </a:rPr>
              <a:t>7 miliónov</a:t>
            </a:r>
            <a:r>
              <a:rPr lang="en-GB" altLang="en-US" sz="2100" dirty="0">
                <a:latin typeface="Arial Narrow" panose="020B0606020202030204" pitchFamily="34" charset="0"/>
              </a:rPr>
              <a:t> (20</a:t>
            </a:r>
            <a:r>
              <a:rPr lang="sk-SK" altLang="en-US" sz="2100" dirty="0">
                <a:latin typeface="Arial Narrow" panose="020B0606020202030204" pitchFamily="34" charset="0"/>
              </a:rPr>
              <a:t>25</a:t>
            </a:r>
            <a:r>
              <a:rPr lang="en-GB" altLang="en-US" sz="2100" dirty="0">
                <a:latin typeface="Arial Narrow" panose="020B0606020202030204" pitchFamily="34" charset="0"/>
              </a:rPr>
              <a:t>)</a:t>
            </a:r>
            <a:endParaRPr lang="sk-SK" altLang="en-US" sz="21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en-US" sz="2100" dirty="0">
                <a:latin typeface="Arial Narrow" panose="020B0606020202030204" pitchFamily="34" charset="0"/>
              </a:rPr>
              <a:t>Hustota zaľudnenia: </a:t>
            </a:r>
            <a:r>
              <a:rPr lang="en-GB" altLang="en-US" sz="2100" dirty="0">
                <a:latin typeface="Arial Narrow" panose="020B0606020202030204" pitchFamily="34" charset="0"/>
              </a:rPr>
              <a:t>5</a:t>
            </a:r>
            <a:r>
              <a:rPr lang="sk-SK" altLang="en-US" sz="2100" dirty="0">
                <a:latin typeface="Arial Narrow" panose="020B0606020202030204" pitchFamily="34" charset="0"/>
              </a:rPr>
              <a:t> obyv./km²</a:t>
            </a:r>
          </a:p>
          <a:p>
            <a:pPr eaLnBrk="1" hangingPunct="1">
              <a:lnSpc>
                <a:spcPct val="90000"/>
              </a:lnSpc>
            </a:pPr>
            <a:r>
              <a:rPr lang="sk-SK" altLang="en-US" sz="2100" dirty="0">
                <a:latin typeface="Arial Narrow" panose="020B0606020202030204" pitchFamily="34" charset="0"/>
              </a:rPr>
              <a:t>Priemerná výška: 340 m n. m.</a:t>
            </a:r>
          </a:p>
          <a:p>
            <a:pPr eaLnBrk="1" hangingPunct="1">
              <a:lnSpc>
                <a:spcPct val="90000"/>
              </a:lnSpc>
            </a:pPr>
            <a:r>
              <a:rPr lang="sk-SK" altLang="en-US" sz="2100" dirty="0">
                <a:latin typeface="Arial Narrow" panose="020B0606020202030204" pitchFamily="34" charset="0"/>
              </a:rPr>
              <a:t>Najvyšší vrchol: Puncak Jaya*, N. Guinea, Indonézia, 4 884 (5 030) m n. m.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en-US" sz="1400" dirty="0">
                <a:latin typeface="Arial Narrow" panose="020B0606020202030204" pitchFamily="34" charset="0"/>
              </a:rPr>
              <a:t>Papua Nová Guinea – 4509 m n. m.; Nový Zéland – 3754 m n. m.</a:t>
            </a:r>
          </a:p>
          <a:p>
            <a:pPr eaLnBrk="1" hangingPunct="1">
              <a:lnSpc>
                <a:spcPct val="90000"/>
              </a:lnSpc>
            </a:pPr>
            <a:r>
              <a:rPr lang="sk-SK" altLang="en-US" sz="2100" dirty="0">
                <a:latin typeface="Arial Narrow" panose="020B0606020202030204" pitchFamily="34" charset="0"/>
              </a:rPr>
              <a:t>Najväčšia rieka: Murray, Austrália, dĺžka 3 370 km</a:t>
            </a:r>
          </a:p>
          <a:p>
            <a:pPr eaLnBrk="1" hangingPunct="1">
              <a:lnSpc>
                <a:spcPct val="90000"/>
              </a:lnSpc>
            </a:pPr>
            <a:r>
              <a:rPr lang="sk-SK" altLang="en-US" sz="2100" dirty="0">
                <a:latin typeface="Arial Narrow" panose="020B0606020202030204" pitchFamily="34" charset="0"/>
              </a:rPr>
              <a:t>Najväčšie jazero: </a:t>
            </a:r>
            <a:r>
              <a:rPr lang="sk-SK" altLang="en-US" sz="2100" dirty="0" err="1">
                <a:latin typeface="Arial Narrow" panose="020B0606020202030204" pitchFamily="34" charset="0"/>
              </a:rPr>
              <a:t>Eyrovo</a:t>
            </a:r>
            <a:r>
              <a:rPr lang="sk-SK" altLang="en-US" sz="2100" dirty="0">
                <a:latin typeface="Arial Narrow" panose="020B0606020202030204" pitchFamily="34" charset="0"/>
              </a:rPr>
              <a:t>, Austrália, 9 500 km²</a:t>
            </a:r>
          </a:p>
          <a:p>
            <a:pPr eaLnBrk="1" hangingPunct="1">
              <a:lnSpc>
                <a:spcPct val="90000"/>
              </a:lnSpc>
            </a:pPr>
            <a:r>
              <a:rPr lang="sk-SK" altLang="en-US" sz="2100" dirty="0">
                <a:latin typeface="Arial Narrow" panose="020B0606020202030204" pitchFamily="34" charset="0"/>
              </a:rPr>
              <a:t>Najväčšie štáty, rozloha: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en-US" sz="1600" dirty="0">
                <a:latin typeface="Arial Narrow" panose="020B0606020202030204" pitchFamily="34" charset="0"/>
              </a:rPr>
              <a:t>Austrália 		7 682 557 km²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en-US" sz="1600" dirty="0">
                <a:latin typeface="Arial Narrow" panose="020B0606020202030204" pitchFamily="34" charset="0"/>
              </a:rPr>
              <a:t>Papua-Nová Guinea       	   462 840 km²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en-US" sz="1600" dirty="0">
                <a:latin typeface="Arial Narrow" panose="020B0606020202030204" pitchFamily="34" charset="0"/>
              </a:rPr>
              <a:t>Nový Zéland 	 	   270 534 km²</a:t>
            </a:r>
          </a:p>
          <a:p>
            <a:pPr eaLnBrk="1" hangingPunct="1">
              <a:lnSpc>
                <a:spcPct val="90000"/>
              </a:lnSpc>
            </a:pPr>
            <a:r>
              <a:rPr lang="sk-SK" altLang="en-US" sz="2100" dirty="0" err="1">
                <a:latin typeface="Arial Narrow" panose="020B0606020202030204" pitchFamily="34" charset="0"/>
              </a:rPr>
              <a:t>Najväčie</a:t>
            </a:r>
            <a:r>
              <a:rPr lang="sk-SK" altLang="en-US" sz="2100" dirty="0">
                <a:latin typeface="Arial Narrow" panose="020B0606020202030204" pitchFamily="34" charset="0"/>
              </a:rPr>
              <a:t> mestá (počty obyvateľov):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en-US" sz="1600" dirty="0">
                <a:latin typeface="Arial Narrow" panose="020B0606020202030204" pitchFamily="34" charset="0"/>
              </a:rPr>
              <a:t>Sydney 	  5 000 000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en-US" sz="1600" dirty="0">
                <a:latin typeface="Arial Narrow" panose="020B0606020202030204" pitchFamily="34" charset="0"/>
              </a:rPr>
              <a:t>Melbourne 	  4 500 000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en-US" sz="1600" dirty="0">
                <a:latin typeface="Arial Narrow" panose="020B0606020202030204" pitchFamily="34" charset="0"/>
              </a:rPr>
              <a:t>Brisbane	  2 300 000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en-US" sz="1600" dirty="0">
                <a:latin typeface="Arial Narrow" panose="020B0606020202030204" pitchFamily="34" charset="0"/>
              </a:rPr>
              <a:t>Perth 	  2 000 000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en-US" sz="1600" dirty="0">
                <a:latin typeface="Arial Narrow" panose="020B0606020202030204" pitchFamily="34" charset="0"/>
              </a:rPr>
              <a:t>Auckland	  1 400 000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en-US" sz="1600" dirty="0">
                <a:latin typeface="Arial Narrow" panose="020B0606020202030204" pitchFamily="34" charset="0"/>
              </a:rPr>
              <a:t>Adelaide	  1 300 000</a:t>
            </a:r>
          </a:p>
          <a:p>
            <a:pPr eaLnBrk="1" hangingPunct="1">
              <a:lnSpc>
                <a:spcPct val="90000"/>
              </a:lnSpc>
            </a:pPr>
            <a:endParaRPr lang="sk-SK" altLang="en-US" sz="2400" dirty="0"/>
          </a:p>
        </p:txBody>
      </p:sp>
      <p:pic>
        <p:nvPicPr>
          <p:cNvPr id="4" name="Obrázok 3" descr="Obrázok, na ktorom je exteriér, nebo, voda, breh&#10;&#10;Automaticky generovaný popis">
            <a:extLst>
              <a:ext uri="{FF2B5EF4-FFF2-40B4-BE49-F238E27FC236}">
                <a16:creationId xmlns:a16="http://schemas.microsoft.com/office/drawing/2014/main" id="{8889D9B6-57F7-4867-AE0C-4A4E73749C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539" y="3645024"/>
            <a:ext cx="4813573" cy="3212976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8C7D368A-F8B9-6A28-7507-8B356CCE5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677934"/>
            <a:ext cx="3117203" cy="159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32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k-SK" altLang="sk-SK" dirty="0">
                <a:latin typeface="Arial Narrow" panose="020B0606020202030204" pitchFamily="34" charset="0"/>
              </a:rPr>
              <a:t>ekologické poľnohospodárstvo</a:t>
            </a:r>
          </a:p>
        </p:txBody>
      </p:sp>
      <p:pic>
        <p:nvPicPr>
          <p:cNvPr id="500739" name="Picture 2" descr="http://orgprints.org/20948/7/OrganicWorld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1DA53223-C6EA-8E64-C705-07EACC2D31E4}"/>
              </a:ext>
            </a:extLst>
          </p:cNvPr>
          <p:cNvSpPr txBox="1"/>
          <p:nvPr/>
        </p:nvSpPr>
        <p:spPr>
          <a:xfrm>
            <a:off x="6588224" y="3789040"/>
            <a:ext cx="1872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latin typeface="Arial Narrow" panose="020B0606020202030204" pitchFamily="34" charset="0"/>
              </a:rPr>
              <a:t>Až 35 miliónov hektárov pôdy certifikovanej ako pôda na ekologické poľnohospodárstvo (viac ako 50 % takejto pôdy na svete); avšak ide najmä o pasienky a </a:t>
            </a:r>
            <a:r>
              <a:rPr lang="sk-SK" sz="1200" dirty="0" err="1">
                <a:latin typeface="Arial Narrow" panose="020B0606020202030204" pitchFamily="34" charset="0"/>
              </a:rPr>
              <a:t>polopúštne</a:t>
            </a:r>
            <a:r>
              <a:rPr lang="sk-SK" sz="1200" dirty="0">
                <a:latin typeface="Arial Narrow" panose="020B0606020202030204" pitchFamily="34" charset="0"/>
              </a:rPr>
              <a:t> oblasti.</a:t>
            </a:r>
          </a:p>
        </p:txBody>
      </p:sp>
    </p:spTree>
    <p:extLst>
      <p:ext uri="{BB962C8B-B14F-4D97-AF65-F5344CB8AC3E}">
        <p14:creationId xmlns:p14="http://schemas.microsoft.com/office/powerpoint/2010/main" val="1883453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8941928" cy="546735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8185336" y="6484953"/>
            <a:ext cx="8640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500" dirty="0">
                <a:latin typeface="Arial Narrow" panose="020B0606020202030204" pitchFamily="34" charset="0"/>
                <a:hlinkClick r:id="rId3"/>
              </a:rPr>
              <a:t>zdroj</a:t>
            </a:r>
            <a:endParaRPr lang="sk-SK" sz="1500" dirty="0">
              <a:latin typeface="Arial Narrow" panose="020B0606020202030204" pitchFamily="34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1328406" y="188640"/>
            <a:ext cx="64871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200" dirty="0">
                <a:latin typeface="Arial Narrow" panose="020B0606020202030204" pitchFamily="34" charset="0"/>
              </a:rPr>
              <a:t>Hlavné ložiská vybraných nerastných surovín v Austrálii, 2016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E8624611-222C-B94A-AFDA-70BF8D84453F}"/>
              </a:ext>
            </a:extLst>
          </p:cNvPr>
          <p:cNvSpPr txBox="1"/>
          <p:nvPr/>
        </p:nvSpPr>
        <p:spPr>
          <a:xfrm>
            <a:off x="251520" y="692696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- štát nesmierne bohatý na nerastné suroviny, vrátane rôznych kovov, po ktorých rastie dopyt v súvislosti s rozvojom </a:t>
            </a:r>
            <a:r>
              <a:rPr lang="sk-SK" dirty="0" err="1">
                <a:latin typeface="Arial Narrow" panose="020B0606020202030204" pitchFamily="34" charset="0"/>
              </a:rPr>
              <a:t>elektromobility</a:t>
            </a:r>
            <a:r>
              <a:rPr lang="sk-SK" dirty="0">
                <a:latin typeface="Arial Narrow" panose="020B0606020202030204" pitchFamily="34" charset="0"/>
              </a:rPr>
              <a:t>, výrobou smartfónov a pod.</a:t>
            </a:r>
          </a:p>
        </p:txBody>
      </p:sp>
    </p:spTree>
    <p:extLst>
      <p:ext uri="{BB962C8B-B14F-4D97-AF65-F5344CB8AC3E}">
        <p14:creationId xmlns:p14="http://schemas.microsoft.com/office/powerpoint/2010/main" val="207727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530" name="Picture 2" descr="http://www.ga.gov.au/__data/assets/image/0003/34194/gold_fi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5263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7670085" y="764704"/>
            <a:ext cx="646331" cy="504056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k-SK" sz="3000" dirty="0">
                <a:solidFill>
                  <a:srgbClr val="000000"/>
                </a:solidFill>
                <a:latin typeface="Arial Narrow" panose="020B0606020202030204" pitchFamily="34" charset="0"/>
              </a:rPr>
              <a:t>zásoby zlata</a:t>
            </a:r>
          </a:p>
        </p:txBody>
      </p:sp>
    </p:spTree>
    <p:extLst>
      <p:ext uri="{BB962C8B-B14F-4D97-AF65-F5344CB8AC3E}">
        <p14:creationId xmlns:p14="http://schemas.microsoft.com/office/powerpoint/2010/main" val="4778079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Nadpis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sk-SK" altLang="sk-SK" dirty="0">
                <a:latin typeface="Arial Narrow" panose="020B0606020202030204" pitchFamily="34" charset="0"/>
              </a:rPr>
              <a:t>zásoby ropy, zemného plynu a uhlia</a:t>
            </a:r>
          </a:p>
        </p:txBody>
      </p:sp>
      <p:pic>
        <p:nvPicPr>
          <p:cNvPr id="501763" name="Picture 2" descr="http://ewatercrc.files.wordpress.com/2011/03/ga-2009-map-gas-fields-scnn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1575"/>
            <a:ext cx="6610350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64" name="Picture 4" descr="http://upload.wikimedia.org/wikipedia/commons/thumb/3/3a/Australian_oil_and_gas_facilities_map-en.svg/320px-Australian_oil_and_gas_facilities_map-e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05350"/>
            <a:ext cx="30480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4988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554" name="Picture 2" descr="http://assets.maorilawreview.co.nz/Altman-2014-figure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" y="61897"/>
            <a:ext cx="8036460" cy="67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8036004" y="485308"/>
            <a:ext cx="1107996" cy="590465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k-SK" sz="3000" dirty="0">
                <a:solidFill>
                  <a:srgbClr val="000000"/>
                </a:solidFill>
                <a:latin typeface="Arial Narrow" panose="020B0606020202030204" pitchFamily="34" charset="0"/>
              </a:rPr>
              <a:t>ťažba a zásoby nerastných surovín, </a:t>
            </a:r>
            <a:br>
              <a:rPr lang="sk-SK" sz="30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sk-SK" sz="30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vs</a:t>
            </a:r>
            <a:r>
              <a:rPr lang="sk-SK" sz="3000" dirty="0">
                <a:solidFill>
                  <a:srgbClr val="000000"/>
                </a:solidFill>
                <a:latin typeface="Arial Narrow" panose="020B0606020202030204" pitchFamily="34" charset="0"/>
              </a:rPr>
              <a:t>. územia </a:t>
            </a:r>
            <a:r>
              <a:rPr lang="sk-SK" sz="30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Aborigénov</a:t>
            </a:r>
            <a:endParaRPr lang="sk-SK" sz="30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148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k-SK" altLang="sk-SK" dirty="0">
                <a:latin typeface="Arial Narrow" panose="020B0606020202030204" pitchFamily="34" charset="0"/>
              </a:rPr>
              <a:t>Hospodárske ukazovatele</a:t>
            </a:r>
          </a:p>
        </p:txBody>
      </p:sp>
      <p:sp>
        <p:nvSpPr>
          <p:cNvPr id="5027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9036496" cy="4525963"/>
          </a:xfrm>
        </p:spPr>
        <p:txBody>
          <a:bodyPr/>
          <a:lstStyle/>
          <a:p>
            <a:r>
              <a:rPr lang="sk-SK" altLang="sk-SK" sz="2600" dirty="0">
                <a:latin typeface="Arial Narrow" panose="020B0606020202030204" pitchFamily="34" charset="0"/>
              </a:rPr>
              <a:t>mena: Austrálsky dolár (AUD) (€1 = A</a:t>
            </a:r>
            <a:r>
              <a:rPr lang="en-US" altLang="sk-SK" sz="2600" dirty="0">
                <a:latin typeface="Arial Narrow" panose="020B0606020202030204" pitchFamily="34" charset="0"/>
              </a:rPr>
              <a:t>$</a:t>
            </a:r>
            <a:r>
              <a:rPr lang="sk-SK" altLang="sk-SK" sz="2600" dirty="0">
                <a:latin typeface="Arial Narrow" panose="020B0606020202030204" pitchFamily="34" charset="0"/>
              </a:rPr>
              <a:t>1,6)</a:t>
            </a:r>
          </a:p>
          <a:p>
            <a:r>
              <a:rPr lang="sk-SK" altLang="sk-SK" sz="2600" dirty="0">
                <a:latin typeface="Arial Narrow" panose="020B0606020202030204" pitchFamily="34" charset="0"/>
              </a:rPr>
              <a:t>HDP 1 700 mld. USD (13 </a:t>
            </a:r>
            <a:r>
              <a:rPr lang="sk-SK" altLang="sk-SK" sz="1500" dirty="0">
                <a:latin typeface="Arial Narrow" panose="020B0606020202030204" pitchFamily="34" charset="0"/>
              </a:rPr>
              <a:t>rok 2022; cca ako J. Kórea alebo Mexiko; IMF); </a:t>
            </a:r>
            <a:r>
              <a:rPr lang="sk-SK" altLang="sk-SK" sz="1500" dirty="0">
                <a:solidFill>
                  <a:srgbClr val="000000"/>
                </a:solidFill>
                <a:latin typeface="Arial Narrow" panose="020B0606020202030204" pitchFamily="34" charset="0"/>
              </a:rPr>
              <a:t>(SK – 125 mld.; 62)</a:t>
            </a:r>
            <a:endParaRPr lang="sk-SK" altLang="sk-SK" sz="1500" dirty="0">
              <a:latin typeface="Arial Narrow" panose="020B0606020202030204" pitchFamily="34" charset="0"/>
            </a:endParaRPr>
          </a:p>
          <a:p>
            <a:r>
              <a:rPr lang="sk-SK" altLang="sk-SK" sz="2600" dirty="0">
                <a:latin typeface="Arial Narrow" panose="020B0606020202030204" pitchFamily="34" charset="0"/>
              </a:rPr>
              <a:t>HDP per </a:t>
            </a:r>
            <a:r>
              <a:rPr lang="sk-SK" altLang="sk-SK" sz="2600" dirty="0" err="1">
                <a:latin typeface="Arial Narrow" panose="020B0606020202030204" pitchFamily="34" charset="0"/>
              </a:rPr>
              <a:t>capita</a:t>
            </a:r>
            <a:r>
              <a:rPr lang="sk-SK" altLang="sk-SK" sz="2600" dirty="0">
                <a:latin typeface="Arial Narrow" panose="020B0606020202030204" pitchFamily="34" charset="0"/>
              </a:rPr>
              <a:t> v PKS: 60 000 USD (20</a:t>
            </a:r>
            <a:r>
              <a:rPr lang="sk-SK" altLang="sk-SK" sz="1500" dirty="0">
                <a:latin typeface="Arial Narrow" panose="020B0606020202030204" pitchFamily="34" charset="0"/>
              </a:rPr>
              <a:t> cca ako Belgicko alebo Švédsko); (SK – 40 000; 50)</a:t>
            </a:r>
          </a:p>
          <a:p>
            <a:r>
              <a:rPr lang="sk-SK" altLang="sk-SK" sz="2600" dirty="0">
                <a:latin typeface="Arial Narrow" panose="020B0606020202030204" pitchFamily="34" charset="0"/>
              </a:rPr>
              <a:t>HDP tvorba (podobne aj zamestnanosť):</a:t>
            </a:r>
          </a:p>
          <a:p>
            <a:pPr lvl="1"/>
            <a:r>
              <a:rPr lang="sk-SK" altLang="sk-SK" sz="2300" dirty="0">
                <a:latin typeface="Arial Narrow" panose="020B0606020202030204" pitchFamily="34" charset="0"/>
              </a:rPr>
              <a:t>poľnohospodárstvo: 4 %</a:t>
            </a:r>
          </a:p>
          <a:p>
            <a:pPr lvl="1"/>
            <a:r>
              <a:rPr lang="sk-SK" altLang="sk-SK" sz="2300" dirty="0">
                <a:latin typeface="Arial Narrow" panose="020B0606020202030204" pitchFamily="34" charset="0"/>
              </a:rPr>
              <a:t>priemysel: 25 %</a:t>
            </a:r>
          </a:p>
          <a:p>
            <a:pPr lvl="1"/>
            <a:r>
              <a:rPr lang="sk-SK" altLang="sk-SK" sz="2300" dirty="0">
                <a:latin typeface="Arial Narrow" panose="020B0606020202030204" pitchFamily="34" charset="0"/>
              </a:rPr>
              <a:t>služby 71 %</a:t>
            </a:r>
          </a:p>
          <a:p>
            <a:r>
              <a:rPr lang="sk-SK" altLang="sk-SK" sz="2600" dirty="0">
                <a:latin typeface="Arial Narrow" panose="020B0606020202030204" pitchFamily="34" charset="0"/>
              </a:rPr>
              <a:t>nezamestnanosť 5,4 %</a:t>
            </a:r>
          </a:p>
          <a:p>
            <a:r>
              <a:rPr lang="sk-SK" altLang="sk-SK" sz="2600" dirty="0">
                <a:latin typeface="Arial Narrow" panose="020B0606020202030204" pitchFamily="34" charset="0"/>
              </a:rPr>
              <a:t>minimálna zadlženosť</a:t>
            </a:r>
          </a:p>
          <a:p>
            <a:r>
              <a:rPr lang="sk-SK" altLang="sk-SK" sz="2600" dirty="0">
                <a:latin typeface="Arial Narrow" panose="020B0606020202030204" pitchFamily="34" charset="0"/>
              </a:rPr>
              <a:t>výborné školstvo</a:t>
            </a:r>
          </a:p>
        </p:txBody>
      </p:sp>
    </p:spTree>
    <p:extLst>
      <p:ext uri="{BB962C8B-B14F-4D97-AF65-F5344CB8AC3E}">
        <p14:creationId xmlns:p14="http://schemas.microsoft.com/office/powerpoint/2010/main" val="22231147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8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7813"/>
            <a:ext cx="5724525" cy="404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483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40200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483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0"/>
            <a:ext cx="453548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483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068638"/>
            <a:ext cx="3455988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483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4200525"/>
            <a:ext cx="261937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925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8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1013"/>
            <a:ext cx="5111750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688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195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688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0"/>
            <a:ext cx="5580062" cy="390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688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898900"/>
            <a:ext cx="4932362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2492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9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61038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893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7438"/>
            <a:ext cx="4932363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893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00538"/>
            <a:ext cx="4572000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893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2376487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893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700213"/>
            <a:ext cx="4067175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8935" name="Text Box 9"/>
          <p:cNvSpPr txBox="1">
            <a:spLocks noChangeArrowheads="1"/>
          </p:cNvSpPr>
          <p:nvPr/>
        </p:nvSpPr>
        <p:spPr bwMode="auto">
          <a:xfrm>
            <a:off x="5219700" y="1844675"/>
            <a:ext cx="2305050" cy="45720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sk-SK" altLang="sk-SK" sz="2400">
                <a:solidFill>
                  <a:srgbClr val="000000"/>
                </a:solidFill>
              </a:rPr>
              <a:t>Ayers rock</a:t>
            </a:r>
          </a:p>
        </p:txBody>
      </p:sp>
    </p:spTree>
    <p:extLst>
      <p:ext uri="{BB962C8B-B14F-4D97-AF65-F5344CB8AC3E}">
        <p14:creationId xmlns:p14="http://schemas.microsoft.com/office/powerpoint/2010/main" val="31403292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9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0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097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098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3524250"/>
            <a:ext cx="21431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098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4825"/>
            <a:ext cx="5364163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098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535488"/>
            <a:ext cx="3097213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098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852738"/>
            <a:ext cx="25923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868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C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25"/>
            <a:ext cx="9144000" cy="579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0148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765175"/>
          </a:xfrm>
        </p:spPr>
        <p:txBody>
          <a:bodyPr/>
          <a:lstStyle/>
          <a:p>
            <a:r>
              <a:rPr lang="sk-SK" altLang="sk-SK"/>
              <a:t>Sydney</a:t>
            </a:r>
          </a:p>
        </p:txBody>
      </p:sp>
      <p:pic>
        <p:nvPicPr>
          <p:cNvPr id="5130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3375"/>
            <a:ext cx="40671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6011863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2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159250"/>
            <a:ext cx="4067175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3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981075"/>
            <a:ext cx="360997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8614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6"/>
          <p:cNvSpPr>
            <a:spLocks noChangeArrowheads="1"/>
          </p:cNvSpPr>
          <p:nvPr/>
        </p:nvSpPr>
        <p:spPr bwMode="auto">
          <a:xfrm>
            <a:off x="395288" y="3429000"/>
            <a:ext cx="82296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k-SK" altLang="sk-SK" sz="4400">
                <a:solidFill>
                  <a:srgbClr val="000000"/>
                </a:solidFill>
              </a:rPr>
              <a:t>Canberra</a:t>
            </a:r>
          </a:p>
        </p:txBody>
      </p:sp>
      <p:pic>
        <p:nvPicPr>
          <p:cNvPr id="5150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4037013"/>
            <a:ext cx="3779837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0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4500563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0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76250"/>
            <a:ext cx="4643437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07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057650"/>
            <a:ext cx="4195763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079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620713"/>
          </a:xfrm>
          <a:solidFill>
            <a:schemeClr val="bg1">
              <a:alpha val="70195"/>
            </a:schemeClr>
          </a:solidFill>
        </p:spPr>
        <p:txBody>
          <a:bodyPr/>
          <a:lstStyle/>
          <a:p>
            <a:r>
              <a:rPr lang="sk-SK" altLang="sk-SK" sz="4000"/>
              <a:t>Melbourne</a:t>
            </a:r>
          </a:p>
        </p:txBody>
      </p:sp>
    </p:spTree>
    <p:extLst>
      <p:ext uri="{BB962C8B-B14F-4D97-AF65-F5344CB8AC3E}">
        <p14:creationId xmlns:p14="http://schemas.microsoft.com/office/powerpoint/2010/main" val="13979131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850900"/>
          </a:xfrm>
        </p:spPr>
        <p:txBody>
          <a:bodyPr/>
          <a:lstStyle/>
          <a:p>
            <a:r>
              <a:rPr lang="sk-SK" altLang="sk-SK"/>
              <a:t>Nový Zéland</a:t>
            </a:r>
          </a:p>
        </p:txBody>
      </p:sp>
      <p:pic>
        <p:nvPicPr>
          <p:cNvPr id="51712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765175"/>
            <a:ext cx="4079875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12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52387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12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1450"/>
            <a:ext cx="38100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12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765175"/>
            <a:ext cx="2808288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7936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dva hlavné a niekoľko menších ostrovov</a:t>
            </a:r>
          </a:p>
          <a:p>
            <a:pPr lvl="1">
              <a:lnSpc>
                <a:spcPct val="80000"/>
              </a:lnSpc>
              <a:spcBef>
                <a:spcPct val="25000"/>
              </a:spcBef>
              <a:buFontTx/>
              <a:buNone/>
            </a:pPr>
            <a:r>
              <a:rPr lang="sk-SK" altLang="sk-SK" sz="2000" dirty="0">
                <a:latin typeface="Arial Narrow" panose="020B0606020202030204" pitchFamily="34" charset="0"/>
              </a:rPr>
              <a:t>+ Cookove ostrovy, Niue a </a:t>
            </a:r>
            <a:r>
              <a:rPr lang="sk-SK" altLang="sk-SK" sz="2000" dirty="0" err="1">
                <a:latin typeface="Arial Narrow" panose="020B0606020202030204" pitchFamily="34" charset="0"/>
              </a:rPr>
              <a:t>Tokelau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izolovaná krajina (2000 km od Austrálie)</a:t>
            </a: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blízko sú aj Nová Kaledónia, Fidži a Tonga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štátne zriadenie:</a:t>
            </a: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konštitučná monarchia (Novozélandské kráľovstvo</a:t>
            </a: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oficiálna hlava štátu: Alžbeta II. (britská kráľovná)</a:t>
            </a: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člen Britského spoločenstva národov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545" y="2878208"/>
            <a:ext cx="3132440" cy="3979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052" y="2430122"/>
            <a:ext cx="3203848" cy="440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-1" y="4005064"/>
            <a:ext cx="7404463" cy="538909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k-SK" altLang="sk-SK" kern="0" dirty="0">
                <a:solidFill>
                  <a:srgbClr val="000000"/>
                </a:solidFill>
              </a:rPr>
              <a:t>povrch               klíma</a:t>
            </a:r>
          </a:p>
        </p:txBody>
      </p:sp>
    </p:spTree>
    <p:extLst>
      <p:ext uri="{BB962C8B-B14F-4D97-AF65-F5344CB8AC3E}">
        <p14:creationId xmlns:p14="http://schemas.microsoft.com/office/powerpoint/2010/main" val="9353246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rozloha: 270 000 km</a:t>
            </a:r>
            <a:r>
              <a:rPr lang="sk-SK" altLang="sk-SK" sz="2400" baseline="30000" dirty="0">
                <a:latin typeface="Arial Narrow" panose="020B0606020202030204" pitchFamily="34" charset="0"/>
              </a:rPr>
              <a:t>2  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počet obyvateľov: &gt;5 000 000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hustota zaľudnenia: 20 obyv./km</a:t>
            </a:r>
            <a:r>
              <a:rPr lang="sk-SK" altLang="sk-SK" sz="2000" baseline="30000" dirty="0">
                <a:latin typeface="Arial Narrow" panose="020B0606020202030204" pitchFamily="34" charset="0"/>
              </a:rPr>
              <a:t>2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väčšina obyvateľstva: Novozélanďania európskeho pôvodu (&gt;70 %)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najväčšia menšina: pôvodní obyvatelia Ma</a:t>
            </a:r>
            <a:r>
              <a:rPr lang="en-GB" altLang="sk-SK" sz="2000" dirty="0">
                <a:latin typeface="Arial Narrow" panose="020B0606020202030204" pitchFamily="34" charset="0"/>
              </a:rPr>
              <a:t>o</a:t>
            </a:r>
            <a:r>
              <a:rPr lang="sk-SK" altLang="sk-SK" sz="2000" dirty="0">
                <a:latin typeface="Arial Narrow" panose="020B0606020202030204" pitchFamily="34" charset="0"/>
              </a:rPr>
              <a:t>r</a:t>
            </a:r>
            <a:r>
              <a:rPr lang="en-GB" altLang="sk-SK" sz="2000" dirty="0" err="1">
                <a:latin typeface="Arial Narrow" panose="020B0606020202030204" pitchFamily="34" charset="0"/>
              </a:rPr>
              <a:t>i</a:t>
            </a:r>
            <a:r>
              <a:rPr lang="sk-SK" altLang="sk-SK" sz="2000" dirty="0" err="1">
                <a:latin typeface="Arial Narrow" panose="020B0606020202030204" pitchFamily="34" charset="0"/>
              </a:rPr>
              <a:t>ovia</a:t>
            </a:r>
            <a:r>
              <a:rPr lang="sk-SK" altLang="sk-SK" sz="2000" dirty="0">
                <a:latin typeface="Arial Narrow" panose="020B0606020202030204" pitchFamily="34" charset="0"/>
              </a:rPr>
              <a:t> (17 %) + ázijské a oceánske etniká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úradné jazyky: angličtina a maorijčina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náboženstvo kresťanstvo (anglikáni, luteráni, katolíci) – 60 %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endParaRPr lang="sk-SK" altLang="sk-SK" sz="1000" dirty="0">
              <a:latin typeface="Arial Narrow" panose="020B0606020202030204" pitchFamily="34" charset="0"/>
            </a:endParaRP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najväčšie mestá:</a:t>
            </a: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Auckland		1 500 000 obyv.</a:t>
            </a: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r>
              <a:rPr lang="sk-SK" altLang="sk-SK" sz="2000" dirty="0" err="1">
                <a:latin typeface="Arial Narrow" panose="020B0606020202030204" pitchFamily="34" charset="0"/>
              </a:rPr>
              <a:t>Christchurch</a:t>
            </a:r>
            <a:r>
              <a:rPr lang="sk-SK" altLang="sk-SK" sz="2000" dirty="0">
                <a:latin typeface="Arial Narrow" panose="020B0606020202030204" pitchFamily="34" charset="0"/>
              </a:rPr>
              <a:t>   	   400 000 obyv.</a:t>
            </a: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Wellington	   	   250 000 obyv.</a:t>
            </a:r>
          </a:p>
          <a:p>
            <a:pPr marL="457200" lvl="1" indent="0">
              <a:lnSpc>
                <a:spcPct val="80000"/>
              </a:lnSpc>
              <a:spcBef>
                <a:spcPct val="25000"/>
              </a:spcBef>
              <a:buNone/>
            </a:pPr>
            <a:endParaRPr lang="sk-SK" altLang="sk-SK" sz="2000" dirty="0">
              <a:latin typeface="Arial Narrow" panose="020B0606020202030204" pitchFamily="34" charset="0"/>
            </a:endParaRPr>
          </a:p>
        </p:txBody>
      </p:sp>
      <p:pic>
        <p:nvPicPr>
          <p:cNvPr id="540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68410"/>
            <a:ext cx="2520280" cy="2689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A4B1F4E9-5F07-EC77-A3E1-E0FB312E7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143" y="2492896"/>
            <a:ext cx="4184784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064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06438"/>
          </a:xfrm>
        </p:spPr>
        <p:txBody>
          <a:bodyPr/>
          <a:lstStyle/>
          <a:p>
            <a:pPr eaLnBrk="1" hangingPunct="1"/>
            <a:r>
              <a:rPr lang="sk-SK" altLang="sk-SK" sz="4000"/>
              <a:t>obyvateľstvo - rozmiestnenie</a:t>
            </a:r>
          </a:p>
        </p:txBody>
      </p:sp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692150"/>
            <a:ext cx="4217987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4899025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03945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6090"/>
          </a:xfrm>
        </p:spPr>
        <p:txBody>
          <a:bodyPr/>
          <a:lstStyle/>
          <a:p>
            <a:r>
              <a:rPr lang="sk-SK" dirty="0" err="1"/>
              <a:t>Maoriovia</a:t>
            </a:r>
            <a:r>
              <a:rPr lang="sk-SK" dirty="0"/>
              <a:t> – rozmiestnenie a jazyk</a:t>
            </a:r>
            <a:endParaRPr lang="en-GB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20546"/>
            <a:ext cx="4211960" cy="6095478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20546"/>
            <a:ext cx="3816423" cy="329738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5" y="4005064"/>
            <a:ext cx="2497217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581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1916832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HDP podľa MMF </a:t>
            </a:r>
            <a:r>
              <a:rPr lang="sk-SK" altLang="sk-SK" sz="1500" dirty="0">
                <a:latin typeface="Arial Narrow" panose="020B0606020202030204" pitchFamily="34" charset="0"/>
              </a:rPr>
              <a:t>(2023)</a:t>
            </a:r>
            <a:r>
              <a:rPr lang="sk-SK" altLang="sk-SK" sz="2400" dirty="0">
                <a:latin typeface="Arial Narrow" panose="020B0606020202030204" pitchFamily="34" charset="0"/>
              </a:rPr>
              <a:t>:</a:t>
            </a: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celkový: 250 mld. USD </a:t>
            </a:r>
            <a:r>
              <a:rPr lang="sk-SK" altLang="sk-SK" sz="1500" dirty="0">
                <a:latin typeface="Arial Narrow" panose="020B0606020202030204" pitchFamily="34" charset="0"/>
              </a:rPr>
              <a:t>(5</a:t>
            </a:r>
            <a:r>
              <a:rPr lang="en-GB" altLang="sk-SK" sz="1500" dirty="0">
                <a:latin typeface="Arial Narrow" panose="020B0606020202030204" pitchFamily="34" charset="0"/>
              </a:rPr>
              <a:t>2</a:t>
            </a:r>
            <a:r>
              <a:rPr lang="sk-SK" altLang="sk-SK" sz="1500" dirty="0">
                <a:latin typeface="Arial Narrow" panose="020B0606020202030204" pitchFamily="34" charset="0"/>
              </a:rPr>
              <a:t>. miesto, cca ako Portugalsko)</a:t>
            </a:r>
            <a:r>
              <a:rPr lang="sk-SK" altLang="sk-SK" sz="2000" dirty="0">
                <a:latin typeface="Arial Narrow" panose="020B0606020202030204" pitchFamily="34" charset="0"/>
              </a:rPr>
              <a:t>		SR: 125 mld. /62. miesto</a:t>
            </a: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per </a:t>
            </a:r>
            <a:r>
              <a:rPr lang="sk-SK" altLang="sk-SK" sz="2000" dirty="0" err="1">
                <a:latin typeface="Arial Narrow" panose="020B0606020202030204" pitchFamily="34" charset="0"/>
              </a:rPr>
              <a:t>capita</a:t>
            </a:r>
            <a:r>
              <a:rPr lang="sk-SK" altLang="sk-SK" sz="2000" dirty="0">
                <a:latin typeface="Arial Narrow" panose="020B0606020202030204" pitchFamily="34" charset="0"/>
              </a:rPr>
              <a:t> v PKS: 50 000 USD </a:t>
            </a:r>
            <a:r>
              <a:rPr lang="sk-SK" altLang="sk-SK" sz="1500" dirty="0">
                <a:latin typeface="Arial Narrow" panose="020B0606020202030204" pitchFamily="34" charset="0"/>
              </a:rPr>
              <a:t>(33. miesto cca ako Taliansko, Kuvajt)</a:t>
            </a:r>
            <a:r>
              <a:rPr lang="sk-SK" altLang="sk-SK" sz="2000" dirty="0">
                <a:latin typeface="Arial Narrow" panose="020B0606020202030204" pitchFamily="34" charset="0"/>
              </a:rPr>
              <a:t>	SR: 40 000/50. miesto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endParaRPr lang="sk-SK" altLang="sk-SK" sz="500" dirty="0">
              <a:latin typeface="Arial Narrow" panose="020B0606020202030204" pitchFamily="34" charset="0"/>
            </a:endParaRP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má jednu z najväčších </a:t>
            </a:r>
            <a:r>
              <a:rPr lang="en-GB" altLang="sk-SK" sz="2400" dirty="0" err="1">
                <a:latin typeface="Arial Narrow" panose="020B0606020202030204" pitchFamily="34" charset="0"/>
              </a:rPr>
              <a:t>tzv</a:t>
            </a:r>
            <a:r>
              <a:rPr lang="en-GB" altLang="sk-SK" sz="2400" dirty="0">
                <a:latin typeface="Arial Narrow" panose="020B0606020202030204" pitchFamily="34" charset="0"/>
              </a:rPr>
              <a:t>. </a:t>
            </a:r>
            <a:r>
              <a:rPr lang="sk-SK" altLang="sk-SK" sz="2400" dirty="0">
                <a:latin typeface="Arial Narrow" panose="020B0606020202030204" pitchFamily="34" charset="0"/>
              </a:rPr>
              <a:t>výlučných ekonomických zón sveta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vďaka rozsiahlym výsostným vodám</a:t>
            </a:r>
          </a:p>
        </p:txBody>
      </p:sp>
      <p:pic>
        <p:nvPicPr>
          <p:cNvPr id="543746" name="Picture 2" descr="http://kjclub.com/UploadFile/exc_board_53/2012/05/16/0a206695df114a069545b19791516aa2_090811_EEZ_jpg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5"/>
            <a:ext cx="7932509" cy="512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7968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2411413" y="0"/>
            <a:ext cx="2089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sk-SK" altLang="sk-SK" sz="2000" b="1">
                <a:solidFill>
                  <a:srgbClr val="FFFFFF"/>
                </a:solidFill>
              </a:rPr>
              <a:t>CBD Auckland</a:t>
            </a:r>
          </a:p>
        </p:txBody>
      </p:sp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8525"/>
            <a:ext cx="507682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7"/>
          <p:cNvSpPr txBox="1">
            <a:spLocks noChangeArrowheads="1"/>
          </p:cNvSpPr>
          <p:nvPr/>
        </p:nvSpPr>
        <p:spPr bwMode="auto">
          <a:xfrm>
            <a:off x="0" y="3429000"/>
            <a:ext cx="1619250" cy="39687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sk-SK" altLang="sk-SK" sz="2000" b="1">
                <a:solidFill>
                  <a:srgbClr val="FFFFFF"/>
                </a:solidFill>
              </a:rPr>
              <a:t>Wellington</a:t>
            </a:r>
          </a:p>
        </p:txBody>
      </p:sp>
      <p:pic>
        <p:nvPicPr>
          <p:cNvPr id="3789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100513"/>
            <a:ext cx="4140200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924175"/>
            <a:ext cx="2093912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681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r>
              <a:rPr lang="sk-SK" altLang="sk-SK"/>
              <a:t>Oceánia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6032528"/>
            <a:ext cx="840911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Aft>
                <a:spcPct val="0"/>
              </a:spcAft>
            </a:pPr>
            <a:r>
              <a:rPr lang="sk-SK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8 5</a:t>
            </a:r>
            <a:r>
              <a:rPr lang="en-GB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00 000</a:t>
            </a:r>
            <a:r>
              <a:rPr lang="sk-SK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 km</a:t>
            </a:r>
            <a:r>
              <a:rPr lang="sk-SK" altLang="sk-SK" sz="3200" b="1" baseline="30000" dirty="0">
                <a:solidFill>
                  <a:srgbClr val="000000"/>
                </a:solidFill>
                <a:latin typeface="Arial Narrow" panose="020B0606020202030204" pitchFamily="34" charset="0"/>
              </a:rPr>
              <a:t>2</a:t>
            </a:r>
            <a:r>
              <a:rPr lang="sk-SK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       </a:t>
            </a:r>
            <a:r>
              <a:rPr lang="en-GB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4</a:t>
            </a:r>
            <a:r>
              <a:rPr lang="sk-SK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5 000 000 </a:t>
            </a:r>
            <a:r>
              <a:rPr lang="sk-SK" altLang="sk-SK" sz="32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ob</a:t>
            </a:r>
            <a:r>
              <a:rPr lang="sk-SK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.</a:t>
            </a:r>
            <a:endParaRPr lang="en-GB" altLang="sk-SK" sz="32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fontAlgn="base">
              <a:spcAft>
                <a:spcPct val="0"/>
              </a:spcAft>
            </a:pPr>
            <a:r>
              <a:rPr lang="en-GB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(</a:t>
            </a:r>
            <a:r>
              <a:rPr lang="en-GB" altLang="sk-SK" sz="20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Austr</a:t>
            </a:r>
            <a:r>
              <a:rPr lang="sk-SK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á</a:t>
            </a:r>
            <a:r>
              <a:rPr lang="en-GB" altLang="sk-SK" sz="20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lia</a:t>
            </a:r>
            <a:r>
              <a:rPr lang="en-GB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2</a:t>
            </a:r>
            <a:r>
              <a:rPr lang="sk-SK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7</a:t>
            </a:r>
            <a:r>
              <a:rPr lang="en-GB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mil., Papua N</a:t>
            </a:r>
            <a:r>
              <a:rPr lang="sk-SK" altLang="sk-SK" sz="20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ova</a:t>
            </a:r>
            <a:r>
              <a:rPr lang="en-GB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G</a:t>
            </a:r>
            <a:r>
              <a:rPr lang="sk-SK" altLang="sk-SK" sz="20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uinea</a:t>
            </a:r>
            <a:r>
              <a:rPr lang="en-GB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10</a:t>
            </a:r>
            <a:r>
              <a:rPr lang="en-GB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mil., N</a:t>
            </a:r>
            <a:r>
              <a:rPr lang="sk-SK" altLang="sk-SK" sz="20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ový</a:t>
            </a:r>
            <a:r>
              <a:rPr lang="en-GB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Zéland</a:t>
            </a:r>
            <a:r>
              <a:rPr lang="en-GB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5 mil.)</a:t>
            </a:r>
            <a:endParaRPr lang="sk-SK" altLang="sk-SK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52" y="719816"/>
            <a:ext cx="7236296" cy="535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98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Zem, svet, atlas, mapa&#10;&#10;Automaticky generovaný popis">
            <a:extLst>
              <a:ext uri="{FF2B5EF4-FFF2-40B4-BE49-F238E27FC236}">
                <a16:creationId xmlns:a16="http://schemas.microsoft.com/office/drawing/2014/main" id="{22AD66A2-4193-1010-6F23-533CA012E4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6697"/>
            <a:ext cx="6548023" cy="3321303"/>
          </a:xfrm>
          <a:prstGeom prst="rect">
            <a:avLst/>
          </a:prstGeom>
        </p:spPr>
      </p:pic>
      <p:pic>
        <p:nvPicPr>
          <p:cNvPr id="7" name="Obrázok 6" descr="Obrázok, na ktorom je voda, Zem, atlas, text&#10;&#10;Automaticky generovaný popis">
            <a:extLst>
              <a:ext uri="{FF2B5EF4-FFF2-40B4-BE49-F238E27FC236}">
                <a16:creationId xmlns:a16="http://schemas.microsoft.com/office/drawing/2014/main" id="{BD60A5BA-E6C0-E910-1860-76C9AC92B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17" y="0"/>
            <a:ext cx="7038583" cy="3140968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19233CC2-9EA5-461C-8F78-964101FC0959}"/>
              </a:ext>
            </a:extLst>
          </p:cNvPr>
          <p:cNvSpPr txBox="1">
            <a:spLocks noChangeArrowheads="1"/>
          </p:cNvSpPr>
          <p:nvPr/>
        </p:nvSpPr>
        <p:spPr>
          <a:xfrm>
            <a:off x="2915815" y="3177287"/>
            <a:ext cx="6223505" cy="39572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sk-SK" altLang="en-US" sz="2100" kern="0" dirty="0">
                <a:latin typeface="Arial Narrow" panose="020B0606020202030204" pitchFamily="34" charset="0"/>
              </a:rPr>
              <a:t>priestorovo najviac izolovaný svetadiel</a:t>
            </a:r>
            <a:endParaRPr lang="sk-SK" alt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26222074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011863" cy="836613"/>
          </a:xfrm>
        </p:spPr>
        <p:txBody>
          <a:bodyPr/>
          <a:lstStyle/>
          <a:p>
            <a:pPr algn="l"/>
            <a:r>
              <a:rPr lang="sk-SK" altLang="sk-SK" dirty="0">
                <a:latin typeface="Arial Narrow" panose="020B0606020202030204" pitchFamily="34" charset="0"/>
              </a:rPr>
              <a:t>Melanézia </a:t>
            </a:r>
            <a:r>
              <a:rPr lang="sk-SK" altLang="sk-SK" sz="2000" dirty="0">
                <a:latin typeface="Arial Narrow" panose="020B0606020202030204" pitchFamily="34" charset="0"/>
              </a:rPr>
              <a:t>(od Novej Guiney po Fidži)</a:t>
            </a:r>
          </a:p>
        </p:txBody>
      </p:sp>
      <p:sp>
        <p:nvSpPr>
          <p:cNvPr id="521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96752"/>
            <a:ext cx="8686800" cy="5661248"/>
          </a:xfrm>
        </p:spPr>
        <p:txBody>
          <a:bodyPr/>
          <a:lstStyle/>
          <a:p>
            <a:r>
              <a:rPr lang="sk-SK" altLang="sk-SK" sz="2400" dirty="0">
                <a:latin typeface="Arial Narrow" panose="020B0606020202030204" pitchFamily="34" charset="0"/>
              </a:rPr>
              <a:t>povrch súše asi 1 000 000 km</a:t>
            </a:r>
            <a:r>
              <a:rPr lang="sk-SK" altLang="sk-SK" sz="2400" baseline="30000" dirty="0">
                <a:latin typeface="Arial Narrow" panose="020B0606020202030204" pitchFamily="34" charset="0"/>
              </a:rPr>
              <a:t>2</a:t>
            </a:r>
          </a:p>
          <a:p>
            <a:pPr lvl="1"/>
            <a:r>
              <a:rPr lang="sk-SK" altLang="sk-SK" sz="2100" dirty="0">
                <a:latin typeface="Arial Narrow" panose="020B0606020202030204" pitchFamily="34" charset="0"/>
              </a:rPr>
              <a:t>z toho takmer 800 000 km</a:t>
            </a:r>
            <a:r>
              <a:rPr lang="sk-SK" altLang="sk-SK" sz="2100" baseline="30000" dirty="0">
                <a:latin typeface="Arial Narrow" panose="020B0606020202030204" pitchFamily="34" charset="0"/>
              </a:rPr>
              <a:t>2</a:t>
            </a:r>
            <a:r>
              <a:rPr lang="sk-SK" altLang="sk-SK" sz="2100" dirty="0">
                <a:latin typeface="Arial Narrow" panose="020B0606020202030204" pitchFamily="34" charset="0"/>
              </a:rPr>
              <a:t>  Nová Guinea</a:t>
            </a:r>
            <a:endParaRPr lang="sk-SK" altLang="sk-SK" sz="2100" baseline="30000" dirty="0">
              <a:latin typeface="Arial Narrow" panose="020B0606020202030204" pitchFamily="34" charset="0"/>
            </a:endParaRPr>
          </a:p>
          <a:p>
            <a:r>
              <a:rPr lang="sk-SK" altLang="sk-SK" sz="2400" dirty="0">
                <a:latin typeface="Arial Narrow" panose="020B0606020202030204" pitchFamily="34" charset="0"/>
              </a:rPr>
              <a:t>2000 ostrovov</a:t>
            </a:r>
          </a:p>
          <a:p>
            <a:r>
              <a:rPr lang="sk-SK" altLang="sk-SK" sz="2400" dirty="0">
                <a:latin typeface="Arial Narrow" panose="020B0606020202030204" pitchFamily="34" charset="0"/>
              </a:rPr>
              <a:t>ekvatoriálne podnebie</a:t>
            </a:r>
          </a:p>
          <a:p>
            <a:r>
              <a:rPr lang="sk-SK" altLang="sk-SK" sz="2400" dirty="0">
                <a:latin typeface="Arial Narrow" panose="020B0606020202030204" pitchFamily="34" charset="0"/>
              </a:rPr>
              <a:t>13 mil. obyvateľov</a:t>
            </a:r>
          </a:p>
          <a:p>
            <a:pPr lvl="1"/>
            <a:r>
              <a:rPr lang="sk-SK" altLang="sk-SK" sz="2100" dirty="0">
                <a:latin typeface="Arial Narrow" panose="020B0606020202030204" pitchFamily="34" charset="0"/>
              </a:rPr>
              <a:t>11 mil. PNG, &lt;1 </a:t>
            </a:r>
            <a:r>
              <a:rPr lang="sk-SK" altLang="sk-SK" sz="2100" dirty="0" err="1">
                <a:latin typeface="Arial Narrow" panose="020B0606020202030204" pitchFamily="34" charset="0"/>
              </a:rPr>
              <a:t>mil</a:t>
            </a:r>
            <a:r>
              <a:rPr lang="sk-SK" altLang="sk-SK" sz="2100" dirty="0">
                <a:latin typeface="Arial Narrow" panose="020B0606020202030204" pitchFamily="34" charset="0"/>
              </a:rPr>
              <a:t> Fidži, </a:t>
            </a:r>
            <a:r>
              <a:rPr lang="sk-SK" altLang="sk-SK" sz="2100" dirty="0" err="1">
                <a:latin typeface="Arial Narrow" panose="020B0606020202030204" pitchFamily="34" charset="0"/>
              </a:rPr>
              <a:t>Šal</a:t>
            </a:r>
            <a:r>
              <a:rPr lang="sk-SK" altLang="sk-SK" sz="2100" dirty="0">
                <a:latin typeface="Arial Narrow" panose="020B0606020202030204" pitchFamily="34" charset="0"/>
              </a:rPr>
              <a:t>. o.</a:t>
            </a:r>
          </a:p>
          <a:p>
            <a:r>
              <a:rPr lang="sk-SK" altLang="sk-SK" sz="2400" dirty="0">
                <a:latin typeface="Arial Narrow" panose="020B0606020202030204" pitchFamily="34" charset="0"/>
              </a:rPr>
              <a:t>obyvateľstvo – ekvatoriálne </a:t>
            </a:r>
          </a:p>
          <a:p>
            <a:pPr lvl="1"/>
            <a:r>
              <a:rPr lang="sk-SK" altLang="sk-SK" sz="2100" dirty="0">
                <a:latin typeface="Arial Narrow" panose="020B0606020202030204" pitchFamily="34" charset="0"/>
              </a:rPr>
              <a:t>pôvod z Novej Guiney</a:t>
            </a:r>
          </a:p>
          <a:p>
            <a:r>
              <a:rPr lang="sk-SK" altLang="sk-SK" sz="2400" dirty="0">
                <a:latin typeface="Arial Narrow" panose="020B0606020202030204" pitchFamily="34" charset="0"/>
              </a:rPr>
              <a:t>väčšinou kresťania</a:t>
            </a:r>
            <a:r>
              <a:rPr lang="en-GB" altLang="sk-SK" sz="2400" dirty="0">
                <a:latin typeface="Arial Narrow" panose="020B0606020202030204" pitchFamily="34" charset="0"/>
              </a:rPr>
              <a:t>,</a:t>
            </a:r>
            <a:r>
              <a:rPr lang="sk-SK" altLang="sk-SK" sz="2400" dirty="0">
                <a:latin typeface="Arial Narrow" panose="020B0606020202030204" pitchFamily="34" charset="0"/>
              </a:rPr>
              <a:t> + animistické náboženstvá</a:t>
            </a:r>
          </a:p>
          <a:p>
            <a:pPr lvl="1"/>
            <a:r>
              <a:rPr lang="sk-SK" altLang="sk-SK" sz="2100" dirty="0">
                <a:latin typeface="Arial Narrow" panose="020B0606020202030204" pitchFamily="34" charset="0"/>
              </a:rPr>
              <a:t> ojedinele rozšírený aj rituálny kanibalizmus</a:t>
            </a:r>
          </a:p>
          <a:p>
            <a:r>
              <a:rPr lang="sk-SK" altLang="sk-SK" sz="2400" dirty="0">
                <a:latin typeface="Arial Narrow" panose="020B0606020202030204" pitchFamily="34" charset="0"/>
              </a:rPr>
              <a:t>používajú sa pôvodné jazyky</a:t>
            </a:r>
          </a:p>
          <a:p>
            <a:pPr lvl="1"/>
            <a:r>
              <a:rPr lang="sk-SK" altLang="sk-SK" sz="2100" dirty="0">
                <a:latin typeface="Arial Narrow" panose="020B0606020202030204" pitchFamily="34" charset="0"/>
              </a:rPr>
              <a:t>na Novej Guinei asi 1000 pôvodných papuánskych</a:t>
            </a:r>
          </a:p>
          <a:p>
            <a:pPr lvl="1"/>
            <a:r>
              <a:rPr lang="sk-SK" altLang="sk-SK" sz="2100" dirty="0">
                <a:latin typeface="Arial Narrow" panose="020B0606020202030204" pitchFamily="34" charset="0"/>
              </a:rPr>
              <a:t>dorozumievanie často pomocou angličtiny a francúzštiny </a:t>
            </a:r>
          </a:p>
        </p:txBody>
      </p:sp>
      <p:pic>
        <p:nvPicPr>
          <p:cNvPr id="521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0"/>
            <a:ext cx="2309812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1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04864"/>
            <a:ext cx="4490381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4BD4A217-485A-5B4B-8437-DE7BA240E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324" y="4558816"/>
            <a:ext cx="2188770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501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059113" cy="908050"/>
          </a:xfrm>
        </p:spPr>
        <p:txBody>
          <a:bodyPr/>
          <a:lstStyle/>
          <a:p>
            <a:r>
              <a:rPr lang="sk-SK" altLang="sk-SK" dirty="0">
                <a:latin typeface="Arial Narrow" panose="020B0606020202030204" pitchFamily="34" charset="0"/>
              </a:rPr>
              <a:t>Mikronézia</a:t>
            </a:r>
          </a:p>
        </p:txBody>
      </p:sp>
      <p:sp>
        <p:nvSpPr>
          <p:cNvPr id="522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24743"/>
            <a:ext cx="8686800" cy="539988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povrch súše 3200 km</a:t>
            </a:r>
            <a:r>
              <a:rPr lang="sk-SK" altLang="sk-SK" sz="2400" baseline="30000" dirty="0">
                <a:latin typeface="Arial Narrow" panose="020B0606020202030204" pitchFamily="34" charset="0"/>
              </a:rPr>
              <a:t>2</a:t>
            </a:r>
          </a:p>
          <a:p>
            <a:pPr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asi 1500 ostrovov</a:t>
            </a:r>
          </a:p>
          <a:p>
            <a:pPr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ekvatoriálne a </a:t>
            </a:r>
            <a:r>
              <a:rPr lang="sk-SK" altLang="sk-SK" sz="2400" dirty="0" err="1">
                <a:latin typeface="Arial Narrow" panose="020B0606020202030204" pitchFamily="34" charset="0"/>
              </a:rPr>
              <a:t>subekvat</a:t>
            </a:r>
            <a:r>
              <a:rPr lang="sk-SK" altLang="sk-SK" sz="2400" dirty="0">
                <a:latin typeface="Arial Narrow" panose="020B0606020202030204" pitchFamily="34" charset="0"/>
              </a:rPr>
              <a:t>. podnebie</a:t>
            </a:r>
          </a:p>
          <a:p>
            <a:pPr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do 550 000 obyvateľov (takmer bez rastu)</a:t>
            </a:r>
          </a:p>
          <a:p>
            <a:pPr lvl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Guam 170 000</a:t>
            </a:r>
          </a:p>
          <a:p>
            <a:pPr lvl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Kiribati 120 000</a:t>
            </a:r>
          </a:p>
          <a:p>
            <a:pPr lvl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Mikronézska federácia 110 000</a:t>
            </a:r>
          </a:p>
          <a:p>
            <a:pPr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obyvateľstvo Mikronézania</a:t>
            </a:r>
          </a:p>
          <a:p>
            <a:pPr lvl="1">
              <a:lnSpc>
                <a:spcPct val="90000"/>
              </a:lnSpc>
            </a:pPr>
            <a:r>
              <a:rPr lang="sk-SK" altLang="sk-SK" sz="2100" dirty="0">
                <a:latin typeface="Arial Narrow" panose="020B0606020202030204" pitchFamily="34" charset="0"/>
              </a:rPr>
              <a:t>mix pôvodných obyvateľov Filipín, </a:t>
            </a:r>
            <a:br>
              <a:rPr lang="sk-SK" altLang="sk-SK" sz="2100" dirty="0">
                <a:latin typeface="Arial Narrow" panose="020B0606020202030204" pitchFamily="34" charset="0"/>
              </a:rPr>
            </a:br>
            <a:r>
              <a:rPr lang="sk-SK" altLang="sk-SK" sz="2100" dirty="0">
                <a:latin typeface="Arial Narrow" panose="020B0606020202030204" pitchFamily="34" charset="0"/>
              </a:rPr>
              <a:t>Polynézie, Austrálie a Melanézie</a:t>
            </a:r>
          </a:p>
          <a:p>
            <a:pPr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náboženstvo dominuje kresťanstvo</a:t>
            </a:r>
          </a:p>
          <a:p>
            <a:pPr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dorozumievací jazyk				           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hlavne angličtina</a:t>
            </a:r>
          </a:p>
          <a:p>
            <a:pPr lvl="1">
              <a:lnSpc>
                <a:spcPct val="90000"/>
              </a:lnSpc>
            </a:pPr>
            <a:r>
              <a:rPr lang="sk-SK" altLang="sk-SK" sz="2100" dirty="0">
                <a:latin typeface="Arial Narrow" panose="020B0606020202030204" pitchFamily="34" charset="0"/>
              </a:rPr>
              <a:t>používajú sa ale rôzne jazyky od japončiny </a:t>
            </a:r>
            <a:br>
              <a:rPr lang="sk-SK" altLang="sk-SK" sz="2100" dirty="0">
                <a:latin typeface="Arial Narrow" panose="020B0606020202030204" pitchFamily="34" charset="0"/>
              </a:rPr>
            </a:br>
            <a:r>
              <a:rPr lang="sk-SK" altLang="sk-SK" sz="2100" dirty="0">
                <a:latin typeface="Arial Narrow" panose="020B0606020202030204" pitchFamily="34" charset="0"/>
              </a:rPr>
              <a:t>cez nemčinu po pôvodné jazyky, </a:t>
            </a:r>
            <a:br>
              <a:rPr lang="sk-SK" altLang="sk-SK" sz="2100" dirty="0">
                <a:latin typeface="Arial Narrow" panose="020B0606020202030204" pitchFamily="34" charset="0"/>
              </a:rPr>
            </a:br>
            <a:r>
              <a:rPr lang="sk-SK" altLang="sk-SK" sz="2100" dirty="0">
                <a:latin typeface="Arial Narrow" panose="020B0606020202030204" pitchFamily="34" charset="0"/>
              </a:rPr>
              <a:t>ako úradný jazyk väčšinou slúži angličtina</a:t>
            </a:r>
          </a:p>
        </p:txBody>
      </p:sp>
      <p:pic>
        <p:nvPicPr>
          <p:cNvPr id="522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988840"/>
            <a:ext cx="3635375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765AE96B-3142-3B4D-BBE5-FE777FEC0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4371521"/>
            <a:ext cx="2450092" cy="248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54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4859338" cy="1066800"/>
          </a:xfrm>
        </p:spPr>
        <p:txBody>
          <a:bodyPr/>
          <a:lstStyle/>
          <a:p>
            <a:pPr algn="l"/>
            <a:r>
              <a:rPr lang="sk-SK" altLang="sk-SK" sz="4000" dirty="0">
                <a:latin typeface="Arial Narrow" panose="020B0606020202030204" pitchFamily="34" charset="0"/>
              </a:rPr>
              <a:t>Polynézia</a:t>
            </a:r>
            <a:br>
              <a:rPr lang="sk-SK" altLang="sk-SK" sz="4000" dirty="0">
                <a:latin typeface="Arial Narrow" panose="020B0606020202030204" pitchFamily="34" charset="0"/>
              </a:rPr>
            </a:br>
            <a:r>
              <a:rPr lang="sk-SK" altLang="sk-SK" sz="1800" dirty="0">
                <a:latin typeface="Arial Narrow" panose="020B0606020202030204" pitchFamily="34" charset="0"/>
              </a:rPr>
              <a:t>od Havaja po N. Zéland a Veľkonočný ostrov</a:t>
            </a:r>
          </a:p>
        </p:txBody>
      </p:sp>
      <p:sp>
        <p:nvSpPr>
          <p:cNvPr id="523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96752"/>
            <a:ext cx="9144000" cy="5661248"/>
          </a:xfrm>
        </p:spPr>
        <p:txBody>
          <a:bodyPr/>
          <a:lstStyle/>
          <a:p>
            <a:r>
              <a:rPr lang="sk-SK" altLang="sk-SK" sz="2400" spc="-20" dirty="0">
                <a:latin typeface="Arial Narrow" panose="020B0606020202030204" pitchFamily="34" charset="0"/>
              </a:rPr>
              <a:t>asi 1000 ostrovov</a:t>
            </a:r>
          </a:p>
          <a:p>
            <a:r>
              <a:rPr lang="sk-SK" altLang="sk-SK" sz="2400" spc="-20" dirty="0">
                <a:latin typeface="Arial Narrow" panose="020B0606020202030204" pitchFamily="34" charset="0"/>
              </a:rPr>
              <a:t>bez NZ asi 25 – 45 000 km</a:t>
            </a:r>
            <a:r>
              <a:rPr lang="sk-SK" altLang="sk-SK" sz="2400" spc="-20" baseline="30000" dirty="0">
                <a:latin typeface="Arial Narrow" panose="020B0606020202030204" pitchFamily="34" charset="0"/>
              </a:rPr>
              <a:t>2</a:t>
            </a:r>
          </a:p>
          <a:p>
            <a:r>
              <a:rPr lang="sk-SK" altLang="sk-SK" sz="2400" spc="-20" dirty="0">
                <a:latin typeface="Arial Narrow" panose="020B0606020202030204" pitchFamily="34" charset="0"/>
              </a:rPr>
              <a:t>od ekvatoriálneho až po subtropické podnebie</a:t>
            </a:r>
          </a:p>
          <a:p>
            <a:r>
              <a:rPr lang="sk-SK" altLang="sk-SK" sz="2400" spc="-20" dirty="0">
                <a:latin typeface="Arial Narrow" panose="020B0606020202030204" pitchFamily="34" charset="0"/>
              </a:rPr>
              <a:t>obyvateľstvo bez NZ asi 2,2 mil.</a:t>
            </a:r>
          </a:p>
          <a:p>
            <a:pPr lvl="1"/>
            <a:r>
              <a:rPr lang="sk-SK" altLang="sk-SK" sz="2100" spc="-20" dirty="0">
                <a:latin typeface="Arial Narrow" panose="020B0606020202030204" pitchFamily="34" charset="0"/>
              </a:rPr>
              <a:t>z toho do 1,5 milióna Havajské ostrovy</a:t>
            </a:r>
          </a:p>
          <a:p>
            <a:pPr lvl="1"/>
            <a:r>
              <a:rPr lang="sk-SK" altLang="sk-SK" sz="2100" spc="-20" dirty="0">
                <a:latin typeface="Arial Narrow" panose="020B0606020202030204" pitchFamily="34" charset="0"/>
              </a:rPr>
              <a:t>Francúzska Polynézia 300 000</a:t>
            </a:r>
          </a:p>
          <a:p>
            <a:pPr lvl="1"/>
            <a:r>
              <a:rPr lang="sk-SK" altLang="sk-SK" sz="2100" spc="-20" dirty="0">
                <a:latin typeface="Arial Narrow" panose="020B0606020202030204" pitchFamily="34" charset="0"/>
              </a:rPr>
              <a:t>Samoa 200 000</a:t>
            </a:r>
          </a:p>
          <a:p>
            <a:pPr lvl="1"/>
            <a:r>
              <a:rPr lang="sk-SK" altLang="sk-SK" sz="2100" spc="-20" dirty="0">
                <a:latin typeface="Arial Narrow" panose="020B0606020202030204" pitchFamily="34" charset="0"/>
              </a:rPr>
              <a:t>Tonga 110 000</a:t>
            </a:r>
          </a:p>
          <a:p>
            <a:r>
              <a:rPr lang="sk-SK" altLang="sk-SK" sz="2400" spc="-30" dirty="0">
                <a:latin typeface="Arial Narrow" panose="020B0606020202030204" pitchFamily="34" charset="0"/>
              </a:rPr>
              <a:t>Polynézania (</a:t>
            </a:r>
            <a:r>
              <a:rPr lang="sk-SK" altLang="sk-SK" sz="2400" spc="-30" dirty="0" err="1">
                <a:latin typeface="Arial Narrow" panose="020B0606020202030204" pitchFamily="34" charset="0"/>
              </a:rPr>
              <a:t>mongoloidi</a:t>
            </a:r>
            <a:r>
              <a:rPr lang="sk-SK" altLang="sk-SK" sz="2400" spc="-30" dirty="0">
                <a:latin typeface="Arial Narrow" panose="020B0606020202030204" pitchFamily="34" charset="0"/>
              </a:rPr>
              <a:t>), Ma</a:t>
            </a:r>
            <a:r>
              <a:rPr lang="en-GB" altLang="sk-SK" sz="2400" spc="-30" dirty="0" err="1">
                <a:latin typeface="Arial Narrow" panose="020B0606020202030204" pitchFamily="34" charset="0"/>
              </a:rPr>
              <a:t>ori</a:t>
            </a:r>
            <a:r>
              <a:rPr lang="sk-SK" altLang="sk-SK" sz="2400" spc="-30" dirty="0" err="1">
                <a:latin typeface="Arial Narrow" panose="020B0606020202030204" pitchFamily="34" charset="0"/>
              </a:rPr>
              <a:t>ovia</a:t>
            </a:r>
            <a:r>
              <a:rPr lang="sk-SK" altLang="sk-SK" sz="2400" spc="-30" dirty="0">
                <a:latin typeface="Arial Narrow" panose="020B0606020202030204" pitchFamily="34" charset="0"/>
              </a:rPr>
              <a:t>, Havajčania</a:t>
            </a:r>
          </a:p>
          <a:p>
            <a:r>
              <a:rPr lang="sk-SK" altLang="sk-SK" sz="2400" spc="-20" dirty="0">
                <a:latin typeface="Arial Narrow" panose="020B0606020202030204" pitchFamily="34" charset="0"/>
              </a:rPr>
              <a:t>náboženstvo – kresťanstvo </a:t>
            </a:r>
          </a:p>
          <a:p>
            <a:pPr lvl="1"/>
            <a:r>
              <a:rPr lang="sk-SK" altLang="sk-SK" sz="2100" spc="-20" dirty="0">
                <a:latin typeface="Arial Narrow" panose="020B0606020202030204" pitchFamily="34" charset="0"/>
              </a:rPr>
              <a:t>protestantizmus</a:t>
            </a:r>
          </a:p>
          <a:p>
            <a:r>
              <a:rPr lang="sk-SK" altLang="sk-SK" sz="2400" spc="-20" dirty="0">
                <a:latin typeface="Arial Narrow" panose="020B0606020202030204" pitchFamily="34" charset="0"/>
              </a:rPr>
              <a:t>mix jazykov pôvodných, 				            </a:t>
            </a:r>
            <a:br>
              <a:rPr lang="sk-SK" altLang="sk-SK" sz="2400" spc="-20" dirty="0">
                <a:latin typeface="Arial Narrow" panose="020B0606020202030204" pitchFamily="34" charset="0"/>
              </a:rPr>
            </a:br>
            <a:r>
              <a:rPr lang="sk-SK" altLang="sk-SK" sz="2400" spc="-20" dirty="0">
                <a:latin typeface="Arial Narrow" panose="020B0606020202030204" pitchFamily="34" charset="0"/>
              </a:rPr>
              <a:t>ale aj angličtina</a:t>
            </a:r>
          </a:p>
        </p:txBody>
      </p:sp>
      <p:pic>
        <p:nvPicPr>
          <p:cNvPr id="523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32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857500"/>
            <a:ext cx="2555776" cy="191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C6F59A62-A578-0DC1-2355-64CBE9A0B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4497423"/>
            <a:ext cx="2293586" cy="232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933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777875"/>
          </a:xfrm>
        </p:spPr>
        <p:txBody>
          <a:bodyPr/>
          <a:lstStyle/>
          <a:p>
            <a:r>
              <a:rPr lang="sk-SK" altLang="sk-SK" dirty="0">
                <a:latin typeface="Arial Narrow" panose="020B0606020202030204" pitchFamily="34" charset="0"/>
              </a:rPr>
              <a:t>Hospodárstvo a doprava</a:t>
            </a:r>
          </a:p>
        </p:txBody>
      </p:sp>
      <p:sp>
        <p:nvSpPr>
          <p:cNvPr id="524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r>
              <a:rPr lang="sk-SK" altLang="sk-SK" sz="2600" dirty="0">
                <a:latin typeface="Arial Narrow" panose="020B0606020202030204" pitchFamily="34" charset="0"/>
              </a:rPr>
              <a:t>podmienené polohou</a:t>
            </a:r>
          </a:p>
          <a:p>
            <a:r>
              <a:rPr lang="sk-SK" altLang="sk-SK" sz="2600" dirty="0">
                <a:latin typeface="Arial Narrow" panose="020B0606020202030204" pitchFamily="34" charset="0"/>
              </a:rPr>
              <a:t>nerastné suroviny: na západe (olovo, zinok, nikel, zlato</a:t>
            </a:r>
            <a:r>
              <a:rPr lang="en-GB" altLang="sk-SK" sz="2600" dirty="0">
                <a:latin typeface="Arial Narrow" panose="020B0606020202030204" pitchFamily="34" charset="0"/>
              </a:rPr>
              <a:t>, </a:t>
            </a:r>
            <a:r>
              <a:rPr lang="en-GB" altLang="sk-SK" sz="2600" dirty="0">
                <a:latin typeface="Arial Narrow" panose="020B0606020202030204" pitchFamily="34" charset="0"/>
                <a:hlinkClick r:id="rId2"/>
              </a:rPr>
              <a:t>fosfáty</a:t>
            </a:r>
            <a:r>
              <a:rPr lang="sk-SK" altLang="sk-SK" sz="2600" dirty="0">
                <a:latin typeface="Arial Narrow" panose="020B0606020202030204" pitchFamily="34" charset="0"/>
              </a:rPr>
              <a:t>)</a:t>
            </a:r>
          </a:p>
          <a:p>
            <a:r>
              <a:rPr lang="sk-SK" altLang="sk-SK" sz="2600" dirty="0">
                <a:latin typeface="Arial Narrow" panose="020B0606020202030204" pitchFamily="34" charset="0"/>
              </a:rPr>
              <a:t>textilný priemysel: Fidži</a:t>
            </a:r>
          </a:p>
          <a:p>
            <a:r>
              <a:rPr lang="sk-SK" altLang="sk-SK" sz="2600" dirty="0">
                <a:latin typeface="Arial Narrow" panose="020B0606020202030204" pitchFamily="34" charset="0"/>
              </a:rPr>
              <a:t>inak rybolov, doprava, poštové známky, atď.</a:t>
            </a:r>
          </a:p>
          <a:p>
            <a:r>
              <a:rPr lang="sk-SK" altLang="sk-SK" sz="2600" dirty="0">
                <a:latin typeface="Arial Narrow" panose="020B0606020202030204" pitchFamily="34" charset="0"/>
              </a:rPr>
              <a:t>značná časť obyvateľstva pracuje v naturálnom hospodárstve (</a:t>
            </a:r>
            <a:r>
              <a:rPr lang="sk-SK" altLang="sk-SK" sz="2600" dirty="0" err="1">
                <a:latin typeface="Arial Narrow" panose="020B0606020202030204" pitchFamily="34" charset="0"/>
              </a:rPr>
              <a:t>subsistence</a:t>
            </a:r>
            <a:r>
              <a:rPr lang="sk-SK" altLang="sk-SK" sz="2600" dirty="0">
                <a:latin typeface="Arial Narrow" panose="020B0606020202030204" pitchFamily="34" charset="0"/>
              </a:rPr>
              <a:t> </a:t>
            </a:r>
            <a:r>
              <a:rPr lang="sk-SK" altLang="sk-SK" sz="2600" dirty="0" err="1">
                <a:latin typeface="Arial Narrow" panose="020B0606020202030204" pitchFamily="34" charset="0"/>
              </a:rPr>
              <a:t>economy</a:t>
            </a:r>
            <a:r>
              <a:rPr lang="sk-SK" altLang="sk-SK" sz="2600" dirty="0">
                <a:latin typeface="Arial Narrow" panose="020B0606020202030204" pitchFamily="34" charset="0"/>
              </a:rPr>
              <a:t>)</a:t>
            </a:r>
          </a:p>
          <a:p>
            <a:r>
              <a:rPr lang="sk-SK" altLang="sk-SK" sz="2600" dirty="0">
                <a:latin typeface="Arial Narrow" panose="020B0606020202030204" pitchFamily="34" charset="0"/>
              </a:rPr>
              <a:t>daňové raje</a:t>
            </a:r>
          </a:p>
          <a:p>
            <a:r>
              <a:rPr lang="sk-SK" altLang="sk-SK" sz="2600" dirty="0">
                <a:latin typeface="Arial Narrow" panose="020B0606020202030204" pitchFamily="34" charset="0"/>
              </a:rPr>
              <a:t>cestovný ruch</a:t>
            </a:r>
          </a:p>
        </p:txBody>
      </p:sp>
    </p:spTree>
    <p:extLst>
      <p:ext uri="{BB962C8B-B14F-4D97-AF65-F5344CB8AC3E}">
        <p14:creationId xmlns:p14="http://schemas.microsoft.com/office/powerpoint/2010/main" val="29914404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8917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7" y="0"/>
            <a:ext cx="8959245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8100392" y="6237312"/>
            <a:ext cx="104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3"/>
              </a:rPr>
              <a:t>zdroj</a:t>
            </a: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92377" y="0"/>
            <a:ext cx="1850186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sz="2500" dirty="0">
                <a:latin typeface="Arial Narrow" panose="020B0606020202030204" pitchFamily="34" charset="0"/>
              </a:rPr>
              <a:t>výsostné vody</a:t>
            </a:r>
            <a:endParaRPr lang="en-US" sz="25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298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unique-vacation.com/wp-content/uploads/2014/07/fij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5550" y="10039"/>
            <a:ext cx="12521984" cy="684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4355976" y="332656"/>
            <a:ext cx="148309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500" dirty="0"/>
              <a:t>koniec</a:t>
            </a:r>
          </a:p>
        </p:txBody>
      </p:sp>
      <p:sp>
        <p:nvSpPr>
          <p:cNvPr id="3" name="Oválna bublina 2"/>
          <p:cNvSpPr/>
          <p:nvPr/>
        </p:nvSpPr>
        <p:spPr>
          <a:xfrm>
            <a:off x="8244408" y="5373216"/>
            <a:ext cx="2808312" cy="1152128"/>
          </a:xfrm>
          <a:prstGeom prst="wedgeEllipseCallout">
            <a:avLst>
              <a:gd name="adj1" fmla="val 57312"/>
              <a:gd name="adj2" fmla="val 753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8532440" y="5517232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latin typeface="Arial Narrow" panose="020B0606020202030204" pitchFamily="34" charset="0"/>
              </a:rPr>
              <a:t>zaujímavosť na záver </a:t>
            </a:r>
            <a:r>
              <a:rPr lang="sk-SK" sz="2000" dirty="0">
                <a:latin typeface="Arial Narrow" panose="020B0606020202030204" pitchFamily="34" charset="0"/>
                <a:hlinkClick r:id="rId3"/>
              </a:rPr>
              <a:t>M. R. Štefánik a Tahiti</a:t>
            </a:r>
            <a:endParaRPr lang="sk-SK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870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557338"/>
            <a:ext cx="8229600" cy="1143000"/>
          </a:xfrm>
        </p:spPr>
        <p:txBody>
          <a:bodyPr/>
          <a:lstStyle/>
          <a:p>
            <a:r>
              <a:rPr lang="sk-SK" altLang="sk-SK" sz="5400" b="1"/>
              <a:t>A U S T R Á L I A</a:t>
            </a:r>
          </a:p>
        </p:txBody>
      </p:sp>
      <p:pic>
        <p:nvPicPr>
          <p:cNvPr id="4730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7092280" y="6488668"/>
            <a:ext cx="205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k-SK" dirty="0">
                <a:solidFill>
                  <a:srgbClr val="000000"/>
                </a:solidFill>
                <a:hlinkClick r:id="rId5"/>
              </a:rPr>
              <a:t>zdroj väčšiny máp</a:t>
            </a:r>
            <a:endParaRPr lang="sk-SK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942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6082704"/>
            <a:ext cx="8229600" cy="775295"/>
          </a:xfrm>
        </p:spPr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7,7 mil. km</a:t>
            </a:r>
            <a:r>
              <a:rPr lang="sk-SK" baseline="30000" dirty="0"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527362" name="Picture 2" descr="http://www.vandenwyngaerde.be/images/AustraliaEuro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0" y="188640"/>
            <a:ext cx="897311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587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84368" y="267643"/>
            <a:ext cx="1018456" cy="6322714"/>
          </a:xfrm>
        </p:spPr>
        <p:txBody>
          <a:bodyPr vert="vert"/>
          <a:lstStyle/>
          <a:p>
            <a:r>
              <a:rPr lang="sk-SK" dirty="0"/>
              <a:t>výškové pomery</a:t>
            </a:r>
          </a:p>
        </p:txBody>
      </p:sp>
      <p:pic>
        <p:nvPicPr>
          <p:cNvPr id="529410" name="Picture 2" descr="https://upload.wikimedia.org/wikipedia/commons/0/05/Reliefmap_of_Austral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732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992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06438"/>
          </a:xfrm>
        </p:spPr>
        <p:txBody>
          <a:bodyPr/>
          <a:lstStyle/>
          <a:p>
            <a:pPr eaLnBrk="1" hangingPunct="1"/>
            <a:r>
              <a:rPr lang="sk-SK" altLang="en-US" sz="4000"/>
              <a:t>Povrch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76825" y="1484313"/>
            <a:ext cx="4067175" cy="50403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priemerná </a:t>
            </a:r>
            <a:r>
              <a:rPr lang="sk-SK" altLang="en-US" sz="2400" dirty="0" err="1">
                <a:latin typeface="Arial Narrow" panose="020B0606020202030204" pitchFamily="34" charset="0"/>
              </a:rPr>
              <a:t>nadm</a:t>
            </a:r>
            <a:r>
              <a:rPr lang="sk-SK" altLang="en-US" sz="2400" dirty="0">
                <a:latin typeface="Arial Narrow" panose="020B0606020202030204" pitchFamily="34" charset="0"/>
              </a:rPr>
              <a:t>. výška: 300 m</a:t>
            </a:r>
          </a:p>
          <a:p>
            <a:pPr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hrubé formy tvaroval pohyb tektonických platní</a:t>
            </a:r>
          </a:p>
          <a:p>
            <a:pPr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detaily voda a vietor</a:t>
            </a:r>
          </a:p>
          <a:p>
            <a:pPr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3 základné celky: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000" dirty="0">
                <a:latin typeface="Arial Narrow" panose="020B0606020202030204" pitchFamily="34" charset="0"/>
              </a:rPr>
              <a:t>Západná plošina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000" dirty="0">
                <a:latin typeface="Arial Narrow" panose="020B0606020202030204" pitchFamily="34" charset="0"/>
              </a:rPr>
              <a:t>Centrálna nížina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000" dirty="0">
                <a:latin typeface="Arial Narrow" panose="020B0606020202030204" pitchFamily="34" charset="0"/>
              </a:rPr>
              <a:t>Východná vysočina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en-US" sz="1800" dirty="0">
                <a:latin typeface="Arial Narrow" panose="020B0606020202030204" pitchFamily="34" charset="0"/>
              </a:rPr>
              <a:t>Veľké predelové pohorie</a:t>
            </a:r>
          </a:p>
          <a:p>
            <a:pPr lvl="3" eaLnBrk="1" hangingPunct="1">
              <a:lnSpc>
                <a:spcPct val="80000"/>
              </a:lnSpc>
            </a:pPr>
            <a:r>
              <a:rPr lang="sk-SK" altLang="en-US" sz="1600" dirty="0">
                <a:latin typeface="Arial Narrow" panose="020B0606020202030204" pitchFamily="34" charset="0"/>
              </a:rPr>
              <a:t>Austrálske Alpy:</a:t>
            </a:r>
          </a:p>
          <a:p>
            <a:pPr lvl="3" eaLnBrk="1" hangingPunct="1">
              <a:lnSpc>
                <a:spcPct val="80000"/>
              </a:lnSpc>
            </a:pPr>
            <a:r>
              <a:rPr lang="sk-SK" altLang="en-US" sz="1600" dirty="0" err="1">
                <a:latin typeface="Arial Narrow" panose="020B0606020202030204" pitchFamily="34" charset="0"/>
              </a:rPr>
              <a:t>Kościuszkov</a:t>
            </a:r>
            <a:r>
              <a:rPr lang="sk-SK" altLang="en-US" sz="1600" dirty="0">
                <a:latin typeface="Arial Narrow" panose="020B0606020202030204" pitchFamily="34" charset="0"/>
              </a:rPr>
              <a:t> vrch </a:t>
            </a:r>
            <a:br>
              <a:rPr lang="sk-SK" altLang="en-US" sz="1600" dirty="0">
                <a:latin typeface="Arial Narrow" panose="020B0606020202030204" pitchFamily="34" charset="0"/>
              </a:rPr>
            </a:br>
            <a:r>
              <a:rPr lang="sk-SK" altLang="en-US" sz="1600" dirty="0">
                <a:latin typeface="Arial Narrow" panose="020B0606020202030204" pitchFamily="34" charset="0"/>
              </a:rPr>
              <a:t>(</a:t>
            </a:r>
            <a:r>
              <a:rPr lang="sk-SK" altLang="en-US" sz="1600" dirty="0" err="1">
                <a:latin typeface="Arial Narrow" panose="020B0606020202030204" pitchFamily="34" charset="0"/>
              </a:rPr>
              <a:t>Mt</a:t>
            </a:r>
            <a:r>
              <a:rPr lang="sk-SK" altLang="en-US" sz="1600" dirty="0">
                <a:latin typeface="Arial Narrow" panose="020B0606020202030204" pitchFamily="34" charset="0"/>
              </a:rPr>
              <a:t>. </a:t>
            </a:r>
            <a:r>
              <a:rPr lang="sk-SK" altLang="en-US" sz="1600" dirty="0" err="1">
                <a:latin typeface="Arial Narrow" panose="020B0606020202030204" pitchFamily="34" charset="0"/>
              </a:rPr>
              <a:t>Kosciusko</a:t>
            </a:r>
            <a:r>
              <a:rPr lang="sk-SK" altLang="en-US" sz="1600" dirty="0">
                <a:latin typeface="Arial Narrow" panose="020B0606020202030204" pitchFamily="34" charset="0"/>
              </a:rPr>
              <a:t>) 2228 m n. m.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50863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137664"/>
            <a:ext cx="2592288" cy="172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694768"/>
      </p:ext>
    </p:extLst>
  </p:cSld>
  <p:clrMapOvr>
    <a:masterClrMapping/>
  </p:clrMapOvr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redvolený návrh">
  <a:themeElements>
    <a:clrScheme name="1_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1730</Words>
  <Application>Microsoft Office PowerPoint</Application>
  <PresentationFormat>Prezentácia na obrazovke (4:3)</PresentationFormat>
  <Paragraphs>283</Paragraphs>
  <Slides>56</Slides>
  <Notes>22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5</vt:i4>
      </vt:variant>
      <vt:variant>
        <vt:lpstr>Nadpisy snímok</vt:lpstr>
      </vt:variant>
      <vt:variant>
        <vt:i4>56</vt:i4>
      </vt:variant>
    </vt:vector>
  </HeadingPairs>
  <TitlesOfParts>
    <vt:vector size="64" baseType="lpstr">
      <vt:lpstr>Arial</vt:lpstr>
      <vt:lpstr>Arial Narrow</vt:lpstr>
      <vt:lpstr>Calibri</vt:lpstr>
      <vt:lpstr>Predvolený návrh</vt:lpstr>
      <vt:lpstr>1_Predvolený návrh</vt:lpstr>
      <vt:lpstr>2_Predvolený návrh</vt:lpstr>
      <vt:lpstr>3_Predvolený návrh</vt:lpstr>
      <vt:lpstr>4_Predvolený návrh</vt:lpstr>
      <vt:lpstr>AUSTRÁLIA A OCEÁNIA</vt:lpstr>
      <vt:lpstr>Prezentácia programu PowerPoint</vt:lpstr>
      <vt:lpstr>základné info</vt:lpstr>
      <vt:lpstr>Prezentácia programu PowerPoint</vt:lpstr>
      <vt:lpstr>Prezentácia programu PowerPoint</vt:lpstr>
      <vt:lpstr>A U S T R Á L I A</vt:lpstr>
      <vt:lpstr>7,7 mil. km2</vt:lpstr>
      <vt:lpstr>výškové pomery</vt:lpstr>
      <vt:lpstr>Povrch</vt:lpstr>
      <vt:lpstr>Veľká koralová bariéra</vt:lpstr>
      <vt:lpstr>Klimatické pomery v Austrálii a Oceánii</vt:lpstr>
      <vt:lpstr>distribúcia zrážok</vt:lpstr>
      <vt:lpstr>(bio)klimatické oblasti</vt:lpstr>
      <vt:lpstr>Vodstvo</vt:lpstr>
      <vt:lpstr>História</vt:lpstr>
      <vt:lpstr>základné administratívne členenie + vývoj</vt:lpstr>
      <vt:lpstr>Obyvateľstvo</vt:lpstr>
      <vt:lpstr>Populačná veľkosť Austrálie</vt:lpstr>
      <vt:lpstr>rozmiestnenie obyvateľstva</vt:lpstr>
      <vt:lpstr>obyvateľstvo podľa pôvodu</vt:lpstr>
      <vt:lpstr>jazyková mapa</vt:lpstr>
      <vt:lpstr>Jazyková štruktúra</vt:lpstr>
      <vt:lpstr>územia patriace Aborigénom</vt:lpstr>
      <vt:lpstr>Prezentácia programu PowerPoint</vt:lpstr>
      <vt:lpstr>Prezentácia programu PowerPoint</vt:lpstr>
      <vt:lpstr>Prezentácia programu PowerPoint</vt:lpstr>
      <vt:lpstr>najväčšie mestá (2022)</vt:lpstr>
      <vt:lpstr>Hospodárstvo</vt:lpstr>
      <vt:lpstr>poľnohospodárstvo</vt:lpstr>
      <vt:lpstr>ekologické poľnohospodárstvo</vt:lpstr>
      <vt:lpstr>Prezentácia programu PowerPoint</vt:lpstr>
      <vt:lpstr>Prezentácia programu PowerPoint</vt:lpstr>
      <vt:lpstr>zásoby ropy, zemného plynu a uhlia</vt:lpstr>
      <vt:lpstr>Prezentácia programu PowerPoint</vt:lpstr>
      <vt:lpstr>Hospodárske ukazovatele</vt:lpstr>
      <vt:lpstr>Prezentácia programu PowerPoint</vt:lpstr>
      <vt:lpstr>Prezentácia programu PowerPoint</vt:lpstr>
      <vt:lpstr>Prezentácia programu PowerPoint</vt:lpstr>
      <vt:lpstr>Prezentácia programu PowerPoint</vt:lpstr>
      <vt:lpstr>Sydney</vt:lpstr>
      <vt:lpstr>Melbourne</vt:lpstr>
      <vt:lpstr>Nový Zéland</vt:lpstr>
      <vt:lpstr>Prezentácia programu PowerPoint</vt:lpstr>
      <vt:lpstr>Prezentácia programu PowerPoint</vt:lpstr>
      <vt:lpstr>obyvateľstvo - rozmiestnenie</vt:lpstr>
      <vt:lpstr>Maoriovia – rozmiestnenie a jazyk</vt:lpstr>
      <vt:lpstr>Prezentácia programu PowerPoint</vt:lpstr>
      <vt:lpstr>Prezentácia programu PowerPoint</vt:lpstr>
      <vt:lpstr>Oceánia</vt:lpstr>
      <vt:lpstr>Melanézia (od Novej Guiney po Fidži)</vt:lpstr>
      <vt:lpstr>Mikronézia</vt:lpstr>
      <vt:lpstr>Polynézia od Havaja po N. Zéland a Veľkonočný ostrov</vt:lpstr>
      <vt:lpstr>Hospodárstvo a doprava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AUSTRÁLIA A OCEÁNIA</dc:title>
  <dc:creator>Novotny</dc:creator>
  <cp:lastModifiedBy>doc. Mgr. Ladislav Novotný PhD.</cp:lastModifiedBy>
  <cp:revision>46</cp:revision>
  <dcterms:created xsi:type="dcterms:W3CDTF">2015-11-10T15:23:29Z</dcterms:created>
  <dcterms:modified xsi:type="dcterms:W3CDTF">2025-04-24T08:42:31Z</dcterms:modified>
</cp:coreProperties>
</file>