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91" r:id="rId3"/>
    <p:sldId id="259" r:id="rId4"/>
    <p:sldId id="298" r:id="rId5"/>
    <p:sldId id="289" r:id="rId6"/>
    <p:sldId id="281" r:id="rId7"/>
    <p:sldId id="297" r:id="rId8"/>
    <p:sldId id="258" r:id="rId9"/>
    <p:sldId id="296" r:id="rId10"/>
    <p:sldId id="260" r:id="rId11"/>
    <p:sldId id="262" r:id="rId12"/>
    <p:sldId id="264" r:id="rId13"/>
    <p:sldId id="292" r:id="rId14"/>
    <p:sldId id="283" r:id="rId15"/>
    <p:sldId id="263" r:id="rId16"/>
    <p:sldId id="265" r:id="rId17"/>
    <p:sldId id="266" r:id="rId18"/>
    <p:sldId id="267" r:id="rId19"/>
    <p:sldId id="300" r:id="rId20"/>
    <p:sldId id="299" r:id="rId21"/>
    <p:sldId id="284" r:id="rId22"/>
    <p:sldId id="275" r:id="rId23"/>
    <p:sldId id="285" r:id="rId24"/>
    <p:sldId id="287" r:id="rId25"/>
    <p:sldId id="288" r:id="rId26"/>
    <p:sldId id="293" r:id="rId27"/>
    <p:sldId id="268" r:id="rId28"/>
    <p:sldId id="277" r:id="rId29"/>
    <p:sldId id="286" r:id="rId30"/>
    <p:sldId id="269" r:id="rId31"/>
    <p:sldId id="270" r:id="rId32"/>
    <p:sldId id="271" r:id="rId33"/>
    <p:sldId id="294" r:id="rId34"/>
    <p:sldId id="301" r:id="rId35"/>
    <p:sldId id="295" r:id="rId36"/>
    <p:sldId id="272" r:id="rId37"/>
    <p:sldId id="273" r:id="rId38"/>
    <p:sldId id="274" r:id="rId39"/>
    <p:sldId id="302" r:id="rId40"/>
    <p:sldId id="276" r:id="rId41"/>
    <p:sldId id="280" r:id="rId42"/>
    <p:sldId id="278" r:id="rId4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1:51:41.0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0 507 24575,'1'-1'0,"1"1"0,-1-1 0,0 1 0,0-1 0,0 0 0,0 1 0,1-1 0,-1 0 0,0 0 0,0 0 0,-1 0 0,1 0 0,0 0 0,0 0 0,0 0 0,-1 0 0,1 0 0,0 0 0,-1-1 0,1 1 0,-1 0 0,0 0 0,1-1 0,-1 1 0,0 0 0,0-1 0,0 1 0,0-2 0,4-46 0,-4 42 0,-1-86 0,-1 65 0,2 0 0,0 0 0,9-54 0,-6 75 0,0-1 0,0 0 0,1 1 0,0-1 0,0 1 0,1 0 0,0 0 0,0 1 0,1 0 0,0 0 0,0 0 0,0 0 0,1 1 0,-1 0 0,1 1 0,0-1 0,1 1 0,-1 1 0,14-6 0,-1 2 0,0 0 0,1 1 0,-1 1 0,1 1 0,0 1 0,36-1 0,44 3 0,235 6 0,-317-4 0,-1 1 0,1 1 0,-1 0 0,0 2 0,0 0 0,0 1 0,-1 0 0,0 2 0,0 0 0,0 1 0,-1 1 0,-1 0 0,0 1 0,0 1 0,-1 0 0,-1 1 0,0 0 0,0 1 0,-1 1 0,-1 0 0,-1 0 0,9 18 0,-10-15 0,0 1 0,-2 0 0,0 0 0,-1 1 0,-1 0 0,-1 0 0,-1 0 0,0 1 0,-2-1 0,0 1 0,-2-1 0,0 1 0,-5 29 0,3-43 0,1 1 0,-1-1 0,0 0 0,-1 0 0,0 0 0,0 0 0,0-1 0,-1 1 0,0-1 0,0-1 0,-1 1 0,1-1 0,-8 6 0,-10 6 0,-1-1 0,-34 16 0,1 0 0,-136 93 0,16-4 0,157-108 0,1 0 0,1 0 0,0 2 0,1 0 0,1 1 0,0 1 0,2 1 0,-16 22 0,21-25 0,0 1 0,1 0 0,1 0 0,1 0 0,0 1 0,1 0 0,1 1 0,0-1 0,2 1 0,0-1 0,0 20 0,3 56-1365,0-61-5461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1:51:42.1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A53AC5-C475-44FF-9C1E-D7298A30462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05012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785E71-7A7D-4A31-8A39-1FBD43DE9833}" type="slidenum">
              <a:rPr lang="sk-SK" altLang="sk-SK"/>
              <a:pPr eaLnBrk="1" hangingPunct="1"/>
              <a:t>1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669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A76B41-7770-439B-BA5C-463A215CE9FE}" type="slidenum">
              <a:rPr lang="sk-SK" altLang="sk-SK"/>
              <a:pPr eaLnBrk="1" hangingPunct="1"/>
              <a:t>16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92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1D4EA6-D064-479F-B937-81E7E2FC2284}" type="slidenum">
              <a:rPr lang="sk-SK" altLang="sk-SK"/>
              <a:pPr eaLnBrk="1" hangingPunct="1"/>
              <a:t>17</a:t>
            </a:fld>
            <a:endParaRPr lang="sk-SK" altLang="sk-SK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58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3FA408-63CD-4702-BC3D-DB2192208D83}" type="slidenum">
              <a:rPr lang="sk-SK" altLang="sk-SK"/>
              <a:pPr eaLnBrk="1" hangingPunct="1"/>
              <a:t>18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6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8D6192-7F04-4684-A48D-EF6217E4794D}" type="slidenum">
              <a:rPr lang="sk-SK" altLang="sk-SK"/>
              <a:pPr eaLnBrk="1" hangingPunct="1"/>
              <a:t>22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42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21F676-CA4A-4572-994E-A55A47388AAF}" type="slidenum">
              <a:rPr lang="sk-SK" altLang="sk-SK"/>
              <a:pPr eaLnBrk="1" hangingPunct="1"/>
              <a:t>27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47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E3FE5F-62A2-448D-AF57-82FEEDD8B3E7}" type="slidenum">
              <a:rPr lang="sk-SK" altLang="sk-SK"/>
              <a:pPr eaLnBrk="1" hangingPunct="1"/>
              <a:t>28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66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E065C5-04EC-4D29-ADD7-6F805CF15EC7}" type="slidenum">
              <a:rPr lang="sk-SK" altLang="sk-SK"/>
              <a:pPr eaLnBrk="1" hangingPunct="1"/>
              <a:t>30</a:t>
            </a:fld>
            <a:endParaRPr lang="sk-SK" altLang="sk-SK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4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19EC85-34F9-4BAF-8B58-3D8654AB3549}" type="slidenum">
              <a:rPr lang="sk-SK" altLang="sk-SK"/>
              <a:pPr eaLnBrk="1" hangingPunct="1"/>
              <a:t>31</a:t>
            </a:fld>
            <a:endParaRPr lang="sk-SK" altLang="sk-SK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368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9EC250-F652-4D1B-A34E-06779D027386}" type="slidenum">
              <a:rPr lang="sk-SK" altLang="sk-SK"/>
              <a:pPr eaLnBrk="1" hangingPunct="1"/>
              <a:t>32</a:t>
            </a:fld>
            <a:endParaRPr lang="sk-SK" altLang="sk-S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9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886DBA-0FB0-4A6B-A96A-2E864ED8ED2E}" type="slidenum">
              <a:rPr lang="sk-SK" altLang="sk-SK"/>
              <a:pPr eaLnBrk="1" hangingPunct="1"/>
              <a:t>35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81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C9D1E5-9119-4288-B21D-EF86DEE3A83B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5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886DBA-0FB0-4A6B-A96A-2E864ED8ED2E}" type="slidenum">
              <a:rPr lang="sk-SK" altLang="sk-SK"/>
              <a:pPr eaLnBrk="1" hangingPunct="1"/>
              <a:t>36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02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8B4AAE-2C53-4974-B4FC-795265C93E08}" type="slidenum">
              <a:rPr lang="sk-SK" altLang="sk-SK"/>
              <a:pPr eaLnBrk="1" hangingPunct="1"/>
              <a:t>37</a:t>
            </a:fld>
            <a:endParaRPr lang="sk-SK" altLang="sk-SK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60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AC2055-F187-4866-A29A-F58622ED90A9}" type="slidenum">
              <a:rPr lang="sk-SK" altLang="sk-SK"/>
              <a:pPr eaLnBrk="1" hangingPunct="1"/>
              <a:t>38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47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FC10EC-D546-42CF-8090-E117BBE9C966}" type="slidenum">
              <a:rPr lang="sk-SK" altLang="sk-SK"/>
              <a:pPr eaLnBrk="1" hangingPunct="1">
                <a:spcBef>
                  <a:spcPct val="0"/>
                </a:spcBef>
              </a:pPr>
              <a:t>39</a:t>
            </a:fld>
            <a:endParaRPr lang="sk-SK" altLang="sk-SK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51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89E43F-70F8-4AF8-AB79-5613A8D3A577}" type="slidenum">
              <a:rPr lang="sk-SK" altLang="sk-SK"/>
              <a:pPr eaLnBrk="1" hangingPunct="1"/>
              <a:t>40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635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0879F9-9DBD-47A8-9AFA-DEC8C89BC8F6}" type="slidenum">
              <a:rPr lang="sk-SK" altLang="sk-SK"/>
              <a:pPr eaLnBrk="1" hangingPunct="1"/>
              <a:t>42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1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56CFEA-F711-49C6-9B82-6BB7F81F635A}" type="slidenum">
              <a:rPr lang="sk-SK" altLang="sk-SK"/>
              <a:pPr eaLnBrk="1" hangingPunct="1"/>
              <a:t>3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98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38BEDF-14F8-43A2-A957-D003419C4F86}" type="slidenum">
              <a:rPr lang="sk-SK" altLang="sk-SK"/>
              <a:pPr eaLnBrk="1" hangingPunct="1"/>
              <a:t>8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8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930905-E010-4033-A075-B0D9FD29A4F0}" type="slidenum">
              <a:rPr lang="sk-SK" altLang="sk-SK">
                <a:solidFill>
                  <a:srgbClr val="000000"/>
                </a:solidFill>
              </a:rPr>
              <a:pPr eaLnBrk="1" hangingPunct="1"/>
              <a:t>9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0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2AF5EE-F91E-4D51-A518-026FA94BAB74}" type="slidenum">
              <a:rPr lang="sk-SK" altLang="sk-SK"/>
              <a:pPr eaLnBrk="1" hangingPunct="1"/>
              <a:t>10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2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BF48DF-0BE6-4154-A958-BAFE2D6147A4}" type="slidenum">
              <a:rPr lang="sk-SK" altLang="sk-SK"/>
              <a:pPr eaLnBrk="1" hangingPunct="1"/>
              <a:t>11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4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7862EE-98D4-43A0-B4BF-8321E8FD6D70}" type="slidenum">
              <a:rPr lang="sk-SK" altLang="sk-SK"/>
              <a:pPr eaLnBrk="1" hangingPunct="1"/>
              <a:t>12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40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4B70DB-38A3-41A5-9360-5E7302419989}" type="slidenum">
              <a:rPr lang="sk-SK" altLang="sk-SK"/>
              <a:pPr eaLnBrk="1" hangingPunct="1"/>
              <a:t>15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C2904-B18B-45FE-B8E9-DE3BD813C67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6532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5026D-ED9D-46BB-B7AA-563CBDAD4E3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0426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1B2C56-6FC4-46F3-86BB-24BCA044255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8700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158DD-1396-49AF-9384-CBF060014F6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5634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BD4EE-4B3D-4D2B-ACBD-D1DBE6D0307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190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52CCC-CCA4-423E-9CA3-36DB1FAEDA0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5490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6346A7-B241-4021-8E7E-6CC3430B14D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0460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CB4EC-CD6D-4A94-A8E5-0A642A33F65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2151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18F65-64F7-4522-A34F-CDAECE9965A5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8016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3B5A7-174A-455E-82B8-E63848C9409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1588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D26D6-D357-4F61-880E-C6D9E908E28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6102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6709F1-A0B0-4EC9-B706-B3B3268C4A68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cia.gov/library/publications/the-world-factbook/fields/2048.html#af" TargetMode="External"/><Relationship Id="rId7" Type="http://schemas.openxmlformats.org/officeDocument/2006/relationships/hyperlink" Target="https://www.theglobaleconomy.com/rankings/employment_in_agriculture/Afric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tionmaster.com/country-info/stats/Economy/GDP/Composition-by-sector" TargetMode="External"/><Relationship Id="rId5" Type="http://schemas.openxmlformats.org/officeDocument/2006/relationships/hyperlink" Target="https://www.cia.gov/library/publications/the-world-factbook/fields/2012.html#af" TargetMode="External"/><Relationship Id="rId4" Type="http://schemas.openxmlformats.org/officeDocument/2006/relationships/hyperlink" Target="http://www.nationmaster.com/country-info/stats/Economy/Labor-force/By-occupati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rcs.usda.gov/wps/portal/nrcs/detail/soils/use/?cid=nrcs142p2_054025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s://sk.pinterest.com/pin/773985885929881521/?lp=tru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://www.orwelltoday.com/libwatermapaquifer.jpg" TargetMode="External"/><Relationship Id="rId2" Type="http://schemas.openxmlformats.org/officeDocument/2006/relationships/hyperlink" Target="http://www.greenprophet.com/2010/06/libya-pivot-irrigatio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customXml" Target="../ink/ink2.xml"/><Relationship Id="rId5" Type="http://schemas.openxmlformats.org/officeDocument/2006/relationships/image" Target="../media/image24.png"/><Relationship Id="rId10" Type="http://schemas.openxmlformats.org/officeDocument/2006/relationships/image" Target="../media/image270.png"/><Relationship Id="rId4" Type="http://schemas.openxmlformats.org/officeDocument/2006/relationships/image" Target="../media/image23.png"/><Relationship Id="rId9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articles/investing/101515/biggest-oil-producers-africa.as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cass.science.upjs.sk/gc2019-1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omist.com/news/middle-east-and-africa/21595949-if-africas-economies-are-take-africans-will-have-start-making-lo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frica.businessinsider.com/local/markets/top-automobile-manufacturers-in-africa/ze2lyz1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hdr.undp.org/en/content/2019-human-development-index-rank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ition.cnn.com/2023/02/02/business/wto-okonjo-iweala-africa-trade-spc-intl/index.html" TargetMode="External"/><Relationship Id="rId4" Type="http://schemas.openxmlformats.org/officeDocument/2006/relationships/hyperlink" Target="http://www.fao.org/3/a-i4030e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w.com/en/africa-begins-to-emerge-as-car-industry-hub/a-59500532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gazine.automotivepurchasingandsupplychain.com/magazine/issue33/north-african-automotive.html&#180;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wmuch.net/articles/top-export-in-every-country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gazine.automotivepurchasingandsupplychain.com/magazine/issue33/north-african-automotive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hartsbin.com/view/100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futuresgroup.files.wordpress.com/2008/10/081021_169-cities-map1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kearney.com/service/global-business-policy-council/gcr/2023-full-repor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ata.worldbank.org/indicator/ST.INT.ARVL?view=map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johanfourie.files.wordpress.com/2012/03/africa41.jpg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map-countries-by-tourist-spending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id.world/world/#sptinc_p90p100_z/US;FR;DE;CN;ZA;GB;WO/last/eu/k/p/yearly/s/false/25.253500000000003/80/curve/false/countr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tlas.media.mit.edu/en/profile/country/gnq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parency.org/research/cpi/overvie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riterbridges.com/innovation-maps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9/09/africa-innovation-rather-than-industrialization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literac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urworldindata.org/literacy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noema.com/atlas/maps/GDP-per-capita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cstimes.com/economy/african-countries-by-gdp-per-capita.ph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global-gdp-by-region-distribution-map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://ekonomika.sme.sk/c/4211372/inflacia-v-zimbabwe-dosiahla-231-milionov-percent.html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knoema.com/atlas/maps/Inflation-rate" TargetMode="Externa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e.sk/c/5493122/pol-storocia-rychlokurzu-vladnutia-afrika-sa-uci-ako-sa-nezabijat.html" TargetMode="External"/><Relationship Id="rId2" Type="http://schemas.openxmlformats.org/officeDocument/2006/relationships/hyperlink" Target="http://profit.etrend.sk/biznis-pribehy/luxusny-trh-s-diamantmi-rastie-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nnikn.sk/26129/v-nigerii-vznika-islamsky-stat-v-malom-preco-sa-ho-nedari-zastavit/" TargetMode="External"/><Relationship Id="rId5" Type="http://schemas.openxmlformats.org/officeDocument/2006/relationships/hyperlink" Target="https://dennikn.sk/10757/afrika-ako-kontinent-napreduje/" TargetMode="External"/><Relationship Id="rId4" Type="http://schemas.openxmlformats.org/officeDocument/2006/relationships/hyperlink" Target="http://www.sme.sk/c/2195180/afrika-drzi-prvenstvo-v-pocte-konfliktov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hdr.undp.org/en/content/2019-human-development-index-ran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lobalhungerindex.org/ranking.htm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urworldindata.org/grapher/share-of-population-in-extreme-poverty?time=2019&amp;country=BGD~BOL~MDG~IND~CHN~ETH~CO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60350"/>
            <a:ext cx="7772400" cy="1584325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6600">
                <a:effectLst>
                  <a:outerShdw blurRad="38100" dist="38100" dir="2700000" algn="tl">
                    <a:srgbClr val="C0C0C0"/>
                  </a:outerShdw>
                </a:effectLst>
              </a:rPr>
              <a:t>HOSPODÁRSTVO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Odvetvia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poľnohospodárstvo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baníctvo a ťažba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priemysel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služby + cestovný ruch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sk-SK" altLang="sk-SK"/>
              <a:t>Poľnohospodárstvo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85225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  <a:hlinkClick r:id="rId3"/>
              </a:rPr>
              <a:t>podiel na zamestnanosti – 60 %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sz="2000" i="1" dirty="0">
                <a:latin typeface="Arial Narrow" panose="020B0606020202030204" pitchFamily="34" charset="0"/>
                <a:hlinkClick r:id="rId4"/>
              </a:rPr>
              <a:t>(</a:t>
            </a:r>
            <a:r>
              <a:rPr lang="en-GB" altLang="sk-SK" sz="2000" i="1" dirty="0" err="1">
                <a:latin typeface="Arial Narrow" panose="020B0606020202030204" pitchFamily="34" charset="0"/>
                <a:hlinkClick r:id="rId4"/>
              </a:rPr>
              <a:t>ďalší</a:t>
            </a:r>
            <a:r>
              <a:rPr lang="en-GB" altLang="sk-SK" sz="2000" i="1" dirty="0">
                <a:latin typeface="Arial Narrow" panose="020B0606020202030204" pitchFamily="34" charset="0"/>
                <a:hlinkClick r:id="rId4"/>
              </a:rPr>
              <a:t> </a:t>
            </a:r>
            <a:r>
              <a:rPr lang="en-GB" altLang="sk-SK" sz="2000" i="1" dirty="0" err="1">
                <a:latin typeface="Arial Narrow" panose="020B0606020202030204" pitchFamily="34" charset="0"/>
                <a:hlinkClick r:id="rId4"/>
              </a:rPr>
              <a:t>zdroj</a:t>
            </a:r>
            <a:r>
              <a:rPr lang="en-GB" altLang="sk-SK" sz="2000" i="1" dirty="0">
                <a:latin typeface="Arial Narrow" panose="020B0606020202030204" pitchFamily="34" charset="0"/>
                <a:hlinkClick r:id="rId4"/>
              </a:rPr>
              <a:t>)</a:t>
            </a:r>
            <a:endParaRPr lang="sk-SK" altLang="sk-SK" sz="2000" i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  <a:hlinkClick r:id="rId5"/>
              </a:rPr>
              <a:t>podiel na tvorbe HDP </a:t>
            </a:r>
            <a:r>
              <a:rPr lang="sk-SK" altLang="sk-SK" dirty="0">
                <a:latin typeface="Arial Narrow" panose="020B0606020202030204" pitchFamily="34" charset="0"/>
              </a:rPr>
              <a:t>oveľa nižší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sz="2000" i="1" dirty="0">
                <a:latin typeface="Arial Narrow" panose="020B0606020202030204" pitchFamily="34" charset="0"/>
                <a:hlinkClick r:id="rId6"/>
              </a:rPr>
              <a:t>(</a:t>
            </a:r>
            <a:r>
              <a:rPr lang="en-GB" altLang="sk-SK" sz="2000" i="1" dirty="0" err="1">
                <a:latin typeface="Arial Narrow" panose="020B0606020202030204" pitchFamily="34" charset="0"/>
                <a:hlinkClick r:id="rId6"/>
              </a:rPr>
              <a:t>ďalší</a:t>
            </a:r>
            <a:r>
              <a:rPr lang="en-GB" altLang="sk-SK" sz="2000" i="1" dirty="0">
                <a:latin typeface="Arial Narrow" panose="020B0606020202030204" pitchFamily="34" charset="0"/>
                <a:hlinkClick r:id="rId6"/>
              </a:rPr>
              <a:t> </a:t>
            </a:r>
            <a:r>
              <a:rPr lang="en-GB" altLang="sk-SK" sz="2000" i="1" dirty="0" err="1">
                <a:latin typeface="Arial Narrow" panose="020B0606020202030204" pitchFamily="34" charset="0"/>
                <a:hlinkClick r:id="rId6"/>
              </a:rPr>
              <a:t>zdroj</a:t>
            </a:r>
            <a:r>
              <a:rPr lang="en-GB" altLang="sk-SK" sz="2000" i="1" dirty="0">
                <a:latin typeface="Arial Narrow" panose="020B0606020202030204" pitchFamily="34" charset="0"/>
                <a:hlinkClick r:id="rId6"/>
              </a:rPr>
              <a:t>)</a:t>
            </a:r>
            <a:endParaRPr lang="sk-SK" altLang="sk-SK" sz="2000" i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z nich okolo dvoch tretín je PHP pre vlastnú obživu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zvyšné veľké farmy sa zameriavajú na vývoz (káva, bavlna, kakao, kaučuk...)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jednou z priorít Africkej únie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sú investície do PHP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problémy: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málo úrodná a zničená pôda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choroby zvierat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konkurencia – absencia dotácií ako v EÚ a USA</a:t>
            </a:r>
          </a:p>
        </p:txBody>
      </p:sp>
      <p:pic>
        <p:nvPicPr>
          <p:cNvPr id="3" name="Obrázok 2">
            <a:hlinkClick r:id="rId7"/>
            <a:extLst>
              <a:ext uri="{FF2B5EF4-FFF2-40B4-BE49-F238E27FC236}">
                <a16:creationId xmlns:a16="http://schemas.microsoft.com/office/drawing/2014/main" id="{6B1FDB92-992B-33B6-DA37-14848BBD2E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409" y="3140968"/>
            <a:ext cx="3670504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113"/>
            <a:ext cx="9144000" cy="586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6" descr="http://blog.travel-exploration.com/wp-content/uploads/2009/03/date-thin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981075"/>
            <a:ext cx="2411412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099817" cy="307189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508104" y="508518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https://sk.pinterest.com/pin/773985885929880881/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859"/>
            <a:ext cx="4728074" cy="4275499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67544" y="5085184"/>
            <a:ext cx="5277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 Narrow" panose="020B0606020202030204" pitchFamily="34" charset="0"/>
                <a:hlinkClick r:id="rId4"/>
              </a:rPr>
              <a:t>zdroj</a:t>
            </a:r>
            <a:endParaRPr lang="sk-SK" sz="1500" dirty="0">
              <a:latin typeface="Arial Narrow" panose="020B060602020203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60646"/>
            <a:ext cx="5086350" cy="6858000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427984" y="6453336"/>
            <a:ext cx="5277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 Narrow" panose="020B0606020202030204" pitchFamily="34" charset="0"/>
                <a:hlinkClick r:id="rId6"/>
              </a:rPr>
              <a:t>zdroj</a:t>
            </a:r>
            <a:endParaRPr lang="sk-SK" sz="15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09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BlokTextu 1"/>
          <p:cNvSpPr txBox="1">
            <a:spLocks noChangeArrowheads="1"/>
          </p:cNvSpPr>
          <p:nvPr/>
        </p:nvSpPr>
        <p:spPr bwMode="auto">
          <a:xfrm>
            <a:off x="107950" y="0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en-US" dirty="0">
                <a:latin typeface="Aptos Narrow" panose="020B0004020202020204" pitchFamily="34" charset="0"/>
                <a:hlinkClick r:id="rId2"/>
              </a:rPr>
              <a:t>Zavlažované púštne oblasti v Líbyi</a:t>
            </a:r>
            <a:endParaRPr lang="sk-SK" altLang="en-US" dirty="0">
              <a:latin typeface="Aptos Narrow" panose="020B0004020202020204" pitchFamily="34" charset="0"/>
            </a:endParaRPr>
          </a:p>
        </p:txBody>
      </p:sp>
      <p:pic>
        <p:nvPicPr>
          <p:cNvPr id="12291" name="Picture 4" descr="http://www.esa.int/var/esa/storage/images/esa_multimedia/images/2013/09/libya_s_al_jawf_oasis/13032253-1-eng-GB/Libya_s_Al_Jawf_oa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69888"/>
            <a:ext cx="5259933" cy="341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http://www.circleofblue.org/waternews/wp-content/uploads/2008/05/africa_potential_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690563"/>
            <a:ext cx="383063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http://www.greenprophet.com/wp-content/uploads/2010/06/pivot-irrigation-jord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58" y="4954911"/>
            <a:ext cx="2736900" cy="182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BlokTextu 2"/>
          <p:cNvSpPr txBox="1">
            <a:spLocks noChangeArrowheads="1"/>
          </p:cNvSpPr>
          <p:nvPr/>
        </p:nvSpPr>
        <p:spPr bwMode="auto">
          <a:xfrm>
            <a:off x="5278437" y="46038"/>
            <a:ext cx="3830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en-US" dirty="0">
                <a:latin typeface="Aptos Narrow" panose="020B0004020202020204" pitchFamily="34" charset="0"/>
              </a:rPr>
              <a:t>potenciál redukcie chudoby v </a:t>
            </a:r>
            <a:r>
              <a:rPr lang="sk-SK" altLang="en-US" dirty="0" err="1">
                <a:latin typeface="Aptos Narrow" panose="020B0004020202020204" pitchFamily="34" charset="0"/>
              </a:rPr>
              <a:t>Sub</a:t>
            </a:r>
            <a:r>
              <a:rPr lang="sk-SK" altLang="en-US" dirty="0">
                <a:latin typeface="Aptos Narrow" panose="020B0004020202020204" pitchFamily="34" charset="0"/>
              </a:rPr>
              <a:t>-</a:t>
            </a:r>
          </a:p>
          <a:p>
            <a:pPr eaLnBrk="1" hangingPunct="1"/>
            <a:r>
              <a:rPr lang="sk-SK" altLang="en-US" dirty="0">
                <a:latin typeface="Aptos Narrow" panose="020B0004020202020204" pitchFamily="34" charset="0"/>
              </a:rPr>
              <a:t>saharskej Afrike rozvojom zavlažovania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387858" y="6525344"/>
            <a:ext cx="776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/>
              <a:t>Jordánsko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2930278"/>
            <a:ext cx="3743970" cy="3851301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788039" y="620217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7"/>
              </a:rPr>
              <a:t>zásoby podzemnej vody v Líbyi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38588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0"/>
            <a:ext cx="44577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08275"/>
            <a:ext cx="3563937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52387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349500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Písanie rukou 1">
                <a:extLst>
                  <a:ext uri="{FF2B5EF4-FFF2-40B4-BE49-F238E27FC236}">
                    <a16:creationId xmlns:a16="http://schemas.microsoft.com/office/drawing/2014/main" id="{D18EF9DD-B025-709B-FC91-7ED93646FAF3}"/>
                  </a:ext>
                </a:extLst>
              </p14:cNvPr>
              <p14:cNvContentPartPr/>
              <p14:nvPr/>
            </p14:nvContentPartPr>
            <p14:xfrm>
              <a:off x="3358561" y="4452705"/>
              <a:ext cx="428040" cy="535320"/>
            </p14:xfrm>
          </p:contentPart>
        </mc:Choice>
        <mc:Fallback xmlns="">
          <p:pic>
            <p:nvPicPr>
              <p:cNvPr id="2" name="Písanie rukou 1">
                <a:extLst>
                  <a:ext uri="{FF2B5EF4-FFF2-40B4-BE49-F238E27FC236}">
                    <a16:creationId xmlns:a16="http://schemas.microsoft.com/office/drawing/2014/main" id="{D18EF9DD-B025-709B-FC91-7ED93646FAF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52441" y="4446585"/>
                <a:ext cx="440280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Písanie rukou 2">
                <a:extLst>
                  <a:ext uri="{FF2B5EF4-FFF2-40B4-BE49-F238E27FC236}">
                    <a16:creationId xmlns:a16="http://schemas.microsoft.com/office/drawing/2014/main" id="{D5FCEA67-7925-80CA-3677-5D57243C8198}"/>
                  </a:ext>
                </a:extLst>
              </p14:cNvPr>
              <p14:cNvContentPartPr/>
              <p14:nvPr/>
            </p14:nvContentPartPr>
            <p14:xfrm>
              <a:off x="3485281" y="5169105"/>
              <a:ext cx="360" cy="360"/>
            </p14:xfrm>
          </p:contentPart>
        </mc:Choice>
        <mc:Fallback xmlns="">
          <p:pic>
            <p:nvPicPr>
              <p:cNvPr id="3" name="Písanie rukou 2">
                <a:extLst>
                  <a:ext uri="{FF2B5EF4-FFF2-40B4-BE49-F238E27FC236}">
                    <a16:creationId xmlns:a16="http://schemas.microsoft.com/office/drawing/2014/main" id="{D5FCEA67-7925-80CA-3677-5D57243C819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79161" y="5162985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 dirty="0"/>
              <a:t>Baníctvo a ťažba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8840"/>
            <a:ext cx="9144000" cy="48691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najväčší význam má ťažba ropy, zemného plynu, rúd, zlata, diamantov či medi</a:t>
            </a:r>
          </a:p>
          <a:p>
            <a:pPr marL="539750"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900" spc="-20" dirty="0">
                <a:latin typeface="Arial Narrow" panose="020B0606020202030204" pitchFamily="34" charset="0"/>
              </a:rPr>
              <a:t>najväčším producentom </a:t>
            </a:r>
            <a:r>
              <a:rPr lang="sk-SK" altLang="sk-SK" sz="1900" spc="-20" dirty="0">
                <a:latin typeface="Arial Narrow" panose="020B0606020202030204" pitchFamily="34" charset="0"/>
                <a:hlinkClick r:id="rId3"/>
              </a:rPr>
              <a:t>ropy</a:t>
            </a:r>
            <a:r>
              <a:rPr lang="sk-SK" altLang="sk-SK" sz="1900" spc="-20" dirty="0">
                <a:latin typeface="Arial Narrow" panose="020B0606020202030204" pitchFamily="34" charset="0"/>
              </a:rPr>
              <a:t> je Nigéria, nasleduje Angola, Alžírsko, s odstupom Líbya a Egypt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ale len Nigéria je v top 10 na svete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v prepočte na obyvateľa aj Rovníková Guinea, Gabon a Južný Sudán</a:t>
            </a:r>
          </a:p>
          <a:p>
            <a:pPr marL="539750"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900" dirty="0">
                <a:latin typeface="Arial Narrow" panose="020B0606020202030204" pitchFamily="34" charset="0"/>
              </a:rPr>
              <a:t>najväčšími producentmi zlata sú JAR a Ghana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dlho patrili k úplne najvýznamnejším na svete, dnes oveľa viac produkuje Čína, Austrália, Rusko(?), USA, Kanada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v prepočte na obyvateľa aj Južný Sudán, Mali</a:t>
            </a:r>
          </a:p>
          <a:p>
            <a:pPr marL="539750"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900" spc="-20" dirty="0" err="1">
                <a:latin typeface="Arial Narrow" panose="020B0606020202030204" pitchFamily="34" charset="0"/>
              </a:rPr>
              <a:t>najv</a:t>
            </a:r>
            <a:r>
              <a:rPr lang="sk-SK" altLang="sk-SK" sz="1900" spc="-20" dirty="0">
                <a:latin typeface="Arial Narrow" panose="020B0606020202030204" pitchFamily="34" charset="0"/>
              </a:rPr>
              <a:t>. svet. </a:t>
            </a:r>
            <a:r>
              <a:rPr lang="sk-SK" altLang="sk-SK" sz="1900" spc="-20" dirty="0" err="1">
                <a:latin typeface="Arial Narrow" panose="020B0606020202030204" pitchFamily="34" charset="0"/>
              </a:rPr>
              <a:t>prod</a:t>
            </a:r>
            <a:r>
              <a:rPr lang="sk-SK" altLang="sk-SK" sz="1900" spc="-20" dirty="0">
                <a:latin typeface="Arial Narrow" panose="020B0606020202030204" pitchFamily="34" charset="0"/>
              </a:rPr>
              <a:t>. diamantov je Rusko(?), potom Botswana (hodnota) a D. R. Kongo, </a:t>
            </a:r>
            <a:r>
              <a:rPr lang="sk-SK" altLang="sk-SK" sz="1900" spc="-20" dirty="0" err="1">
                <a:latin typeface="Arial Narrow" panose="020B0606020202030204" pitchFamily="34" charset="0"/>
              </a:rPr>
              <a:t>Anglola</a:t>
            </a:r>
            <a:r>
              <a:rPr lang="sk-SK" altLang="sk-SK" sz="1900" spc="-20" dirty="0">
                <a:latin typeface="Arial Narrow" panose="020B0606020202030204" pitchFamily="34" charset="0"/>
              </a:rPr>
              <a:t>, JAR</a:t>
            </a:r>
          </a:p>
          <a:p>
            <a:pPr marL="1079500" lvl="2" indent="-184150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500" dirty="0">
                <a:latin typeface="Arial Narrow" panose="020B0606020202030204" pitchFamily="34" charset="0"/>
              </a:rPr>
              <a:t>v prepočte na obyvateľa aj Sierra Leone, Namíbia, Zimbabwe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zvýšený záujem o ponúkané komodity súvisí s hospodárskym rastom Číny a Indie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vytvára značný podiel HDP no zamestnáva málo ľudí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zisky idú zväčša nadnárodným spoločnostiam (a politikom)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zisky z ťažby a predaja niektoré krajiny využívajú na rozvoj spoločnosti (Botswana, Namíbia), iné aj napriek obrovským zdrojom ostávajú chudobné (D. R. Kongo)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352800"/>
            <a:ext cx="52387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9526" cy="353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716016" y="29969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 Narrow" panose="020B0606020202030204" pitchFamily="34" charset="0"/>
                <a:hlinkClick r:id="rId6"/>
              </a:rPr>
              <a:t>artisanálna</a:t>
            </a:r>
            <a:r>
              <a:rPr lang="sk-SK" dirty="0">
                <a:latin typeface="Arial Narrow" panose="020B0606020202030204" pitchFamily="34" charset="0"/>
                <a:hlinkClick r:id="rId6"/>
              </a:rPr>
              <a:t> ťažba v Afrike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4" name="Obrázok 3" descr="Obrázok, na ktorom je text, snímka obrazovky, svet, mapa&#10;&#10;Obsah vygenerovaný umelou inteligenciou môže byť nesprávny.">
            <a:extLst>
              <a:ext uri="{FF2B5EF4-FFF2-40B4-BE49-F238E27FC236}">
                <a16:creationId xmlns:a16="http://schemas.microsoft.com/office/drawing/2014/main" id="{71F26A14-F095-9B33-E3AF-A9A0492719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r="6688"/>
          <a:stretch/>
        </p:blipFill>
        <p:spPr>
          <a:xfrm>
            <a:off x="0" y="3536653"/>
            <a:ext cx="4009526" cy="332134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/>
              <a:t>priemysel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4788024" cy="57324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slabo industrializovaný kontinent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reálne je výroba rozbehnutá len 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v niekoľkých krajinách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podiel priemyslu na tvorbe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HDP je 10 – 15 %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situácia sa zlepšuje, 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  <a:hlinkClick r:id="rId3"/>
              </a:rPr>
              <a:t>začínajú prichádzať investície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týka sa to len niektorých krajín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výroba potravín, textilu, obuvi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rozšírené sú aj iné odvetvia, ale nie v reprezentatívnej miere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otázka preskočenia fázy industrializácie 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FC4C3C3F-7673-026F-004B-609F19CDEED2}"/>
              </a:ext>
            </a:extLst>
          </p:cNvPr>
          <p:cNvSpPr txBox="1"/>
          <p:nvPr/>
        </p:nvSpPr>
        <p:spPr>
          <a:xfrm>
            <a:off x="2411760" y="6256685"/>
            <a:ext cx="6732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 Narrow" panose="020B0606020202030204" pitchFamily="34" charset="0"/>
              </a:rPr>
              <a:t>Upozornenie: pri štatistikách sa k hospodárskym výstupom za priemysel často uvádzajú aj údaje za ťažbu a predaj nerastných surovín – treba kontrolovať, čo údaje zahŕňajú</a:t>
            </a:r>
          </a:p>
        </p:txBody>
      </p:sp>
      <p:pic>
        <p:nvPicPr>
          <p:cNvPr id="4" name="Obrázok 3" descr="Obrázok, na ktorom je text, snímka obrazovky, písmo, číslo&#10;&#10;Obsah vygenerovaný umelou inteligenciou môže byť nesprávny.">
            <a:extLst>
              <a:ext uri="{FF2B5EF4-FFF2-40B4-BE49-F238E27FC236}">
                <a16:creationId xmlns:a16="http://schemas.microsoft.com/office/drawing/2014/main" id="{6403630D-88E1-BBDD-828E-64E66A08D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39366"/>
            <a:ext cx="4293096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Príklad – automobilový priemysel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" y="2204864"/>
            <a:ext cx="4525963" cy="4525963"/>
          </a:xfr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97C88B7F-3780-E62B-6698-9328B96F3038}"/>
              </a:ext>
            </a:extLst>
          </p:cNvPr>
          <p:cNvSpPr txBox="1"/>
          <p:nvPr/>
        </p:nvSpPr>
        <p:spPr>
          <a:xfrm>
            <a:off x="93171" y="18355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+ africké automobilky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6" name="Obrázok 5" descr="Obrázok, na ktorom je text, snímka obrazovky, výsledková tabuľa, dizajn&#10;&#10;Obsah vygenerovaný umelou inteligenciou môže byť nesprávny.">
            <a:extLst>
              <a:ext uri="{FF2B5EF4-FFF2-40B4-BE49-F238E27FC236}">
                <a16:creationId xmlns:a16="http://schemas.microsoft.com/office/drawing/2014/main" id="{D5EBD511-68CE-A661-F648-584353666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4" y="1098673"/>
            <a:ext cx="4528998" cy="5661248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7707B9D1-4515-A786-920D-6EFF8B94C2A4}"/>
              </a:ext>
            </a:extLst>
          </p:cNvPr>
          <p:cNvSpPr txBox="1"/>
          <p:nvPr/>
        </p:nvSpPr>
        <p:spPr>
          <a:xfrm>
            <a:off x="7956376" y="6309320"/>
            <a:ext cx="133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 Narrow" panose="020B0606020202030204" pitchFamily="34" charset="0"/>
              </a:rPr>
              <a:t>JAR: 650 000</a:t>
            </a:r>
          </a:p>
          <a:p>
            <a:r>
              <a:rPr lang="sk-SK" sz="1200" dirty="0">
                <a:solidFill>
                  <a:schemeClr val="bg1"/>
                </a:solidFill>
                <a:latin typeface="Arial Narrow" panose="020B0606020202030204" pitchFamily="34" charset="0"/>
              </a:rPr>
              <a:t>Maroko: 550 000</a:t>
            </a:r>
          </a:p>
        </p:txBody>
      </p:sp>
    </p:spTree>
    <p:extLst>
      <p:ext uri="{BB962C8B-B14F-4D97-AF65-F5344CB8AC3E}">
        <p14:creationId xmlns:p14="http://schemas.microsoft.com/office/powerpoint/2010/main" val="628556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669088"/>
          </a:xfrm>
        </p:spPr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s odstupom </a:t>
            </a:r>
            <a:r>
              <a:rPr lang="sk-SK" altLang="sk-SK" sz="2800" b="1" dirty="0">
                <a:latin typeface="Arial Narrow" panose="020B0606020202030204" pitchFamily="34" charset="0"/>
              </a:rPr>
              <a:t>najchudobnejší svetadiel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hoci je nesmierne </a:t>
            </a:r>
            <a:r>
              <a:rPr lang="sk-SK" altLang="sk-SK" sz="2200" b="1" dirty="0">
                <a:latin typeface="Arial Narrow" panose="020B0606020202030204" pitchFamily="34" charset="0"/>
              </a:rPr>
              <a:t>bohatý na prírodné zdroje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v súčasnosti chudobnejší (v priemere) ako pred 30-40 rokmi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podľa správy OSN o ľudskom rozvoji (r. 2022) je zo 191 krajín OSN </a:t>
            </a: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2</a:t>
            </a:r>
            <a:r>
              <a:rPr lang="en-GB" altLang="sk-SK" sz="2800" dirty="0">
                <a:latin typeface="Arial Narrow" panose="020B0606020202030204" pitchFamily="34" charset="0"/>
                <a:hlinkClick r:id="rId3"/>
              </a:rPr>
              <a:t>7</a:t>
            </a: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 z 30 na konci rebríčka afrických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marL="457200" lvl="1" indent="0" eaLnBrk="1" hangingPunct="1">
              <a:spcBef>
                <a:spcPts val="0"/>
              </a:spcBef>
              <a:buFontTx/>
              <a:buNone/>
              <a:defRPr/>
            </a:pPr>
            <a:r>
              <a:rPr lang="sk-SK" altLang="sk-SK" sz="2400" dirty="0">
                <a:latin typeface="Arial Narrow" panose="020B0606020202030204" pitchFamily="34" charset="0"/>
              </a:rPr>
              <a:t>+ </a:t>
            </a:r>
            <a:r>
              <a:rPr lang="sk-SK" altLang="sk-SK" sz="2200" dirty="0">
                <a:latin typeface="Arial Narrow" panose="020B0606020202030204" pitchFamily="34" charset="0"/>
              </a:rPr>
              <a:t>Afganistan</a:t>
            </a:r>
            <a:r>
              <a:rPr lang="en-GB" altLang="sk-SK" sz="2200" dirty="0">
                <a:latin typeface="Arial Narrow" panose="020B0606020202030204" pitchFamily="34" charset="0"/>
              </a:rPr>
              <a:t>,</a:t>
            </a:r>
            <a:r>
              <a:rPr lang="sk-SK" altLang="sk-SK" sz="2200" dirty="0">
                <a:latin typeface="Arial Narrow" panose="020B0606020202030204" pitchFamily="34" charset="0"/>
              </a:rPr>
              <a:t> Haiti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 err="1">
                <a:latin typeface="Arial Narrow" panose="020B0606020202030204" pitchFamily="34" charset="0"/>
              </a:rPr>
              <a:t>Jemen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najmä </a:t>
            </a:r>
            <a:r>
              <a:rPr lang="sk-SK" altLang="sk-SK" sz="2800" dirty="0" err="1">
                <a:latin typeface="Arial Narrow" panose="020B0606020202030204" pitchFamily="34" charset="0"/>
                <a:hlinkClick r:id="rId4"/>
              </a:rPr>
              <a:t>Subsaharská</a:t>
            </a:r>
            <a:r>
              <a:rPr lang="sk-SK" altLang="sk-SK" sz="2800" dirty="0">
                <a:latin typeface="Arial Narrow" panose="020B0606020202030204" pitchFamily="34" charset="0"/>
                <a:hlinkClick r:id="rId4"/>
              </a:rPr>
              <a:t> Afrika trpí hladom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podiel na svetovom obchode je len cca 3 % (</a:t>
            </a:r>
            <a:r>
              <a:rPr lang="sk-SK" altLang="sk-SK" sz="2800" dirty="0">
                <a:latin typeface="Arial Narrow" panose="020B0606020202030204" pitchFamily="34" charset="0"/>
                <a:hlinkClick r:id="rId5"/>
              </a:rPr>
              <a:t>aktuálny článok</a:t>
            </a:r>
            <a:r>
              <a:rPr lang="sk-SK" altLang="sk-SK" sz="28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sk-SK" altLang="sk-SK" sz="2800" dirty="0">
                <a:latin typeface="Arial Narrow" panose="020B0606020202030204" pitchFamily="34" charset="0"/>
              </a:rPr>
              <a:t>niektoré krajiny patria k </a:t>
            </a:r>
            <a:r>
              <a:rPr lang="sk-SK" altLang="sk-SK" sz="2800" b="1" dirty="0">
                <a:latin typeface="Arial Narrow" panose="020B0606020202030204" pitchFamily="34" charset="0"/>
              </a:rPr>
              <a:t>najrýchlejšie rastúcim </a:t>
            </a:r>
            <a:br>
              <a:rPr lang="sk-SK" altLang="sk-SK" sz="2800" b="1" dirty="0">
                <a:latin typeface="Arial Narrow" panose="020B0606020202030204" pitchFamily="34" charset="0"/>
              </a:rPr>
            </a:br>
            <a:r>
              <a:rPr lang="sk-SK" altLang="sk-SK" sz="2800" b="1" dirty="0">
                <a:latin typeface="Arial Narrow" panose="020B0606020202030204" pitchFamily="34" charset="0"/>
              </a:rPr>
              <a:t>ekonomikám</a:t>
            </a:r>
            <a:r>
              <a:rPr lang="sk-SK" altLang="sk-SK" sz="2800" dirty="0">
                <a:latin typeface="Arial Narrow" panose="020B0606020202030204" pitchFamily="34" charset="0"/>
              </a:rPr>
              <a:t> sveta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rast však často závisí od vývoja </a:t>
            </a:r>
            <a:r>
              <a:rPr lang="sk-SK" altLang="sk-SK" sz="2200" b="1" dirty="0">
                <a:latin typeface="Arial Narrow" panose="020B0606020202030204" pitchFamily="34" charset="0"/>
              </a:rPr>
              <a:t>cien nerastných surovín </a:t>
            </a:r>
            <a:r>
              <a:rPr lang="sk-SK" altLang="sk-SK" sz="2200" dirty="0">
                <a:latin typeface="Arial Narrow" panose="020B0606020202030204" pitchFamily="34" charset="0"/>
              </a:rPr>
              <a:t>a rastu populácie</a:t>
            </a:r>
          </a:p>
        </p:txBody>
      </p:sp>
    </p:spTree>
    <p:extLst>
      <p:ext uri="{BB962C8B-B14F-4D97-AF65-F5344CB8AC3E}">
        <p14:creationId xmlns:p14="http://schemas.microsoft.com/office/powerpoint/2010/main" val="559393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Príklad – automobilový priemysel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2" y="1124744"/>
            <a:ext cx="8036175" cy="4525963"/>
          </a:xfrm>
        </p:spPr>
      </p:pic>
      <p:sp>
        <p:nvSpPr>
          <p:cNvPr id="5" name="BlokTextu 4"/>
          <p:cNvSpPr txBox="1"/>
          <p:nvPr/>
        </p:nvSpPr>
        <p:spPr>
          <a:xfrm>
            <a:off x="323528" y="573325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články:</a:t>
            </a:r>
          </a:p>
          <a:p>
            <a:pPr marL="285750" indent="-285750">
              <a:buFontTx/>
              <a:buChar char="-"/>
            </a:pPr>
            <a:r>
              <a:rPr lang="sk-SK" dirty="0" err="1">
                <a:hlinkClick r:id="rId3"/>
              </a:rPr>
              <a:t>Africa</a:t>
            </a:r>
            <a:r>
              <a:rPr lang="sk-SK" dirty="0">
                <a:hlinkClick r:id="rId3"/>
              </a:rPr>
              <a:t> </a:t>
            </a:r>
            <a:r>
              <a:rPr lang="sk-SK" dirty="0" err="1">
                <a:hlinkClick r:id="rId3"/>
              </a:rPr>
              <a:t>emerges</a:t>
            </a:r>
            <a:r>
              <a:rPr lang="sk-SK" dirty="0">
                <a:hlinkClick r:id="rId3"/>
              </a:rPr>
              <a:t> as a </a:t>
            </a:r>
            <a:r>
              <a:rPr lang="sk-SK" dirty="0" err="1">
                <a:hlinkClick r:id="rId3"/>
              </a:rPr>
              <a:t>car</a:t>
            </a:r>
            <a:r>
              <a:rPr lang="sk-SK" dirty="0">
                <a:hlinkClick r:id="rId3"/>
              </a:rPr>
              <a:t> </a:t>
            </a:r>
            <a:r>
              <a:rPr lang="sk-SK" dirty="0" err="1">
                <a:hlinkClick r:id="rId3"/>
              </a:rPr>
              <a:t>industry</a:t>
            </a:r>
            <a:r>
              <a:rPr lang="sk-SK" dirty="0">
                <a:hlinkClick r:id="rId3"/>
              </a:rPr>
              <a:t> hub</a:t>
            </a:r>
            <a:endParaRPr lang="sk-SK" dirty="0"/>
          </a:p>
          <a:p>
            <a:pPr marL="285750" indent="-285750">
              <a:buFontTx/>
              <a:buChar char="-"/>
            </a:pPr>
            <a:r>
              <a:rPr lang="en-US" dirty="0">
                <a:hlinkClick r:id="rId4"/>
              </a:rPr>
              <a:t>North Africa - a new car making frontier?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81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04"/>
            <a:ext cx="7230406" cy="6823696"/>
          </a:xfrm>
        </p:spPr>
      </p:pic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6372200" y="188640"/>
            <a:ext cx="2665412" cy="2146250"/>
          </a:xfrm>
        </p:spPr>
        <p:txBody>
          <a:bodyPr/>
          <a:lstStyle/>
          <a:p>
            <a:pPr eaLnBrk="1" hangingPunct="1"/>
            <a:r>
              <a:rPr lang="sk-SK" altLang="en-US" sz="2500" dirty="0">
                <a:latin typeface="Arial Narrow" panose="020B0606020202030204" pitchFamily="34" charset="0"/>
              </a:rPr>
              <a:t>exportný produkt tvoriaci danej krajine najväčší príjem</a:t>
            </a:r>
            <a:br>
              <a:rPr lang="sk-SK" altLang="en-US" sz="2500" dirty="0">
                <a:latin typeface="Arial Narrow" panose="020B0606020202030204" pitchFamily="34" charset="0"/>
              </a:rPr>
            </a:br>
            <a:br>
              <a:rPr lang="sk-SK" altLang="en-US" sz="2500" dirty="0">
                <a:latin typeface="Arial Narrow" panose="020B0606020202030204" pitchFamily="34" charset="0"/>
              </a:rPr>
            </a:br>
            <a:r>
              <a:rPr lang="sk-SK" altLang="en-US" sz="250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altLang="en-US" sz="2500" dirty="0"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7380312" y="5013176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automobilový priemysel v Afrike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solidFill>
            <a:schemeClr val="folHlink">
              <a:alpha val="39999"/>
            </a:schemeClr>
          </a:solidFill>
          <a:ln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sk-SK" altLang="sk-SK" sz="4000" dirty="0">
                <a:latin typeface="Arial Narrow" panose="020B0606020202030204" pitchFamily="34" charset="0"/>
              </a:rPr>
              <a:t> </a:t>
            </a:r>
            <a:r>
              <a:rPr lang="sk-SK" altLang="sk-SK" sz="4000" dirty="0">
                <a:latin typeface="Arial Narrow" panose="020B0606020202030204" pitchFamily="34" charset="0"/>
                <a:hlinkClick r:id="rId3"/>
              </a:rPr>
              <a:t>krajiny podľa sektoru tvoriaceho  </a:t>
            </a:r>
            <a:br>
              <a:rPr lang="sk-SK" altLang="sk-SK" sz="4000" dirty="0">
                <a:latin typeface="Arial Narrow" panose="020B0606020202030204" pitchFamily="34" charset="0"/>
                <a:hlinkClick r:id="rId3"/>
              </a:rPr>
            </a:br>
            <a:r>
              <a:rPr lang="sk-SK" altLang="sk-SK" sz="4000" dirty="0">
                <a:latin typeface="Arial Narrow" panose="020B0606020202030204" pitchFamily="34" charset="0"/>
                <a:hlinkClick r:id="rId3"/>
              </a:rPr>
              <a:t>najväčší podiel na HDP</a:t>
            </a:r>
            <a:endParaRPr lang="sk-SK" altLang="sk-SK" sz="4000" dirty="0">
              <a:latin typeface="Arial Narrow" panose="020B0606020202030204" pitchFamily="34" charset="0"/>
            </a:endParaRP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79513"/>
            <a:ext cx="8642350" cy="56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/>
          <a:lstStyle/>
          <a:p>
            <a:pPr eaLnBrk="1" hangingPunct="1"/>
            <a:r>
              <a:rPr lang="sk-SK" altLang="en-US">
                <a:hlinkClick r:id="rId2"/>
              </a:rPr>
              <a:t>svetové metropoly</a:t>
            </a:r>
            <a:endParaRPr lang="sk-SK" altLang="en-US"/>
          </a:p>
        </p:txBody>
      </p:sp>
      <p:pic>
        <p:nvPicPr>
          <p:cNvPr id="19459" name="Picture 2" descr="https://futuresgroup.files.wordpress.com/2008/10/081021_169-cities-ma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F337ECDF-CCE1-0EE0-E417-9B5B79ACBECB}"/>
              </a:ext>
            </a:extLst>
          </p:cNvPr>
          <p:cNvSpPr txBox="1"/>
          <p:nvPr/>
        </p:nvSpPr>
        <p:spPr>
          <a:xfrm>
            <a:off x="3203848" y="645333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aktuálne rebríčky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395288" y="-82550"/>
            <a:ext cx="5472112" cy="990600"/>
          </a:xfrm>
        </p:spPr>
        <p:txBody>
          <a:bodyPr/>
          <a:lstStyle/>
          <a:p>
            <a:pPr eaLnBrk="1" hangingPunct="1"/>
            <a:r>
              <a:rPr lang="sk-SK" altLang="en-US"/>
              <a:t>cestovný ruch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8656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http://worldofdata.org/wp-content/uploads/tourism-in-afric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1"/>
          <a:stretch/>
        </p:blipFill>
        <p:spPr bwMode="auto">
          <a:xfrm>
            <a:off x="4572000" y="1772815"/>
            <a:ext cx="4411663" cy="48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677993" y="141885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Počet príjazdov zahraničných turistov podľa krajín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6323013" y="25400"/>
            <a:ext cx="2746375" cy="6832600"/>
          </a:xfrm>
        </p:spPr>
        <p:txBody>
          <a:bodyPr/>
          <a:lstStyle/>
          <a:p>
            <a:pPr algn="l" eaLnBrk="1" hangingPunct="1"/>
            <a:r>
              <a:rPr lang="sk-SK" altLang="en-US" dirty="0">
                <a:latin typeface="Arial Narrow" panose="020B0606020202030204" pitchFamily="34" charset="0"/>
                <a:hlinkClick r:id="rId2"/>
              </a:rPr>
              <a:t>cestovný ruch v Afrike</a:t>
            </a:r>
            <a:br>
              <a:rPr lang="sk-SK" altLang="en-US" dirty="0">
                <a:latin typeface="Arial Narrow" panose="020B0606020202030204" pitchFamily="34" charset="0"/>
              </a:rPr>
            </a:br>
            <a:br>
              <a:rPr lang="sk-SK" altLang="en-US" dirty="0">
                <a:latin typeface="Arial Narrow" panose="020B0606020202030204" pitchFamily="34" charset="0"/>
              </a:rPr>
            </a:br>
            <a:r>
              <a:rPr lang="sk-SK" altLang="en-US" sz="2000" dirty="0">
                <a:latin typeface="Arial Narrow" panose="020B0606020202030204" pitchFamily="34" charset="0"/>
              </a:rPr>
              <a:t>- Stredomorie – prímorská rekreácia + historické pamiatky</a:t>
            </a:r>
            <a:br>
              <a:rPr lang="sk-SK" altLang="en-US" sz="2000" dirty="0">
                <a:latin typeface="Arial Narrow" panose="020B0606020202030204" pitchFamily="34" charset="0"/>
              </a:rPr>
            </a:br>
            <a:br>
              <a:rPr lang="sk-SK" altLang="en-US" sz="2000" dirty="0">
                <a:latin typeface="Arial Narrow" panose="020B0606020202030204" pitchFamily="34" charset="0"/>
              </a:rPr>
            </a:br>
            <a:r>
              <a:rPr lang="sk-SK" altLang="en-US" sz="2000" dirty="0">
                <a:latin typeface="Arial Narrow" panose="020B0606020202030204" pitchFamily="34" charset="0"/>
              </a:rPr>
              <a:t>- Savany – národné parky – safari</a:t>
            </a:r>
            <a:br>
              <a:rPr lang="sk-SK" altLang="en-US" sz="2000" dirty="0">
                <a:latin typeface="Arial Narrow" panose="020B0606020202030204" pitchFamily="34" charset="0"/>
              </a:rPr>
            </a:br>
            <a:br>
              <a:rPr lang="sk-SK" altLang="en-US" sz="2000" dirty="0">
                <a:latin typeface="Arial Narrow" panose="020B0606020202030204" pitchFamily="34" charset="0"/>
              </a:rPr>
            </a:br>
            <a:r>
              <a:rPr lang="sk-SK" altLang="en-US" sz="2000" dirty="0">
                <a:latin typeface="Arial Narrow" panose="020B0606020202030204" pitchFamily="34" charset="0"/>
              </a:rPr>
              <a:t>- viac rozvinuté štáty + nerastné suroviny = biznis cestujúci</a:t>
            </a:r>
            <a:br>
              <a:rPr lang="sk-SK" altLang="en-US" sz="2000" dirty="0">
                <a:latin typeface="Arial Narrow" panose="020B0606020202030204" pitchFamily="34" charset="0"/>
              </a:rPr>
            </a:br>
            <a:br>
              <a:rPr lang="sk-SK" altLang="en-US" sz="2000" dirty="0">
                <a:latin typeface="Arial Narrow" panose="020B0606020202030204" pitchFamily="34" charset="0"/>
              </a:rPr>
            </a:br>
            <a:endParaRPr lang="sk-SK" altLang="en-US" sz="2000" dirty="0">
              <a:latin typeface="Arial Narrow" panose="020B0606020202030204" pitchFamily="34" charset="0"/>
            </a:endParaRPr>
          </a:p>
        </p:txBody>
      </p:sp>
      <p:pic>
        <p:nvPicPr>
          <p:cNvPr id="21507" name="Picture 2" descr="https://johanfourie.files.wordpress.com/2012/03/africa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6323013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3381"/>
            <a:ext cx="9001000" cy="679315"/>
          </a:xfrm>
        </p:spPr>
        <p:txBody>
          <a:bodyPr/>
          <a:lstStyle/>
          <a:p>
            <a:r>
              <a:rPr lang="en-GB" sz="3600" dirty="0" err="1">
                <a:latin typeface="Arial Narrow" panose="020B0606020202030204" pitchFamily="34" charset="0"/>
              </a:rPr>
              <a:t>Príjmy</a:t>
            </a:r>
            <a:r>
              <a:rPr lang="en-GB" sz="3600" dirty="0">
                <a:latin typeface="Arial Narrow" panose="020B0606020202030204" pitchFamily="34" charset="0"/>
              </a:rPr>
              <a:t> </a:t>
            </a:r>
            <a:r>
              <a:rPr lang="en-GB" sz="3600" dirty="0" err="1">
                <a:latin typeface="Arial Narrow" panose="020B0606020202030204" pitchFamily="34" charset="0"/>
              </a:rPr>
              <a:t>krajín</a:t>
            </a:r>
            <a:r>
              <a:rPr lang="en-GB" sz="3600" dirty="0">
                <a:latin typeface="Arial Narrow" panose="020B0606020202030204" pitchFamily="34" charset="0"/>
              </a:rPr>
              <a:t> z </a:t>
            </a:r>
            <a:r>
              <a:rPr lang="en-GB" sz="3600" dirty="0" err="1">
                <a:latin typeface="Arial Narrow" panose="020B0606020202030204" pitchFamily="34" charset="0"/>
              </a:rPr>
              <a:t>medzinárodného</a:t>
            </a:r>
            <a:r>
              <a:rPr lang="en-GB" sz="3600" dirty="0">
                <a:latin typeface="Arial Narrow" panose="020B0606020202030204" pitchFamily="34" charset="0"/>
              </a:rPr>
              <a:t> </a:t>
            </a:r>
            <a:r>
              <a:rPr lang="en-GB" sz="3600" dirty="0" err="1">
                <a:latin typeface="Arial Narrow" panose="020B0606020202030204" pitchFamily="34" charset="0"/>
              </a:rPr>
              <a:t>cestovného</a:t>
            </a:r>
            <a:r>
              <a:rPr lang="en-GB" sz="3600" dirty="0">
                <a:latin typeface="Arial Narrow" panose="020B0606020202030204" pitchFamily="34" charset="0"/>
              </a:rPr>
              <a:t> </a:t>
            </a:r>
            <a:r>
              <a:rPr lang="en-GB" sz="3600" dirty="0" err="1">
                <a:latin typeface="Arial Narrow" panose="020B0606020202030204" pitchFamily="34" charset="0"/>
              </a:rPr>
              <a:t>ruchu</a:t>
            </a:r>
            <a:endParaRPr lang="sk-SK" sz="3600" dirty="0">
              <a:latin typeface="Arial Narrow" panose="020B060602020203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5" y="686232"/>
            <a:ext cx="7794577" cy="6152079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7092280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1248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936625"/>
          </a:xfrm>
        </p:spPr>
        <p:txBody>
          <a:bodyPr/>
          <a:lstStyle/>
          <a:p>
            <a:pPr eaLnBrk="1" hangingPunct="1"/>
            <a:r>
              <a:rPr lang="sk-SK" altLang="sk-SK"/>
              <a:t>príčiny hospodárskeho zaostávania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prírodné pomery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rozsiahle púšte, tropické pralesy a močiare znemožňujú transkontinentálne dopravné prepojenie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riečny systém je popretkávaný kataraktmi</a:t>
            </a:r>
          </a:p>
          <a:p>
            <a:pPr lvl="5"/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infraštruktúra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nedostatočná a nevhodná cestná i železničná infraštruktúra</a:t>
            </a:r>
          </a:p>
          <a:p>
            <a:pPr lvl="1" eaLnBrk="1" hangingPunct="1"/>
            <a:r>
              <a:rPr lang="sk-SK" altLang="sk-SK" sz="2400" i="1" dirty="0">
                <a:latin typeface="Arial Narrow" panose="020B0606020202030204" pitchFamily="34" charset="0"/>
              </a:rPr>
              <a:t>prudko rastúci podiel používateľov internetu a mobilov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aby mohla Afrika budovať komunikácie v potrebnom rozsahu, potrebovala by ročne na tieto účely vyčleniť minimálne 15 % svojho HDP</a:t>
            </a:r>
          </a:p>
          <a:p>
            <a:pPr lvl="4" eaLnBrk="1" hangingPunct="1"/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demografické pomery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nevhodná veková štruktúry, veľký podiel ekonomicky závislých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zdravotný stav obyvateľstva (choroby, epidémie)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08400" cy="1412875"/>
          </a:xfrm>
          <a:noFill/>
        </p:spPr>
        <p:txBody>
          <a:bodyPr/>
          <a:lstStyle/>
          <a:p>
            <a:pPr algn="l" eaLnBrk="1" hangingPunct="1"/>
            <a:r>
              <a:rPr lang="sk-SK" altLang="sk-SK" sz="3200" dirty="0">
                <a:latin typeface="Arial Narrow" panose="020B0606020202030204" pitchFamily="34" charset="0"/>
              </a:rPr>
              <a:t>návrh transkontinentálnej cestnej siete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en-US" dirty="0"/>
              <a:t>smery a hustota námornej dopravy</a:t>
            </a:r>
          </a:p>
        </p:txBody>
      </p:sp>
      <p:pic>
        <p:nvPicPr>
          <p:cNvPr id="24579" name="Picture 2" descr="Map of land based travel time and shipping lane den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28775"/>
            <a:ext cx="87979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6443" y="189359"/>
            <a:ext cx="8229600" cy="1125538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sk-SK" altLang="sk-SK" dirty="0"/>
              <a:t>vybrané ukazovatele</a:t>
            </a:r>
            <a:endParaRPr lang="sk-SK" altLang="sk-SK" sz="24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0757" y="1314897"/>
            <a:ext cx="9144000" cy="5353744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HDP per </a:t>
            </a:r>
            <a:r>
              <a:rPr lang="sk-SK" altLang="sk-SK" sz="28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800" dirty="0">
                <a:latin typeface="Arial Narrow" panose="020B0606020202030204" pitchFamily="34" charset="0"/>
              </a:rPr>
              <a:t>  </a:t>
            </a:r>
            <a:r>
              <a:rPr lang="sk-SK" altLang="sk-SK" sz="2000" dirty="0">
                <a:latin typeface="Arial Narrow" panose="020B0606020202030204" pitchFamily="34" charset="0"/>
              </a:rPr>
              <a:t>(2023)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Nominálny v USD: 2 400	(svet 13 500, Európa 35 000)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 PKS: 6500		(svet 22 500, Európa 50 000)</a:t>
            </a:r>
          </a:p>
          <a:p>
            <a:pPr lvl="1" eaLnBrk="1" hangingPunct="1">
              <a:spcBef>
                <a:spcPts val="0"/>
              </a:spcBef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prijem najbohatších 10 % </a:t>
            </a:r>
            <a:r>
              <a:rPr lang="sk-SK" altLang="sk-SK" sz="2000" dirty="0">
                <a:latin typeface="Arial Narrow" panose="020B0606020202030204" pitchFamily="34" charset="0"/>
              </a:rPr>
              <a:t>(20</a:t>
            </a:r>
            <a:r>
              <a:rPr lang="en-GB" altLang="sk-SK" sz="2000" dirty="0">
                <a:latin typeface="Arial Narrow" panose="020B0606020202030204" pitchFamily="34" charset="0"/>
              </a:rPr>
              <a:t>1</a:t>
            </a:r>
            <a:r>
              <a:rPr lang="sk-SK" altLang="sk-SK" sz="2000" dirty="0">
                <a:latin typeface="Arial Narrow" panose="020B0606020202030204" pitchFamily="34" charset="0"/>
              </a:rPr>
              <a:t>9)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55 %		(Európa 35 %, Slovensko 29 %)</a:t>
            </a:r>
          </a:p>
          <a:p>
            <a:pPr lvl="1" eaLnBrk="1" hangingPunct="1"/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podiel žijúcich z menej ako 1 USD na deň </a:t>
            </a:r>
            <a:r>
              <a:rPr lang="sk-SK" altLang="sk-SK" sz="2000" dirty="0">
                <a:latin typeface="Arial Narrow" panose="020B0606020202030204" pitchFamily="34" charset="0"/>
              </a:rPr>
              <a:t>(2003)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35 %		(Slovensko 0 %)</a:t>
            </a:r>
          </a:p>
          <a:p>
            <a:pPr lvl="1" eaLnBrk="1" hangingPunct="1"/>
            <a:endParaRPr lang="sk-SK" altLang="sk-SK" sz="1000" dirty="0">
              <a:latin typeface="Arial Narrow" panose="020B0606020202030204" pitchFamily="34" charset="0"/>
            </a:endParaRPr>
          </a:p>
          <a:p>
            <a:pPr lvl="1" eaLnBrk="1" hangingPunct="1"/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  <a:hlinkClick r:id="rId4"/>
              </a:rPr>
              <a:t>vo vývoze dominujú suroviny, v dovoze hotové produkty</a:t>
            </a:r>
            <a:endParaRPr lang="en-GB" altLang="sk-SK" sz="28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GB" altLang="sk-SK" sz="2000" dirty="0" err="1">
                <a:latin typeface="Arial Narrow" panose="020B0606020202030204" pitchFamily="34" charset="0"/>
              </a:rPr>
              <a:t>nerastné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suroviny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predstavujú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vyše</a:t>
            </a:r>
            <a:r>
              <a:rPr lang="en-GB" altLang="sk-SK" sz="2000" dirty="0">
                <a:latin typeface="Arial Narrow" panose="020B0606020202030204" pitchFamily="34" charset="0"/>
              </a:rPr>
              <a:t> 50 % export</a:t>
            </a:r>
            <a:r>
              <a:rPr lang="sk-SK" altLang="sk-SK" sz="2000" dirty="0">
                <a:latin typeface="Arial Narrow" panose="020B0606020202030204" pitchFamily="34" charset="0"/>
              </a:rPr>
              <a:t>u</a:t>
            </a:r>
            <a:r>
              <a:rPr lang="en-GB" altLang="sk-SK" sz="2000" dirty="0">
                <a:latin typeface="Arial Narrow" panose="020B0606020202030204" pitchFamily="34" charset="0"/>
              </a:rPr>
              <a:t> v </a:t>
            </a:r>
            <a:r>
              <a:rPr lang="en-GB" altLang="sk-SK" sz="2000" dirty="0" err="1">
                <a:latin typeface="Arial Narrow" panose="020B0606020202030204" pitchFamily="34" charset="0"/>
              </a:rPr>
              <a:t>Subsaharskej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Afrike</a:t>
            </a:r>
            <a:r>
              <a:rPr lang="en-GB" altLang="sk-SK" sz="2000" dirty="0">
                <a:latin typeface="Arial Narrow" panose="020B0606020202030204" pitchFamily="34" charset="0"/>
              </a:rPr>
              <a:t> (v </a:t>
            </a:r>
            <a:r>
              <a:rPr lang="en-GB" altLang="sk-SK" sz="2000" dirty="0" err="1">
                <a:latin typeface="Arial Narrow" panose="020B0606020202030204" pitchFamily="34" charset="0"/>
              </a:rPr>
              <a:t>rozvojových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ázijských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krajinách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asi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len</a:t>
            </a:r>
            <a:r>
              <a:rPr lang="en-GB" altLang="sk-SK" sz="2000" dirty="0">
                <a:latin typeface="Arial Narrow" panose="020B0606020202030204" pitchFamily="34" charset="0"/>
              </a:rPr>
              <a:t> 10 %)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kolonializmus, resp. </a:t>
            </a:r>
            <a:r>
              <a:rPr lang="sk-SK" altLang="sk-SK" sz="2800" dirty="0" err="1">
                <a:latin typeface="Arial Narrow" panose="020B0606020202030204" pitchFamily="34" charset="0"/>
              </a:rPr>
              <a:t>dekolonializmus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kolonializmus má diskutabilný efekt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mnoho negatív ale aj pozitíva, je ťažké určiť, čo prevažuje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ekonomický vývoj je rozdielny v krajinách podľa toho, akej mocnosti prináležali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obchod s otrokmi (pripravil Afriku o pracovné sily, svetadiel opustili najsilnejší jedinci)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vybudovala sa pevná väzba na koloniálne mocnosti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po rozpade sústavy sa väzby pretrhali, africké farmy stratili odbyt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krajinu opustili skúsení európski správcovia, hospodári, do funkcií sa dostali pôvodní obyvatelia, často neskúsení, nekompetentní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následne sa mnohé krajiny upli na Východný blok, ktorý v roku 1991 skolaboval</a:t>
            </a:r>
          </a:p>
          <a:p>
            <a:pPr lvl="1"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hranice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vytvorené európskymi mocnosťami nerešpektujú kultúrne pomery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štáty, ktoré si zachovali hranice z </a:t>
            </a:r>
            <a:r>
              <a:rPr lang="sk-SK" altLang="sk-SK" sz="2000" dirty="0" err="1">
                <a:latin typeface="Arial Narrow" panose="020B0606020202030204" pitchFamily="34" charset="0"/>
              </a:rPr>
              <a:t>predkoloniálneho</a:t>
            </a:r>
            <a:r>
              <a:rPr lang="sk-SK" altLang="sk-SK" sz="2000" dirty="0">
                <a:latin typeface="Arial Narrow" panose="020B0606020202030204" pitchFamily="34" charset="0"/>
              </a:rPr>
              <a:t> obdobia (Etiópia, Rwanda, Burundi) však patria k najchudobnejším krajinám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4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jazyková diverzita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obyvateľstvo s nižším vzdelaním má problém sa zaradiť do hospodárskych aktivít, lebo neovláda dorozumievací jazyk</a:t>
            </a:r>
            <a:endParaRPr lang="en-GB" altLang="sk-SK" sz="2400" dirty="0">
              <a:latin typeface="Arial Narrow" panose="020B0606020202030204" pitchFamily="34" charset="0"/>
            </a:endParaRPr>
          </a:p>
          <a:p>
            <a:pPr lvl="8">
              <a:lnSpc>
                <a:spcPct val="90000"/>
              </a:lnSpc>
            </a:pP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vláda, správa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vládnuce vrstvy zhromažďujú bohatstvo vo svojich rukách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zneužíva sa zahraničná pomoc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extrémne </a:t>
            </a:r>
            <a:r>
              <a:rPr lang="sk-SK" altLang="sk-SK" sz="2400" dirty="0">
                <a:latin typeface="Arial Narrow" panose="020B0606020202030204" pitchFamily="34" charset="0"/>
                <a:hlinkClick r:id="rId3"/>
              </a:rPr>
              <a:t>rozšírená korupcia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nízka vymožiteľnosť práva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nezodpovedná hospodárska politik</a:t>
            </a:r>
            <a:r>
              <a:rPr lang="en-GB" altLang="sk-SK" sz="2400" dirty="0">
                <a:latin typeface="Arial Narrow" panose="020B0606020202030204" pitchFamily="34" charset="0"/>
              </a:rPr>
              <a:t>a</a:t>
            </a:r>
            <a:r>
              <a:rPr lang="sk-SK" altLang="sk-SK" sz="2400" dirty="0">
                <a:latin typeface="Arial Narrow" panose="020B0606020202030204" pitchFamily="34" charset="0"/>
              </a:rPr>
              <a:t> (</a:t>
            </a:r>
            <a:r>
              <a:rPr lang="en-GB" altLang="sk-SK" sz="2400" dirty="0">
                <a:latin typeface="Arial Narrow" panose="020B0606020202030204" pitchFamily="34" charset="0"/>
              </a:rPr>
              <a:t>“</a:t>
            </a:r>
            <a:r>
              <a:rPr lang="en-GB" altLang="sk-SK" sz="2400" dirty="0" err="1">
                <a:latin typeface="Arial Narrow" panose="020B0606020202030204" pitchFamily="34" charset="0"/>
              </a:rPr>
              <a:t>prejedanie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ziskov</a:t>
            </a:r>
            <a:r>
              <a:rPr lang="en-GB" altLang="sk-SK" sz="2400" dirty="0">
                <a:latin typeface="Arial Narrow" panose="020B0606020202030204" pitchFamily="34" charset="0"/>
              </a:rPr>
              <a:t>”, </a:t>
            </a:r>
            <a:r>
              <a:rPr lang="sk-SK" altLang="sk-SK" sz="2400" dirty="0">
                <a:latin typeface="Arial Narrow" panose="020B0606020202030204" pitchFamily="34" charset="0"/>
              </a:rPr>
              <a:t>menová nestabilita, extrémna inflácia)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nedostatočné investície do rozvoja hospodárstva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nepokoje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vojnové konflikty, časté prevraty, kmeňové spory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chudoba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prejavuje sa na zdraví, vzdelaní obyvateľstva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šedá a čierna ekonomika</a:t>
            </a:r>
          </a:p>
          <a:p>
            <a:pPr lvl="1" eaLnBrk="1" hangingPunct="1">
              <a:buFontTx/>
              <a:buNone/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Inovácie, IT, </a:t>
            </a:r>
            <a:r>
              <a:rPr lang="sk-SK" dirty="0" err="1"/>
              <a:t>Hi-tech</a:t>
            </a:r>
            <a:r>
              <a:rPr lang="sk-SK" dirty="0"/>
              <a:t> v Afrike</a:t>
            </a:r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3" y="1196752"/>
            <a:ext cx="8930717" cy="518457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148064" y="63813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zdroj + ďalšie príklady v mapovej podobe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8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Afrika a štvrtá priemyselná revolúcia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10" y="1417638"/>
            <a:ext cx="4224179" cy="4035218"/>
          </a:xfrm>
        </p:spPr>
      </p:pic>
      <p:sp>
        <p:nvSpPr>
          <p:cNvPr id="5" name="BlokTextu 4"/>
          <p:cNvSpPr txBox="1"/>
          <p:nvPr/>
        </p:nvSpPr>
        <p:spPr>
          <a:xfrm>
            <a:off x="611560" y="5661248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- kým s rozvojom tradičného priemyslu Afrika výrazne zaostáva, nádejný je rozvoj založený na digitalizácii a inováciách (aj v priemysle) – </a:t>
            </a:r>
            <a:r>
              <a:rPr lang="sk-SK" dirty="0">
                <a:latin typeface="Arial Narrow" panose="020B0606020202030204" pitchFamily="34" charset="0"/>
                <a:hlinkClick r:id="rId3"/>
              </a:rPr>
              <a:t>viac tu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79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8520" y="6597501"/>
            <a:ext cx="8229600" cy="647923"/>
          </a:xfrm>
        </p:spPr>
        <p:txBody>
          <a:bodyPr/>
          <a:lstStyle/>
          <a:p>
            <a:pPr eaLnBrk="1" hangingPunct="1"/>
            <a:r>
              <a:rPr lang="sk-SK" altLang="sk-SK" sz="1500" dirty="0">
                <a:latin typeface="Arial Narrow" panose="020B0606020202030204" pitchFamily="34" charset="0"/>
              </a:rPr>
              <a:t>najnovšie dostupné údaje z obdobia 2000 – 2012 + </a:t>
            </a:r>
            <a:r>
              <a:rPr lang="sk-SK" altLang="sk-SK" sz="150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altLang="sk-SK" sz="1500" dirty="0">
              <a:latin typeface="Arial Narrow" panose="020B060602020203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73"/>
            <a:ext cx="9144000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99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188640"/>
            <a:ext cx="9144000" cy="6483096"/>
          </a:xfrm>
          <a:prstGeom prst="rect">
            <a:avLst/>
          </a:prstGeom>
        </p:spPr>
      </p:pic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8520" y="6597501"/>
            <a:ext cx="8229600" cy="647923"/>
          </a:xfrm>
        </p:spPr>
        <p:txBody>
          <a:bodyPr/>
          <a:lstStyle/>
          <a:p>
            <a:pPr eaLnBrk="1" hangingPunct="1"/>
            <a:r>
              <a:rPr lang="sk-SK" altLang="sk-SK" sz="1500" dirty="0">
                <a:latin typeface="Arial Narrow" panose="020B0606020202030204" pitchFamily="34" charset="0"/>
              </a:rPr>
              <a:t>najnovšie dostupné údaje z obdobia 2000 – 2012 + </a:t>
            </a:r>
            <a:r>
              <a:rPr lang="sk-SK" altLang="sk-SK" sz="1500" dirty="0">
                <a:latin typeface="Arial Narrow" panose="020B0606020202030204" pitchFamily="34" charset="0"/>
                <a:hlinkClick r:id="rId4"/>
              </a:rPr>
              <a:t>zdroj</a:t>
            </a:r>
            <a:endParaRPr lang="sk-SK" altLang="sk-SK" sz="15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557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počet detí na jednu matku vo vzťahu k HDP na obyvateľa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porovnanie vybraných krajín </a:t>
            </a:r>
            <a:r>
              <a:rPr lang="sk-SK" altLang="sk-SK" sz="2000" dirty="0">
                <a:latin typeface="Arial Narrow" panose="020B0606020202030204" pitchFamily="34" charset="0"/>
              </a:rPr>
              <a:t>(2010) (korelácia alebo kauzalita?)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1008263"/>
            <a:ext cx="9036496" cy="58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sk-SK" altLang="sk-SK" kern="0" dirty="0">
                <a:latin typeface="Arial Narrow" panose="020B0606020202030204" pitchFamily="34" charset="0"/>
              </a:rPr>
              <a:t>hospodárska výkonnosť (HDP v PPP per </a:t>
            </a:r>
            <a:r>
              <a:rPr lang="sk-SK" altLang="sk-SK" kern="0" dirty="0" err="1">
                <a:latin typeface="Arial Narrow" panose="020B0606020202030204" pitchFamily="34" charset="0"/>
              </a:rPr>
              <a:t>capita</a:t>
            </a:r>
            <a:r>
              <a:rPr lang="sk-SK" altLang="sk-SK" kern="0" dirty="0">
                <a:latin typeface="Arial Narrow" panose="020B0606020202030204" pitchFamily="34" charset="0"/>
              </a:rPr>
              <a:t>, 2020)</a:t>
            </a:r>
          </a:p>
          <a:p>
            <a:pPr lvl="1">
              <a:defRPr/>
            </a:pPr>
            <a:r>
              <a:rPr lang="sk-SK" altLang="sk-SK" sz="2300" kern="0" dirty="0">
                <a:latin typeface="Arial Narrow" panose="020B0606020202030204" pitchFamily="34" charset="0"/>
              </a:rPr>
              <a:t>porovnanie so svetom</a:t>
            </a:r>
          </a:p>
          <a:p>
            <a:pPr lvl="1">
              <a:defRPr/>
            </a:pPr>
            <a:r>
              <a:rPr lang="sk-SK" altLang="sk-SK" sz="2300" kern="0" dirty="0">
                <a:latin typeface="Arial Narrow" panose="020B0606020202030204" pitchFamily="34" charset="0"/>
              </a:rPr>
              <a:t>hodnoty sa menia rýchlo, status krajín však zostáva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557338"/>
            <a:ext cx="8606393" cy="467997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884368" y="64851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zdroj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579296" cy="5576888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  <a:hlinkClick r:id="rId3"/>
              </a:rPr>
              <a:t>HDP v PKS per </a:t>
            </a:r>
            <a:r>
              <a:rPr lang="sk-SK" altLang="sk-SK" dirty="0" err="1">
                <a:latin typeface="Arial Narrow" panose="020B0606020202030204" pitchFamily="34" charset="0"/>
                <a:hlinkClick r:id="rId3"/>
              </a:rPr>
              <a:t>capita</a:t>
            </a:r>
            <a:r>
              <a:rPr lang="sk-SK" altLang="sk-SK" dirty="0">
                <a:latin typeface="Arial Narrow" panose="020B0606020202030204" pitchFamily="34" charset="0"/>
                <a:hlinkClick r:id="rId3"/>
              </a:rPr>
              <a:t>: 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najvyššie: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Seychely, </a:t>
            </a:r>
            <a:r>
              <a:rPr lang="sk-SK" altLang="sk-SK" dirty="0" err="1">
                <a:latin typeface="Arial Narrow" panose="020B0606020202030204" pitchFamily="34" charset="0"/>
              </a:rPr>
              <a:t>Murícius</a:t>
            </a:r>
            <a:r>
              <a:rPr lang="sk-SK" altLang="sk-SK" dirty="0">
                <a:latin typeface="Arial Narrow" panose="020B0606020202030204" pitchFamily="34" charset="0"/>
              </a:rPr>
              <a:t>, Gabon, Rovníková Guinea, Líbya, Botswana, JAR, Namíbia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najnižšie: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Malawi, Burundi, SAR, Gambia, D. R. Kongo, Madagaskar, Niger</a:t>
            </a:r>
          </a:p>
          <a:p>
            <a:pPr lvl="2" eaLnBrk="1" hangingPunct="1"/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Najväčšie ekonomiky: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41. JAR (cca ako Rumunsko)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46. Egypt (cca ako Česko)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54. Alžírsko (cca ako Grécko)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57. Etiópia, 58. Nigéria, 60. Maroko (cca ako 59. Ukrajina)</a:t>
            </a:r>
          </a:p>
        </p:txBody>
      </p:sp>
    </p:spTree>
    <p:extLst>
      <p:ext uri="{BB962C8B-B14F-4D97-AF65-F5344CB8AC3E}">
        <p14:creationId xmlns:p14="http://schemas.microsoft.com/office/powerpoint/2010/main" val="211808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3" y="116632"/>
            <a:ext cx="9178325" cy="6452323"/>
          </a:xfrm>
        </p:spPr>
      </p:pic>
      <p:sp>
        <p:nvSpPr>
          <p:cNvPr id="5" name="BlokTextu 4"/>
          <p:cNvSpPr txBox="1"/>
          <p:nvPr/>
        </p:nvSpPr>
        <p:spPr>
          <a:xfrm>
            <a:off x="6732240" y="64829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82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2636838"/>
          </a:xfrm>
        </p:spPr>
        <p:txBody>
          <a:bodyPr/>
          <a:lstStyle/>
          <a:p>
            <a:pPr eaLnBrk="1" hangingPunct="1"/>
            <a:r>
              <a:rPr lang="sk-SK" altLang="sk-SK" dirty="0"/>
              <a:t>ročná inflácia (2020) – porovnanie so svetom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extrémne hodnoty dosiahla inflácia v Zimbabwe v r. 2008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presiahla hodnoty 200 miliónov percent </a:t>
            </a:r>
          </a:p>
          <a:p>
            <a:pPr lvl="2" eaLnBrk="1" hangingPunct="1"/>
            <a:r>
              <a:rPr lang="sk-SK" altLang="sk-SK" sz="900" dirty="0"/>
              <a:t>(</a:t>
            </a:r>
            <a:r>
              <a:rPr lang="sk-SK" altLang="sk-SK" sz="900" dirty="0">
                <a:hlinkClick r:id="rId3"/>
              </a:rPr>
              <a:t>http://ekonomika.sme.sk/c/4211372/inflacia-v-zimbabwe-dosiahla-231-milionov-percent.html</a:t>
            </a:r>
            <a:r>
              <a:rPr lang="sk-SK" altLang="sk-SK" sz="900" dirty="0"/>
              <a:t>)</a:t>
            </a:r>
            <a:r>
              <a:rPr lang="sk-SK" altLang="sk-SK" dirty="0"/>
              <a:t> 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67" y="1052736"/>
            <a:ext cx="2916237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8244812" y="6294447"/>
            <a:ext cx="75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5"/>
              </a:rPr>
              <a:t>zdroj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21" y="1983314"/>
            <a:ext cx="5734050" cy="44958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7"/>
          <a:srcRect l="54136"/>
          <a:stretch/>
        </p:blipFill>
        <p:spPr>
          <a:xfrm>
            <a:off x="7258860" y="2939336"/>
            <a:ext cx="1763688" cy="323727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7"/>
          <a:srcRect r="68034"/>
          <a:stretch/>
        </p:blipFill>
        <p:spPr>
          <a:xfrm>
            <a:off x="6029639" y="2939336"/>
            <a:ext cx="1229221" cy="323727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912" y="4941168"/>
            <a:ext cx="696674" cy="94944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/>
          <a:p>
            <a:pPr eaLnBrk="1" hangingPunct="1"/>
            <a:r>
              <a:rPr lang="sk-SK" altLang="sk-SK" sz="4000" dirty="0"/>
              <a:t>Niekoľko odkazov na články o Afrike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2"/>
              </a:rPr>
              <a:t>https://interestingengineering.com/rwanda-launches-first-ever-entirely-made-in-africa-smartphones</a:t>
            </a: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2"/>
              </a:rPr>
              <a:t>http://profit.etrend.sk/biznis-pribehy/luxusny-trh-s-diamantmi-rastie-2.html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3"/>
              </a:rPr>
              <a:t>http://www.sme.sk/c/5493122/pol-storocia-rychlokurzu-vladnutia-afrika-sa-uci-ako-sa-nezabijat.html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4"/>
              </a:rPr>
              <a:t>http://www.sme.sk/c/2195180/afrika-drzi-prvenstvo-v-pocte-konfliktov.html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5"/>
              </a:rPr>
              <a:t>https://dennikn.sk/10757/afrika-ako-kontinent-napreduje/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  <a:hlinkClick r:id="rId6"/>
              </a:rPr>
              <a:t>https://dennikn.sk/26129/v-nigerii-vznika-islamsky-stat-v-malom-preco-sa-ho-nedari-zastavit/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5" y="3381781"/>
            <a:ext cx="5029200" cy="304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63743"/>
            <a:ext cx="5039544" cy="279974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8028384" y="422108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Abidžan</a:t>
            </a:r>
            <a:endParaRPr lang="en-GB" dirty="0"/>
          </a:p>
        </p:txBody>
      </p:sp>
      <p:sp>
        <p:nvSpPr>
          <p:cNvPr id="5" name="BlokTextu 4"/>
          <p:cNvSpPr txBox="1"/>
          <p:nvPr/>
        </p:nvSpPr>
        <p:spPr>
          <a:xfrm>
            <a:off x="3707904" y="34290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Luanda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796136" y="476672"/>
            <a:ext cx="2890664" cy="5649491"/>
          </a:xfrm>
        </p:spPr>
        <p:txBody>
          <a:bodyPr/>
          <a:lstStyle/>
          <a:p>
            <a:r>
              <a:rPr lang="en-GB" dirty="0" err="1"/>
              <a:t>rast</a:t>
            </a:r>
            <a:r>
              <a:rPr lang="en-GB" dirty="0"/>
              <a:t> HDP</a:t>
            </a:r>
            <a:endParaRPr lang="en-GB" sz="2000" dirty="0"/>
          </a:p>
          <a:p>
            <a:pPr lvl="1"/>
            <a:r>
              <a:rPr lang="en-GB" sz="2000" dirty="0"/>
              <a:t>MMF (2015)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" y="811"/>
            <a:ext cx="5480837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5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en-US"/>
              <a:t>úroveň ľudského rozvoja </a:t>
            </a:r>
            <a:r>
              <a:rPr lang="sk-SK" altLang="en-US" sz="2000"/>
              <a:t>(UNDP 2014)</a:t>
            </a:r>
          </a:p>
        </p:txBody>
      </p:sp>
      <p:sp>
        <p:nvSpPr>
          <p:cNvPr id="5123" name="Zástupný symbol obsahu 2"/>
          <p:cNvSpPr>
            <a:spLocks noGrp="1"/>
          </p:cNvSpPr>
          <p:nvPr>
            <p:ph idx="1"/>
          </p:nvPr>
        </p:nvSpPr>
        <p:spPr>
          <a:xfrm>
            <a:off x="456686" y="955837"/>
            <a:ext cx="8229600" cy="1103312"/>
          </a:xfrm>
        </p:spPr>
        <p:txBody>
          <a:bodyPr/>
          <a:lstStyle/>
          <a:p>
            <a:pPr eaLnBrk="1" hangingPunct="1"/>
            <a:r>
              <a:rPr lang="sk-SK" altLang="en-US" sz="1900" dirty="0">
                <a:latin typeface="Arial Narrow" panose="020B0606020202030204" pitchFamily="34" charset="0"/>
              </a:rPr>
              <a:t>pozostáva z viacerých ukazovateľov zameraných na bohatstvo v krajine, rovnomernosť jeho rozdelenia, rovnomernosť medzi mužmi a ženami, či mnohostrannú chudobu</a:t>
            </a:r>
            <a:endParaRPr lang="en-GB" altLang="en-US" sz="19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en-US" sz="1500" dirty="0" err="1">
                <a:latin typeface="Arial Narrow" panose="020B0606020202030204" pitchFamily="34" charset="0"/>
                <a:hlinkClick r:id="rId2"/>
              </a:rPr>
              <a:t>aktuálny</a:t>
            </a:r>
            <a:r>
              <a:rPr lang="en-GB" altLang="en-US" sz="1500" dirty="0">
                <a:latin typeface="Arial Narrow" panose="020B0606020202030204" pitchFamily="34" charset="0"/>
                <a:hlinkClick r:id="rId2"/>
              </a:rPr>
              <a:t> </a:t>
            </a:r>
            <a:r>
              <a:rPr lang="en-GB" altLang="en-US" sz="1500" dirty="0" err="1">
                <a:latin typeface="Arial Narrow" panose="020B0606020202030204" pitchFamily="34" charset="0"/>
                <a:hlinkClick r:id="rId2"/>
              </a:rPr>
              <a:t>rebríček</a:t>
            </a:r>
            <a:r>
              <a:rPr lang="en-GB" altLang="en-US" sz="1500" dirty="0">
                <a:latin typeface="Arial Narrow" panose="020B0606020202030204" pitchFamily="34" charset="0"/>
                <a:hlinkClick r:id="rId2"/>
              </a:rPr>
              <a:t> </a:t>
            </a:r>
            <a:r>
              <a:rPr lang="en-GB" altLang="en-US" sz="1500" dirty="0">
                <a:latin typeface="Arial Narrow" panose="020B0606020202030204" pitchFamily="34" charset="0"/>
              </a:rPr>
              <a:t>(z 30 </a:t>
            </a:r>
            <a:r>
              <a:rPr lang="en-GB" altLang="en-US" sz="1500" dirty="0" err="1">
                <a:latin typeface="Arial Narrow" panose="020B0606020202030204" pitchFamily="34" charset="0"/>
              </a:rPr>
              <a:t>najmenej</a:t>
            </a:r>
            <a:r>
              <a:rPr lang="en-GB" altLang="en-US" sz="1500" dirty="0">
                <a:latin typeface="Arial Narrow" panose="020B0606020202030204" pitchFamily="34" charset="0"/>
              </a:rPr>
              <a:t> </a:t>
            </a:r>
            <a:r>
              <a:rPr lang="en-GB" altLang="en-US" sz="1500" dirty="0" err="1">
                <a:latin typeface="Arial Narrow" panose="020B0606020202030204" pitchFamily="34" charset="0"/>
              </a:rPr>
              <a:t>rozvinutých</a:t>
            </a:r>
            <a:r>
              <a:rPr lang="en-GB" altLang="en-US" sz="1500" dirty="0">
                <a:latin typeface="Arial Narrow" panose="020B0606020202030204" pitchFamily="34" charset="0"/>
              </a:rPr>
              <a:t> </a:t>
            </a:r>
            <a:r>
              <a:rPr lang="en-GB" altLang="en-US" sz="1500" dirty="0" err="1">
                <a:latin typeface="Arial Narrow" panose="020B0606020202030204" pitchFamily="34" charset="0"/>
              </a:rPr>
              <a:t>krajín</a:t>
            </a:r>
            <a:r>
              <a:rPr lang="en-GB" altLang="en-US" sz="1500" dirty="0">
                <a:latin typeface="Arial Narrow" panose="020B0606020202030204" pitchFamily="34" charset="0"/>
              </a:rPr>
              <a:t> je 27 </a:t>
            </a:r>
            <a:r>
              <a:rPr lang="en-GB" altLang="en-US" sz="1500" dirty="0" err="1">
                <a:latin typeface="Arial Narrow" panose="020B0606020202030204" pitchFamily="34" charset="0"/>
              </a:rPr>
              <a:t>afrických</a:t>
            </a:r>
            <a:r>
              <a:rPr lang="en-GB" altLang="en-US" sz="1500" dirty="0">
                <a:latin typeface="Arial Narrow" panose="020B0606020202030204" pitchFamily="34" charset="0"/>
              </a:rPr>
              <a:t>)</a:t>
            </a:r>
            <a:endParaRPr lang="sk-SK" altLang="en-US" sz="1500" dirty="0"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t="2656" b="12291"/>
          <a:stretch/>
        </p:blipFill>
        <p:spPr>
          <a:xfrm>
            <a:off x="-514" y="1889448"/>
            <a:ext cx="9144000" cy="496855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236" y="2017518"/>
            <a:ext cx="1909564" cy="9752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92" y="-99392"/>
            <a:ext cx="6344216" cy="7133674"/>
          </a:xfrm>
        </p:spPr>
      </p:pic>
    </p:spTree>
    <p:extLst>
      <p:ext uri="{BB962C8B-B14F-4D97-AF65-F5344CB8AC3E}">
        <p14:creationId xmlns:p14="http://schemas.microsoft.com/office/powerpoint/2010/main" val="412080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4938"/>
            <a:ext cx="9144000" cy="1143000"/>
          </a:xfrm>
        </p:spPr>
        <p:txBody>
          <a:bodyPr/>
          <a:lstStyle/>
          <a:p>
            <a:pPr algn="r" eaLnBrk="1" hangingPunct="1"/>
            <a:r>
              <a:rPr lang="sk-SK" altLang="sk-SK" sz="3000" b="1" dirty="0">
                <a:latin typeface="Arial Narrow" panose="020B0606020202030204" pitchFamily="34" charset="0"/>
              </a:rPr>
              <a:t>Rebríček TOP </a:t>
            </a:r>
            <a:r>
              <a:rPr lang="en-GB" altLang="sk-SK" sz="3000" b="1" dirty="0">
                <a:latin typeface="Arial Narrow" panose="020B0606020202030204" pitchFamily="34" charset="0"/>
              </a:rPr>
              <a:t>20</a:t>
            </a:r>
            <a:r>
              <a:rPr lang="sk-SK" altLang="sk-SK" sz="3000" b="1" dirty="0">
                <a:latin typeface="Arial Narrow" panose="020B0606020202030204" pitchFamily="34" charset="0"/>
              </a:rPr>
              <a:t> krajín s </a:t>
            </a:r>
            <a:r>
              <a:rPr lang="sk-SK" altLang="sk-SK" sz="3000" b="1" dirty="0" err="1">
                <a:latin typeface="Arial Narrow" panose="020B0606020202030204" pitchFamily="34" charset="0"/>
              </a:rPr>
              <a:t>najv</a:t>
            </a:r>
            <a:r>
              <a:rPr lang="en-GB" altLang="sk-SK" sz="3000" b="1" dirty="0" err="1">
                <a:latin typeface="Arial Narrow" panose="020B0606020202030204" pitchFamily="34" charset="0"/>
              </a:rPr>
              <a:t>äčším</a:t>
            </a:r>
            <a:r>
              <a:rPr lang="sk-SK" altLang="sk-SK" sz="3000" b="1" dirty="0">
                <a:latin typeface="Arial Narrow" panose="020B0606020202030204" pitchFamily="34" charset="0"/>
              </a:rPr>
              <a:t> výskytom hladu</a:t>
            </a:r>
            <a:r>
              <a:rPr lang="sk-SK" altLang="sk-SK" sz="3000" dirty="0">
                <a:latin typeface="Arial Narrow" panose="020B0606020202030204" pitchFamily="34" charset="0"/>
              </a:rPr>
              <a:t> </a:t>
            </a:r>
            <a:br>
              <a:rPr lang="sk-SK" altLang="sk-SK" sz="3000" dirty="0">
                <a:latin typeface="Arial Narrow" panose="020B0606020202030204" pitchFamily="34" charset="0"/>
              </a:rPr>
            </a:br>
            <a:r>
              <a:rPr lang="sk-SK" altLang="sk-SK" sz="3000" dirty="0">
                <a:latin typeface="Arial Narrow" panose="020B0606020202030204" pitchFamily="34" charset="0"/>
              </a:rPr>
              <a:t>podľa Globálneho indexu hladu </a:t>
            </a:r>
            <a:r>
              <a:rPr lang="en-GB" altLang="sk-SK" sz="3000" dirty="0">
                <a:latin typeface="Arial Narrow" panose="020B0606020202030204" pitchFamily="34" charset="0"/>
              </a:rPr>
              <a:t>(20</a:t>
            </a:r>
            <a:r>
              <a:rPr lang="sk-SK" altLang="sk-SK" sz="3000" dirty="0">
                <a:latin typeface="Arial Narrow" panose="020B0606020202030204" pitchFamily="34" charset="0"/>
              </a:rPr>
              <a:t>22</a:t>
            </a:r>
            <a:r>
              <a:rPr lang="en-GB" altLang="sk-SK" sz="3000" dirty="0">
                <a:latin typeface="Arial Narrow" panose="020B0606020202030204" pitchFamily="34" charset="0"/>
              </a:rPr>
              <a:t>)</a:t>
            </a:r>
            <a:endParaRPr lang="sk-SK" altLang="sk-SK" sz="3000" dirty="0">
              <a:latin typeface="Arial Narrow" panose="020B0606020202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6084168" cy="5715000"/>
          </a:xfrm>
        </p:spPr>
        <p:txBody>
          <a:bodyPr/>
          <a:lstStyle/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Burundi*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Somálsko*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Južný Sudán*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i="1" dirty="0">
                <a:latin typeface="Arial Narrow" panose="020B0606020202030204" pitchFamily="34" charset="0"/>
              </a:rPr>
              <a:t>Sýria*</a:t>
            </a:r>
            <a:endParaRPr lang="en-GB" altLang="sk-SK" sz="1600" i="1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i="1" dirty="0">
                <a:latin typeface="Arial Narrow" panose="020B0606020202030204" pitchFamily="34" charset="0"/>
              </a:rPr>
              <a:t>Jemen</a:t>
            </a:r>
            <a:endParaRPr lang="en-GB" altLang="sk-SK" sz="1600" i="1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Stredoafrická republika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en-GB" altLang="sk-SK" sz="1600" dirty="0" err="1">
                <a:latin typeface="Arial Narrow" panose="020B0606020202030204" pitchFamily="34" charset="0"/>
              </a:rPr>
              <a:t>Madagaskar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D. R. Kongo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Čad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Zimbabwe*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Uganda*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Mozambik*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Guinea*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i="1" dirty="0">
                <a:latin typeface="Arial Narrow" panose="020B0606020202030204" pitchFamily="34" charset="0"/>
              </a:rPr>
              <a:t>Haiti</a:t>
            </a:r>
            <a:endParaRPr lang="en-GB" altLang="sk-SK" sz="1600" i="1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Niger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Lesotho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Libéria 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Sierra Leone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dirty="0">
                <a:latin typeface="Arial Narrow" panose="020B0606020202030204" pitchFamily="34" charset="0"/>
              </a:rPr>
              <a:t>Guinea-Bissau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marL="457200" indent="-457200" eaLnBrk="1" hangingPunct="1">
              <a:spcBef>
                <a:spcPts val="300"/>
              </a:spcBef>
              <a:buFontTx/>
              <a:buAutoNum type="arabicPeriod"/>
            </a:pPr>
            <a:r>
              <a:rPr lang="sk-SK" altLang="sk-SK" sz="1600" i="1" dirty="0">
                <a:latin typeface="Arial Narrow" panose="020B0606020202030204" pitchFamily="34" charset="0"/>
              </a:rPr>
              <a:t>Východný Timor 	*odhad</a:t>
            </a:r>
            <a:endParaRPr lang="en-GB" altLang="sk-SK" sz="1600" i="1" dirty="0">
              <a:latin typeface="Arial Narrow" panose="020B060602020203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060847"/>
            <a:ext cx="2686518" cy="190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89363"/>
            <a:ext cx="2141537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292600"/>
            <a:ext cx="36718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355976" y="646404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6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4" name="Obrázok 3" descr="Obrázok, na ktorom je exteriér, panoráma, nebo, panoráma mesta">
            <a:extLst>
              <a:ext uri="{FF2B5EF4-FFF2-40B4-BE49-F238E27FC236}">
                <a16:creationId xmlns:a16="http://schemas.microsoft.com/office/drawing/2014/main" id="{AA330054-5BFC-AC62-9AF8-8AD028597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96816"/>
            <a:ext cx="3415841" cy="22736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9144000" cy="596118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131840" y="645333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zdroj + interaktívna mapa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0658872"/>
      </p:ext>
    </p:extLst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1459</Words>
  <Application>Microsoft Office PowerPoint</Application>
  <PresentationFormat>Prezentácia na obrazovke (4:3)</PresentationFormat>
  <Paragraphs>224</Paragraphs>
  <Slides>42</Slides>
  <Notes>25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6" baseType="lpstr">
      <vt:lpstr>Aptos Narrow</vt:lpstr>
      <vt:lpstr>Arial</vt:lpstr>
      <vt:lpstr>Arial Narrow</vt:lpstr>
      <vt:lpstr>Predvolený návrh</vt:lpstr>
      <vt:lpstr>HOSPODÁRSTVO</vt:lpstr>
      <vt:lpstr>Prezentácia programu PowerPoint</vt:lpstr>
      <vt:lpstr>vybrané ukazovatele</vt:lpstr>
      <vt:lpstr>Prezentácia programu PowerPoint</vt:lpstr>
      <vt:lpstr>Prezentácia programu PowerPoint</vt:lpstr>
      <vt:lpstr>úroveň ľudského rozvoja (UNDP 2014)</vt:lpstr>
      <vt:lpstr>Prezentácia programu PowerPoint</vt:lpstr>
      <vt:lpstr>Rebríček TOP 20 krajín s najväčším výskytom hladu  podľa Globálneho indexu hladu (2022)</vt:lpstr>
      <vt:lpstr>Prezentácia programu PowerPoint</vt:lpstr>
      <vt:lpstr>Odvetvia</vt:lpstr>
      <vt:lpstr>Poľnohospodárstvo</vt:lpstr>
      <vt:lpstr>Prezentácia programu PowerPoint</vt:lpstr>
      <vt:lpstr>Prezentácia programu PowerPoint</vt:lpstr>
      <vt:lpstr>Prezentácia programu PowerPoint</vt:lpstr>
      <vt:lpstr>Prezentácia programu PowerPoint</vt:lpstr>
      <vt:lpstr>Baníctvo a ťažba</vt:lpstr>
      <vt:lpstr>Prezentácia programu PowerPoint</vt:lpstr>
      <vt:lpstr>priemysel</vt:lpstr>
      <vt:lpstr>Príklad – automobilový priemysel</vt:lpstr>
      <vt:lpstr>Príklad – automobilový priemysel</vt:lpstr>
      <vt:lpstr>exportný produkt tvoriaci danej krajine najväčší príjem  zdroj</vt:lpstr>
      <vt:lpstr> krajiny podľa sektoru tvoriaceho   najväčší podiel na HDP</vt:lpstr>
      <vt:lpstr>svetové metropoly</vt:lpstr>
      <vt:lpstr>cestovný ruch</vt:lpstr>
      <vt:lpstr>cestovný ruch v Afrike  - Stredomorie – prímorská rekreácia + historické pamiatky  - Savany – národné parky – safari  - viac rozvinuté štáty + nerastné suroviny = biznis cestujúci  </vt:lpstr>
      <vt:lpstr>Príjmy krajín z medzinárodného cestovného ruchu</vt:lpstr>
      <vt:lpstr>príčiny hospodárskeho zaostávania</vt:lpstr>
      <vt:lpstr>návrh transkontinentálnej cestnej siete</vt:lpstr>
      <vt:lpstr>smery a hustota námornej dopravy</vt:lpstr>
      <vt:lpstr>Prezentácia programu PowerPoint</vt:lpstr>
      <vt:lpstr>Prezentácia programu PowerPoint</vt:lpstr>
      <vt:lpstr>Prezentácia programu PowerPoint</vt:lpstr>
      <vt:lpstr>Inovácie, IT, Hi-tech v Afrike</vt:lpstr>
      <vt:lpstr>Afrika a štvrtá priemyselná revolúcia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Niekoľko odkazov na články o Afrike</vt:lpstr>
      <vt:lpstr>Prezentácia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HOSPODÁRSTVO</dc:title>
  <dc:creator>Laco</dc:creator>
  <cp:lastModifiedBy>doc. Mgr. Ladislav Novotný PhD.</cp:lastModifiedBy>
  <cp:revision>65</cp:revision>
  <dcterms:created xsi:type="dcterms:W3CDTF">2012-02-28T19:44:43Z</dcterms:created>
  <dcterms:modified xsi:type="dcterms:W3CDTF">2025-04-14T09:16:59Z</dcterms:modified>
</cp:coreProperties>
</file>