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9"/>
  </p:notesMasterIdLst>
  <p:sldIdLst>
    <p:sldId id="256" r:id="rId3"/>
    <p:sldId id="294" r:id="rId4"/>
    <p:sldId id="259" r:id="rId5"/>
    <p:sldId id="258" r:id="rId6"/>
    <p:sldId id="260" r:id="rId7"/>
    <p:sldId id="263" r:id="rId8"/>
    <p:sldId id="261" r:id="rId9"/>
    <p:sldId id="262" r:id="rId10"/>
    <p:sldId id="269" r:id="rId11"/>
    <p:sldId id="264" r:id="rId12"/>
    <p:sldId id="295" r:id="rId13"/>
    <p:sldId id="265" r:id="rId14"/>
    <p:sldId id="268" r:id="rId15"/>
    <p:sldId id="266" r:id="rId16"/>
    <p:sldId id="271" r:id="rId17"/>
    <p:sldId id="290" r:id="rId18"/>
    <p:sldId id="273" r:id="rId19"/>
    <p:sldId id="274" r:id="rId20"/>
    <p:sldId id="291" r:id="rId21"/>
    <p:sldId id="275" r:id="rId22"/>
    <p:sldId id="276" r:id="rId23"/>
    <p:sldId id="292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93" r:id="rId33"/>
    <p:sldId id="285" r:id="rId34"/>
    <p:sldId id="286" r:id="rId35"/>
    <p:sldId id="287" r:id="rId36"/>
    <p:sldId id="288" r:id="rId37"/>
    <p:sldId id="289" r:id="rId38"/>
  </p:sldIdLst>
  <p:sldSz cx="9144000" cy="6858000" type="screen4x3"/>
  <p:notesSz cx="6858000" cy="9144000"/>
  <p:defaultTextStyle>
    <a:defPPr>
      <a:defRPr lang="sk-SK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CC00"/>
    <a:srgbClr val="CCECFF"/>
    <a:srgbClr val="CCFF66"/>
    <a:srgbClr val="CC9900"/>
    <a:srgbClr val="CCFF33"/>
    <a:srgbClr val="FFCC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8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noProof="0"/>
              <a:t>Kliknite sem a upravte štýly predlohy textu.</a:t>
            </a:r>
          </a:p>
          <a:p>
            <a:pPr lvl="1"/>
            <a:r>
              <a:rPr lang="sk-SK" altLang="sk-SK" noProof="0"/>
              <a:t>Druhá úroveň</a:t>
            </a:r>
          </a:p>
          <a:p>
            <a:pPr lvl="2"/>
            <a:r>
              <a:rPr lang="sk-SK" altLang="sk-SK" noProof="0"/>
              <a:t>Tretia úroveň</a:t>
            </a:r>
          </a:p>
          <a:p>
            <a:pPr lvl="3"/>
            <a:r>
              <a:rPr lang="sk-SK" altLang="sk-SK" noProof="0"/>
              <a:t>Štvrtá úroveň</a:t>
            </a:r>
          </a:p>
          <a:p>
            <a:pPr lvl="4"/>
            <a:r>
              <a:rPr lang="sk-SK" altLang="sk-SK" noProof="0"/>
              <a:t>Piata úroveň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8BCE134-090A-461A-BCDC-CAACE6DBD4CF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6992899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009C5B7-5EF4-4BB5-8C20-B5080F04F938}" type="slidenum">
              <a:rPr lang="sk-SK" altLang="sk-SK"/>
              <a:pPr/>
              <a:t>1</a:t>
            </a:fld>
            <a:endParaRPr lang="sk-SK" altLang="sk-SK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161623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E4D5D28-9475-4F0D-93E3-77D0D66F59E0}" type="slidenum">
              <a:rPr lang="sk-SK" altLang="sk-SK"/>
              <a:pPr/>
              <a:t>10</a:t>
            </a:fld>
            <a:endParaRPr lang="sk-SK" altLang="sk-SK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763449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4D5D28-9475-4F0D-93E3-77D0D66F59E0}" type="slidenum">
              <a:rPr kumimoji="0" lang="sk-SK" altLang="sk-SK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k-SK" altLang="sk-S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575746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56BEF89-8DB6-41C4-ADBA-5C5B815BB52E}" type="slidenum">
              <a:rPr lang="sk-SK" altLang="sk-SK"/>
              <a:pPr/>
              <a:t>12</a:t>
            </a:fld>
            <a:endParaRPr lang="sk-SK" altLang="sk-SK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83990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0CD7FC0-65E1-44B5-9E60-3D483E2DD0CA}" type="slidenum">
              <a:rPr lang="sk-SK" altLang="sk-SK"/>
              <a:pPr/>
              <a:t>13</a:t>
            </a:fld>
            <a:endParaRPr lang="sk-SK" altLang="sk-SK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338258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1F9AAB5-12FD-48AC-B7AF-D42FB90B9B14}" type="slidenum">
              <a:rPr lang="sk-SK" altLang="sk-SK"/>
              <a:pPr/>
              <a:t>14</a:t>
            </a:fld>
            <a:endParaRPr lang="sk-SK" altLang="sk-SK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758363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A1A7740-5B5D-450A-A4A5-CEE589AC1794}" type="slidenum">
              <a:rPr lang="sk-SK" altLang="sk-SK"/>
              <a:pPr/>
              <a:t>15</a:t>
            </a:fld>
            <a:endParaRPr lang="sk-SK" altLang="sk-SK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003164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489F1B6-8224-4F36-8608-20DAF855F9AB}" type="slidenum">
              <a:rPr lang="sk-SK" altLang="sk-SK"/>
              <a:pPr/>
              <a:t>17</a:t>
            </a:fld>
            <a:endParaRPr lang="sk-SK" altLang="sk-SK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7950872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0BC40FE-7CC9-48F6-8235-236D91FEA1A7}" type="slidenum">
              <a:rPr lang="sk-SK" altLang="sk-SK"/>
              <a:pPr/>
              <a:t>18</a:t>
            </a:fld>
            <a:endParaRPr lang="sk-SK" altLang="sk-SK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03911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C6DB72E-DA82-4190-8F76-4567D1DE6769}" type="slidenum">
              <a:rPr lang="sk-SK" altLang="sk-SK"/>
              <a:pPr/>
              <a:t>20</a:t>
            </a:fld>
            <a:endParaRPr lang="sk-SK" altLang="sk-SK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0471842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3C24BFC-FB65-45F4-977F-B88FA0600EB4}" type="slidenum">
              <a:rPr lang="sk-SK" altLang="sk-SK"/>
              <a:pPr/>
              <a:t>21</a:t>
            </a:fld>
            <a:endParaRPr lang="sk-SK" altLang="sk-SK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160560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8E0666-4949-4C93-A30C-F7F6EC0B4CD7}" type="slidenum">
              <a:rPr kumimoji="0" lang="sk-SK" altLang="sk-SK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k-SK" altLang="sk-SK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0346624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8B2089D-56D8-4F59-B637-84E21B0183B0}" type="slidenum">
              <a:rPr lang="sk-SK" altLang="sk-SK"/>
              <a:pPr/>
              <a:t>23</a:t>
            </a:fld>
            <a:endParaRPr lang="sk-SK" altLang="sk-SK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2660766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FCDEBDE-4AD3-40C7-AF89-E2D03E6C2F7B}" type="slidenum">
              <a:rPr lang="sk-SK" altLang="sk-SK"/>
              <a:pPr/>
              <a:t>24</a:t>
            </a:fld>
            <a:endParaRPr lang="sk-SK" altLang="sk-SK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8758849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B595561-1598-4C2F-8758-FD484B95E73C}" type="slidenum">
              <a:rPr lang="sk-SK" altLang="sk-SK"/>
              <a:pPr/>
              <a:t>25</a:t>
            </a:fld>
            <a:endParaRPr lang="sk-SK" altLang="sk-SK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1476021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9F75CA4-399A-4B31-AEE3-D8AF3C902CB3}" type="slidenum">
              <a:rPr lang="sk-SK" altLang="sk-SK"/>
              <a:pPr/>
              <a:t>26</a:t>
            </a:fld>
            <a:endParaRPr lang="sk-SK" altLang="sk-SK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1636316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0E15FD5-0A1B-42EB-92DA-885300078417}" type="slidenum">
              <a:rPr lang="sk-SK" altLang="sk-SK"/>
              <a:pPr/>
              <a:t>27</a:t>
            </a:fld>
            <a:endParaRPr lang="sk-SK" altLang="sk-SK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2531347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8AA6291-6586-478A-BE22-0F991622A75C}" type="slidenum">
              <a:rPr lang="sk-SK" altLang="sk-SK"/>
              <a:pPr/>
              <a:t>28</a:t>
            </a:fld>
            <a:endParaRPr lang="sk-SK" altLang="sk-SK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9843602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C2AA96B-4683-46B0-9498-00C9401736A3}" type="slidenum">
              <a:rPr lang="sk-SK" altLang="sk-SK"/>
              <a:pPr/>
              <a:t>29</a:t>
            </a:fld>
            <a:endParaRPr lang="sk-SK" altLang="sk-SK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9200539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79CAA50-0BEA-4EA6-AA20-7400A520BAC6}" type="slidenum">
              <a:rPr lang="sk-SK" altLang="sk-SK"/>
              <a:pPr/>
              <a:t>30</a:t>
            </a:fld>
            <a:endParaRPr lang="sk-SK" altLang="sk-SK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4267357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79CAA50-0BEA-4EA6-AA20-7400A520BAC6}" type="slidenum">
              <a:rPr lang="sk-SK" altLang="sk-SK">
                <a:solidFill>
                  <a:srgbClr val="000000"/>
                </a:solidFill>
              </a:rPr>
              <a:pPr/>
              <a:t>31</a:t>
            </a:fld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4279981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0CA409F-935E-4B7A-88EF-7750DA26713A}" type="slidenum">
              <a:rPr lang="sk-SK" altLang="sk-SK"/>
              <a:pPr/>
              <a:t>32</a:t>
            </a:fld>
            <a:endParaRPr lang="sk-SK" altLang="sk-SK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635015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7BA622D-987D-4E7C-AC36-1483AB102DD9}" type="slidenum">
              <a:rPr lang="sk-SK" altLang="sk-SK"/>
              <a:pPr/>
              <a:t>3</a:t>
            </a:fld>
            <a:endParaRPr lang="sk-SK" altLang="sk-SK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9847381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55A4F6D-D68C-4360-BCF6-06A25445817B}" type="slidenum">
              <a:rPr lang="sk-SK" altLang="sk-SK"/>
              <a:pPr/>
              <a:t>33</a:t>
            </a:fld>
            <a:endParaRPr lang="sk-SK" altLang="sk-SK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0131748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5EC581E-4FD8-46B1-9DF0-47910C6A3369}" type="slidenum">
              <a:rPr lang="sk-SK" altLang="sk-SK"/>
              <a:pPr/>
              <a:t>34</a:t>
            </a:fld>
            <a:endParaRPr lang="sk-SK" altLang="sk-SK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5181904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2ECD701-A1F6-457E-913E-85DB9DC3BCEE}" type="slidenum">
              <a:rPr lang="sk-SK" altLang="sk-SK"/>
              <a:pPr/>
              <a:t>35</a:t>
            </a:fld>
            <a:endParaRPr lang="sk-SK" altLang="sk-SK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5960003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73B4646-67D5-4224-B1A7-B93B991DF519}" type="slidenum">
              <a:rPr lang="sk-SK" altLang="sk-SK"/>
              <a:pPr/>
              <a:t>36</a:t>
            </a:fld>
            <a:endParaRPr lang="sk-SK" altLang="sk-SK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549007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32500BC-61A1-400A-A9F6-B34BA3700EBD}" type="slidenum">
              <a:rPr lang="sk-SK" altLang="sk-SK"/>
              <a:pPr/>
              <a:t>4</a:t>
            </a:fld>
            <a:endParaRPr lang="sk-SK" altLang="sk-SK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107419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7AA8C64-4577-4EC5-A5CA-62DFC9D0EACA}" type="slidenum">
              <a:rPr lang="sk-SK" altLang="sk-SK"/>
              <a:pPr/>
              <a:t>5</a:t>
            </a:fld>
            <a:endParaRPr lang="sk-SK" altLang="sk-SK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284943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653839-DD59-447B-93D9-76D1C3E4D937}" type="slidenum">
              <a:rPr lang="sk-SK" altLang="sk-SK"/>
              <a:pPr/>
              <a:t>6</a:t>
            </a:fld>
            <a:endParaRPr lang="sk-SK" altLang="sk-SK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55307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E8D4202-994E-4EB6-AEF7-5C7781AF5BE5}" type="slidenum">
              <a:rPr lang="sk-SK" altLang="sk-SK"/>
              <a:pPr/>
              <a:t>7</a:t>
            </a:fld>
            <a:endParaRPr lang="sk-SK" altLang="sk-SK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142348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704EF65-B685-4D7C-81F5-F8D96CB656BF}" type="slidenum">
              <a:rPr lang="sk-SK" altLang="sk-SK"/>
              <a:pPr/>
              <a:t>8</a:t>
            </a:fld>
            <a:endParaRPr lang="sk-SK" altLang="sk-SK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364515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2750DEB-B382-4E48-9F58-9ADBECD6F13F}" type="slidenum">
              <a:rPr lang="sk-SK" altLang="sk-SK"/>
              <a:pPr/>
              <a:t>9</a:t>
            </a:fld>
            <a:endParaRPr lang="sk-SK" altLang="sk-SK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123707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3D5B86-0F49-403F-80D8-BC5D512A4BB8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408523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BA9184-6E29-42D8-BFDB-08448FC3680C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21826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E3259B-9E73-4E31-BDA0-D8BCFE3B6983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213498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B80918-C0F6-423B-8815-3D8F6FF44B1D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845659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3D5B86-0F49-403F-80D8-BC5D512A4BB8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31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9984A0-B488-4AA8-AA60-D0E7ED8D03F8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196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0E75B1-8A42-4F33-8F9E-C4B563D4FE3B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019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699E33-F629-407A-B35E-8506C82B8837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959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7470D2-2253-46D4-BDC2-2334CB2DEF7D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773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F2864-C954-427D-B5E8-0B10D568970F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6594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EA58CF-6F41-41E9-8982-C17BE49EAA0C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49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9984A0-B488-4AA8-AA60-D0E7ED8D03F8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2189370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15AF2C-8F00-414C-BE16-06C62B769B05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887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82EBE8-6545-48FA-8726-54C9472C0D11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821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BA9184-6E29-42D8-BFDB-08448FC3680C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6331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E3259B-9E73-4E31-BDA0-D8BCFE3B6983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3086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B80918-C0F6-423B-8815-3D8F6FF44B1D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350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0E75B1-8A42-4F33-8F9E-C4B563D4FE3B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2614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699E33-F629-407A-B35E-8506C82B8837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77630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7470D2-2253-46D4-BDC2-2334CB2DEF7D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778895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F2864-C954-427D-B5E8-0B10D568970F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377695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EA58CF-6F41-41E9-8982-C17BE49EAA0C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3364785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15AF2C-8F00-414C-BE16-06C62B769B05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1342914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82EBE8-6545-48FA-8726-54C9472C0D11}" type="slidenum">
              <a:rPr lang="sk-SK" altLang="sk-SK"/>
              <a:pPr/>
              <a:t>‹#›</a:t>
            </a:fld>
            <a:endParaRPr lang="sk-SK" altLang="sk-SK"/>
          </a:p>
        </p:txBody>
      </p:sp>
    </p:spTree>
    <p:extLst>
      <p:ext uri="{BB962C8B-B14F-4D97-AF65-F5344CB8AC3E}">
        <p14:creationId xmlns:p14="http://schemas.microsoft.com/office/powerpoint/2010/main" val="422546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sk-SK" alt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391CB62-E46C-4B5B-A96B-8EC15DFC1D52}" type="slidenum">
              <a:rPr lang="sk-SK" altLang="sk-SK"/>
              <a:pPr/>
              <a:t>‹#›</a:t>
            </a:fld>
            <a:endParaRPr lang="sk-SK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/>
              <a:t>Kliknite sem a upravte štýly predlohy textu.</a:t>
            </a:r>
          </a:p>
          <a:p>
            <a:pPr lvl="1"/>
            <a:r>
              <a:rPr lang="sk-SK" altLang="sk-SK"/>
              <a:t>Druhá úroveň</a:t>
            </a:r>
          </a:p>
          <a:p>
            <a:pPr lvl="2"/>
            <a:r>
              <a:rPr lang="sk-SK" altLang="sk-SK"/>
              <a:t>Tretia úroveň</a:t>
            </a:r>
          </a:p>
          <a:p>
            <a:pPr lvl="3"/>
            <a:r>
              <a:rPr lang="sk-SK" altLang="sk-SK"/>
              <a:t>Štvrtá úroveň</a:t>
            </a:r>
          </a:p>
          <a:p>
            <a:pPr lvl="4"/>
            <a:r>
              <a:rPr lang="sk-SK" altLang="sk-SK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sk-SK" altLang="sk-SK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391CB62-E46C-4B5B-A96B-8EC15DFC1D52}" type="slidenum">
              <a:rPr lang="sk-SK" altLang="sk-SK">
                <a:solidFill>
                  <a:srgbClr val="000000"/>
                </a:solidFill>
              </a:rPr>
              <a:pPr/>
              <a:t>‹#›</a:t>
            </a:fld>
            <a:endParaRPr lang="sk-SK" altLang="sk-S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90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ritannica.com/place/ancient-Egypt/Egypts-role-in-the-Byzantine-Empire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memaps.com/history/africa-1453ad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abinflooresoterica.com/content/ottoman-empire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hyperlink" Target="https://sk.pinterest.com/pin/101260691599092221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slideplayer.com/37/10677672/slides/slide_11.jpg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worldatlas.com/geography/regions-of-africa.htm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.iastate.edu/~cfford/342WorldHistoryModern.html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news/world-europe-53017188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vet.sme.sk/c/1714213/nemecko-sa-ospravedlnilo-za-masaker-v-namibii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memaps.com/history/africa-3500bc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hyperlink" Target="http://www.localhistories.org/aftime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ritannica.com/place/Exarchate-of-Carthage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3860800"/>
            <a:ext cx="7345362" cy="1470025"/>
          </a:xfrm>
          <a:solidFill>
            <a:srgbClr val="808000">
              <a:alpha val="39999"/>
            </a:srgbClr>
          </a:solidFill>
        </p:spPr>
        <p:txBody>
          <a:bodyPr anchor="ctr"/>
          <a:lstStyle/>
          <a:p>
            <a:pPr eaLnBrk="1" hangingPunct="1">
              <a:defRPr/>
            </a:pPr>
            <a:r>
              <a:rPr lang="sk-SK" altLang="sk-SK" sz="9600" b="1">
                <a:effectLst>
                  <a:outerShdw blurRad="38100" dist="38100" dir="2700000" algn="tl">
                    <a:srgbClr val="FFFFFF"/>
                  </a:outerShdw>
                </a:effectLst>
              </a:rPr>
              <a:t>HISTÓRIA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971550"/>
          </a:xfrm>
        </p:spPr>
        <p:txBody>
          <a:bodyPr/>
          <a:lstStyle/>
          <a:p>
            <a:pPr eaLnBrk="1" hangingPunct="1"/>
            <a:r>
              <a:rPr lang="sk-SK" altLang="sk-SK" dirty="0" err="1"/>
              <a:t>Numídia</a:t>
            </a:r>
            <a:endParaRPr lang="sk-SK" altLang="sk-SK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9144000" cy="172784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600" dirty="0">
                <a:latin typeface="Arial Narrow" panose="020B0606020202030204" pitchFamily="34" charset="0"/>
              </a:rPr>
              <a:t>najvýznamnejší mocenský útvar na území Maghrebu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niekedy sa za súčasť Maghrebu považuje aj Kartágo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600" dirty="0">
                <a:latin typeface="Arial Narrow" panose="020B0606020202030204" pitchFamily="34" charset="0"/>
              </a:rPr>
              <a:t>v roku 202 pred Kr. vzniká ako Berberské kráľovstvo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600" dirty="0">
                <a:latin typeface="Arial Narrow" panose="020B0606020202030204" pitchFamily="34" charset="0"/>
              </a:rPr>
              <a:t>v roku 46 pred Kr. si ju podmanila Rímska ríša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24" y="2708920"/>
            <a:ext cx="7156751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59507"/>
            <a:ext cx="8229600" cy="971550"/>
          </a:xfrm>
        </p:spPr>
        <p:txBody>
          <a:bodyPr/>
          <a:lstStyle/>
          <a:p>
            <a:pPr eaLnBrk="1" hangingPunct="1"/>
            <a:r>
              <a:rPr lang="sk-SK" altLang="sk-SK" dirty="0"/>
              <a:t>Sever Afriky pod správou Rímskej ríše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60848"/>
            <a:ext cx="9144000" cy="129614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600" dirty="0">
                <a:latin typeface="Arial Narrow" panose="020B0606020202030204" pitchFamily="34" charset="0"/>
              </a:rPr>
              <a:t>od 1. stor. pred našim letopočtom, do 6. – 7. stor. n. l.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200" dirty="0">
                <a:latin typeface="Arial Narrow" panose="020B0606020202030204" pitchFamily="34" charset="0"/>
              </a:rPr>
              <a:t>od r. 395 n. l. rozdelené medzi </a:t>
            </a:r>
            <a:r>
              <a:rPr lang="sk-SK" altLang="sk-SK" sz="2200" dirty="0" err="1">
                <a:latin typeface="Arial Narrow" panose="020B0606020202030204" pitchFamily="34" charset="0"/>
              </a:rPr>
              <a:t>Západorímsku</a:t>
            </a:r>
            <a:r>
              <a:rPr lang="sk-SK" altLang="sk-SK" sz="2200" dirty="0">
                <a:latin typeface="Arial Narrow" panose="020B0606020202030204" pitchFamily="34" charset="0"/>
              </a:rPr>
              <a:t> a </a:t>
            </a:r>
            <a:r>
              <a:rPr lang="sk-SK" altLang="sk-SK" sz="2200" dirty="0" err="1">
                <a:latin typeface="Arial Narrow" panose="020B0606020202030204" pitchFamily="34" charset="0"/>
              </a:rPr>
              <a:t>Byzanskú</a:t>
            </a:r>
            <a:r>
              <a:rPr lang="sk-SK" altLang="sk-SK" sz="2200" dirty="0">
                <a:latin typeface="Arial Narrow" panose="020B0606020202030204" pitchFamily="34" charset="0"/>
              </a:rPr>
              <a:t> ríšu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vplyv </a:t>
            </a:r>
            <a:r>
              <a:rPr lang="sk-SK" altLang="sk-SK" sz="1800" dirty="0" err="1">
                <a:latin typeface="Arial Narrow" panose="020B0606020202030204" pitchFamily="34" charset="0"/>
              </a:rPr>
              <a:t>západorímskej</a:t>
            </a:r>
            <a:r>
              <a:rPr lang="sk-SK" altLang="sk-SK" sz="1800" dirty="0">
                <a:latin typeface="Arial Narrow" panose="020B0606020202030204" pitchFamily="34" charset="0"/>
              </a:rPr>
              <a:t> skončil s jej koncom v roku 476 n. l.</a:t>
            </a:r>
          </a:p>
        </p:txBody>
      </p:sp>
      <p:pic>
        <p:nvPicPr>
          <p:cNvPr id="4" name="Obrázok 3" descr="Obrázok, na ktorom je text, mapa, atlas, písmo&#10;&#10;Automaticky generovaný popis">
            <a:extLst>
              <a:ext uri="{FF2B5EF4-FFF2-40B4-BE49-F238E27FC236}">
                <a16:creationId xmlns:a16="http://schemas.microsoft.com/office/drawing/2014/main" id="{1C8C5E72-7930-2B10-B0A3-D25DBCE03D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2" r="13514"/>
          <a:stretch/>
        </p:blipFill>
        <p:spPr>
          <a:xfrm>
            <a:off x="2782556" y="3284984"/>
            <a:ext cx="6368219" cy="3573017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4"/>
          <a:srcRect r="13869"/>
          <a:stretch/>
        </p:blipFill>
        <p:spPr>
          <a:xfrm>
            <a:off x="33636" y="3278104"/>
            <a:ext cx="3837069" cy="1519048"/>
          </a:xfrm>
          <a:prstGeom prst="rect">
            <a:avLst/>
          </a:prstGeom>
        </p:spPr>
      </p:pic>
      <p:pic>
        <p:nvPicPr>
          <p:cNvPr id="6" name="Obrázok 5" descr="Obrázok, na ktorom je text, mapa, atlas, diagram&#10;&#10;Automaticky generovaný popis">
            <a:extLst>
              <a:ext uri="{FF2B5EF4-FFF2-40B4-BE49-F238E27FC236}">
                <a16:creationId xmlns:a16="http://schemas.microsoft.com/office/drawing/2014/main" id="{EC4069F9-4C54-8A4A-AD0F-AF3BC2D7F3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6" y="4929119"/>
            <a:ext cx="2686700" cy="1847106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AF762202-E99F-494D-3615-0E2762DB5876}"/>
              </a:ext>
            </a:extLst>
          </p:cNvPr>
          <p:cNvSpPr txBox="1"/>
          <p:nvPr/>
        </p:nvSpPr>
        <p:spPr>
          <a:xfrm>
            <a:off x="7956376" y="6564567"/>
            <a:ext cx="5760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300" dirty="0">
                <a:latin typeface="Arial Narrow" panose="020B0606020202030204" pitchFamily="34" charset="0"/>
                <a:hlinkClick r:id="rId6"/>
              </a:rPr>
              <a:t>zdroj</a:t>
            </a:r>
            <a:endParaRPr lang="sk-SK" sz="13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773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sk-SK" altLang="sk-SK"/>
              <a:t>Ghanská ríša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4140200" cy="5472113"/>
          </a:xfrm>
        </p:spPr>
        <p:txBody>
          <a:bodyPr/>
          <a:lstStyle/>
          <a:p>
            <a:pPr eaLnBrk="1" hangingPunct="1">
              <a:spcBef>
                <a:spcPct val="400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Najstarší a jeden z najvýznamnejších starovekých štátnych útvarov v (</a:t>
            </a:r>
            <a:r>
              <a:rPr lang="sk-SK" altLang="sk-SK" sz="2400" dirty="0" err="1">
                <a:latin typeface="Arial Narrow" panose="020B0606020202030204" pitchFamily="34" charset="0"/>
              </a:rPr>
              <a:t>Sub</a:t>
            </a:r>
            <a:r>
              <a:rPr lang="sk-SK" altLang="sk-SK" sz="2400" dirty="0">
                <a:latin typeface="Arial Narrow" panose="020B0606020202030204" pitchFamily="34" charset="0"/>
              </a:rPr>
              <a:t>)saharskej Afrike</a:t>
            </a:r>
          </a:p>
          <a:p>
            <a:pPr eaLnBrk="1" hangingPunct="1">
              <a:spcBef>
                <a:spcPct val="400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najväčší rozmach okolo 10. storočia</a:t>
            </a:r>
          </a:p>
          <a:p>
            <a:pPr eaLnBrk="1" hangingPunct="1">
              <a:spcBef>
                <a:spcPct val="40000"/>
              </a:spcBef>
            </a:pPr>
            <a:r>
              <a:rPr lang="sk-SK" altLang="sk-SK" sz="2400" dirty="0">
                <a:latin typeface="Arial Narrow" panose="020B0606020202030204" pitchFamily="34" charset="0"/>
              </a:rPr>
              <a:t>postupne ju dobyli okolité útvary, v 13. storočí sa stáva súčasťou </a:t>
            </a:r>
            <a:r>
              <a:rPr lang="sk-SK" altLang="sk-SK" sz="2400" u="sng" dirty="0">
                <a:latin typeface="Arial Narrow" panose="020B0606020202030204" pitchFamily="34" charset="0"/>
              </a:rPr>
              <a:t>ríše Mali</a:t>
            </a:r>
            <a:r>
              <a:rPr lang="sk-SK" altLang="sk-SK" sz="2400" dirty="0">
                <a:latin typeface="Arial Narrow" panose="020B0606020202030204" pitchFamily="34" charset="0"/>
              </a:rPr>
              <a:t>, </a:t>
            </a:r>
            <a:br>
              <a:rPr lang="en-GB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neskôr </a:t>
            </a:r>
            <a:r>
              <a:rPr lang="sk-SK" altLang="sk-SK" sz="2400" u="sng" dirty="0">
                <a:latin typeface="Arial Narrow" panose="020B0606020202030204" pitchFamily="34" charset="0"/>
              </a:rPr>
              <a:t>Songhajskej ríše</a:t>
            </a:r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081088"/>
            <a:ext cx="5008563" cy="566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50900"/>
          </a:xfrm>
        </p:spPr>
        <p:txBody>
          <a:bodyPr/>
          <a:lstStyle/>
          <a:p>
            <a:pPr eaLnBrk="1" hangingPunct="1"/>
            <a:r>
              <a:rPr lang="sk-SK" altLang="sk-SK"/>
              <a:t>Expanzia Bantuov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3924300" cy="58769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Rozsiahle migrácie obyvateľov jazykovej skupiny </a:t>
            </a:r>
            <a:r>
              <a:rPr lang="sk-SK" altLang="sk-SK" sz="2200" dirty="0" err="1">
                <a:latin typeface="Arial Narrow" panose="020B0606020202030204" pitchFamily="34" charset="0"/>
              </a:rPr>
              <a:t>Bantu</a:t>
            </a:r>
            <a:endParaRPr lang="sk-SK" altLang="sk-SK" sz="22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začiatok 1000 pred Kr., juh kontinentu dosiahli okolo </a:t>
            </a:r>
            <a:br>
              <a:rPr lang="en-GB" altLang="sk-SK" sz="2200" dirty="0">
                <a:latin typeface="Arial Narrow" panose="020B0606020202030204" pitchFamily="34" charset="0"/>
              </a:rPr>
            </a:br>
            <a:r>
              <a:rPr lang="sk-SK" altLang="sk-SK" sz="2200" dirty="0">
                <a:latin typeface="Arial Narrow" panose="020B0606020202030204" pitchFamily="34" charset="0"/>
              </a:rPr>
              <a:t>r. 300 n. l.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z oblasti dnešnej Nigérie a Kamerunu na juh a východ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mohutne zaľudnili oblasť </a:t>
            </a:r>
            <a:br>
              <a:rPr lang="en-GB" altLang="sk-SK" sz="2200" dirty="0">
                <a:latin typeface="Arial Narrow" panose="020B0606020202030204" pitchFamily="34" charset="0"/>
              </a:rPr>
            </a:br>
            <a:r>
              <a:rPr lang="sk-SK" altLang="sk-SK" sz="2200" dirty="0">
                <a:latin typeface="Arial Narrow" panose="020B0606020202030204" pitchFamily="34" charset="0"/>
              </a:rPr>
              <a:t>veľkých jazier</a:t>
            </a: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migrácia bola odhalená na základe pozorovania </a:t>
            </a:r>
            <a:br>
              <a:rPr lang="en-GB" altLang="sk-SK" sz="2200" dirty="0">
                <a:latin typeface="Arial Narrow" panose="020B0606020202030204" pitchFamily="34" charset="0"/>
              </a:rPr>
            </a:br>
            <a:r>
              <a:rPr lang="sk-SK" altLang="sk-SK" sz="2200" dirty="0">
                <a:latin typeface="Arial Narrow" panose="020B0606020202030204" pitchFamily="34" charset="0"/>
              </a:rPr>
              <a:t>nezvyčajnej podobnosti </a:t>
            </a:r>
            <a:r>
              <a:rPr lang="sk-SK" altLang="sk-SK" sz="2200" spc="-30" dirty="0">
                <a:latin typeface="Arial Narrow" panose="020B0606020202030204" pitchFamily="34" charset="0"/>
              </a:rPr>
              <a:t>pôvodných juhoafrických jazykov</a:t>
            </a:r>
            <a:endParaRPr lang="en-GB" altLang="sk-SK" sz="2200" spc="-3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2200" dirty="0">
                <a:latin typeface="Arial Narrow" panose="020B0606020202030204" pitchFamily="34" charset="0"/>
              </a:rPr>
              <a:t>vytlačili pôvodné, najmä Khoisanské kmene</a:t>
            </a: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</a:pPr>
            <a:r>
              <a:rPr lang="sk-SK" altLang="sk-SK" sz="1800" spc="-30" dirty="0">
                <a:latin typeface="Arial Narrow" panose="020B0606020202030204" pitchFamily="34" charset="0"/>
              </a:rPr>
              <a:t>poľnohospodári </a:t>
            </a:r>
            <a:r>
              <a:rPr lang="sk-SK" altLang="sk-SK" sz="1800" spc="-30" dirty="0" err="1">
                <a:latin typeface="Arial Narrow" panose="020B0606020202030204" pitchFamily="34" charset="0"/>
              </a:rPr>
              <a:t>Bantuovia</a:t>
            </a:r>
            <a:r>
              <a:rPr lang="sk-SK" altLang="sk-SK" sz="1800" spc="-30" dirty="0">
                <a:latin typeface="Arial Narrow" panose="020B0606020202030204" pitchFamily="34" charset="0"/>
              </a:rPr>
              <a:t> boli vyspelejší ako pôvodní lovci/zberači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1062959"/>
            <a:ext cx="5436097" cy="5713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7685087" cy="673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0" y="2781300"/>
            <a:ext cx="3708400" cy="707886"/>
          </a:xfrm>
          <a:prstGeom prst="rect">
            <a:avLst/>
          </a:prstGeom>
          <a:solidFill>
            <a:srgbClr val="99CCFF">
              <a:alpha val="50000"/>
            </a:srgbClr>
          </a:solidFill>
          <a:ln w="9525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sk-SK" altLang="sk-SK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Predpokladané </a:t>
            </a:r>
            <a:r>
              <a:rPr lang="sk-SK" altLang="sk-SK" sz="20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predkoloniálne</a:t>
            </a:r>
            <a:r>
              <a:rPr lang="sk-SK" altLang="sk-SK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 štátne útvary v </a:t>
            </a:r>
            <a:r>
              <a:rPr lang="sk-SK" altLang="sk-SK" sz="20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Subsaharskej</a:t>
            </a:r>
            <a:r>
              <a:rPr lang="sk-SK" altLang="sk-SK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 Afrike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22338"/>
          </a:xfrm>
        </p:spPr>
        <p:txBody>
          <a:bodyPr/>
          <a:lstStyle/>
          <a:p>
            <a:pPr eaLnBrk="1" hangingPunct="1"/>
            <a:r>
              <a:rPr lang="sk-SK" altLang="sk-SK" dirty="0"/>
              <a:t>Šírenie Islamu v Afrike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963"/>
            <a:ext cx="9324975" cy="525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0" y="765175"/>
            <a:ext cx="9144000" cy="2554545"/>
          </a:xfrm>
          <a:prstGeom prst="rect">
            <a:avLst/>
          </a:prstGeom>
          <a:solidFill>
            <a:srgbClr val="C0C0C0">
              <a:alpha val="81000"/>
            </a:srgb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ts val="400"/>
              </a:spcBef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- po smrti proroka Mohameda (632 n. l.) sa začína Islam šíriť do </a:t>
            </a:r>
            <a:r>
              <a:rPr lang="en-GB" altLang="sk-SK" sz="2000" u="sng" dirty="0" err="1">
                <a:latin typeface="Arial Narrow" panose="020B0606020202030204" pitchFamily="34" charset="0"/>
              </a:rPr>
              <a:t>Severnej</a:t>
            </a:r>
            <a:r>
              <a:rPr lang="en-GB" altLang="sk-SK" sz="2000" u="sng" dirty="0">
                <a:latin typeface="Arial Narrow" panose="020B0606020202030204" pitchFamily="34" charset="0"/>
              </a:rPr>
              <a:t> </a:t>
            </a:r>
            <a:r>
              <a:rPr lang="sk-SK" altLang="sk-SK" sz="2000" u="sng" dirty="0">
                <a:latin typeface="Arial Narrow" panose="020B0606020202030204" pitchFamily="34" charset="0"/>
              </a:rPr>
              <a:t>Afriky</a:t>
            </a:r>
          </a:p>
          <a:p>
            <a:pPr eaLnBrk="1" hangingPunct="1">
              <a:spcBef>
                <a:spcPts val="400"/>
              </a:spcBef>
              <a:buFontTx/>
              <a:buChar char="-"/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 dovtedy bola oblasť ovplyvnená pozostatkami Rímskej ríše (</a:t>
            </a:r>
            <a:r>
              <a:rPr lang="sk-SK" altLang="sk-SK" sz="2000" spc="-30" dirty="0">
                <a:latin typeface="Arial Narrow" panose="020B0606020202030204" pitchFamily="34" charset="0"/>
              </a:rPr>
              <a:t>judaizmus, kresťanstvo, animizmus</a:t>
            </a:r>
            <a:r>
              <a:rPr lang="sk-SK" altLang="sk-SK" sz="2000" dirty="0">
                <a:latin typeface="Arial Narrow" panose="020B0606020202030204" pitchFamily="34" charset="0"/>
              </a:rPr>
              <a:t>) </a:t>
            </a:r>
          </a:p>
          <a:p>
            <a:pPr eaLnBrk="1" hangingPunct="1">
              <a:spcBef>
                <a:spcPts val="400"/>
              </a:spcBef>
              <a:buFontTx/>
              <a:buChar char="-"/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 za vlády dynastie </a:t>
            </a:r>
            <a:r>
              <a:rPr lang="sk-SK" altLang="sk-SK" sz="2000" dirty="0" err="1">
                <a:latin typeface="Arial Narrow" panose="020B0606020202030204" pitchFamily="34" charset="0"/>
              </a:rPr>
              <a:t>Umajovcov</a:t>
            </a:r>
            <a:r>
              <a:rPr lang="sk-SK" altLang="sk-SK" sz="2000" dirty="0">
                <a:latin typeface="Arial Narrow" panose="020B0606020202030204" pitchFamily="34" charset="0"/>
              </a:rPr>
              <a:t> (661-750) dosiahol Kalifát (Arabská ríša) celé africké Stredomorie</a:t>
            </a:r>
          </a:p>
          <a:p>
            <a:pPr eaLnBrk="1" hangingPunct="1">
              <a:spcBef>
                <a:spcPts val="400"/>
              </a:spcBef>
              <a:buFontTx/>
              <a:buChar char="-"/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 po r. 750 sa postupne Arabská ríša rozpadá na množstvo Kalifátov</a:t>
            </a:r>
          </a:p>
          <a:p>
            <a:pPr eaLnBrk="1" hangingPunct="1">
              <a:spcBef>
                <a:spcPts val="400"/>
              </a:spcBef>
              <a:buFontTx/>
              <a:buChar char="-"/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 Arabi na dobytých územiach núkali možnosť konvertovať alebo platiť špeciálne dane</a:t>
            </a:r>
          </a:p>
          <a:p>
            <a:pPr eaLnBrk="1" hangingPunct="1">
              <a:spcBef>
                <a:spcPts val="400"/>
              </a:spcBef>
              <a:buFontTx/>
              <a:buChar char="-"/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 na </a:t>
            </a:r>
            <a:r>
              <a:rPr lang="sk-SK" altLang="sk-SK" sz="2000" u="sng" dirty="0">
                <a:latin typeface="Arial Narrow" panose="020B0606020202030204" pitchFamily="34" charset="0"/>
              </a:rPr>
              <a:t>Africký roh </a:t>
            </a:r>
            <a:r>
              <a:rPr lang="sk-SK" altLang="sk-SK" sz="2000" dirty="0">
                <a:latin typeface="Arial Narrow" panose="020B0606020202030204" pitchFamily="34" charset="0"/>
              </a:rPr>
              <a:t>sa Islam dostal ešte počas života Mohameda</a:t>
            </a:r>
          </a:p>
          <a:p>
            <a:pPr eaLnBrk="1" hangingPunct="1">
              <a:spcBef>
                <a:spcPts val="400"/>
              </a:spcBef>
              <a:buFontTx/>
              <a:buChar char="-"/>
              <a:defRPr/>
            </a:pPr>
            <a:r>
              <a:rPr lang="sk-SK" altLang="sk-SK" sz="2000" dirty="0">
                <a:latin typeface="Arial Narrow" panose="020B0606020202030204" pitchFamily="34" charset="0"/>
              </a:rPr>
              <a:t> po jeho smrti sa tu usadili prenasledovaní moslimovia, ktorým Etiópsky cisár zaručil ochranu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18116"/>
            <a:ext cx="6624736" cy="6879418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899592" y="-37833"/>
            <a:ext cx="114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1453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7171272" y="64886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/>
              </a:rPr>
              <a:t>zdroj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6543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1" b="7568"/>
          <a:stretch/>
        </p:blipFill>
        <p:spPr>
          <a:xfrm>
            <a:off x="827584" y="1260093"/>
            <a:ext cx="7344816" cy="5605994"/>
          </a:xfrm>
          <a:prstGeom prst="rect">
            <a:avLst/>
          </a:prstGeom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pPr eaLnBrk="1" hangingPunct="1"/>
            <a:r>
              <a:rPr lang="sk-SK" altLang="sk-SK"/>
              <a:t>Osmanská ríša</a:t>
            </a:r>
          </a:p>
        </p:txBody>
      </p:sp>
      <p:sp>
        <p:nvSpPr>
          <p:cNvPr id="1843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764704"/>
            <a:ext cx="9144000" cy="1800200"/>
          </a:xfrm>
          <a:solidFill>
            <a:srgbClr val="C0C0C0">
              <a:alpha val="75000"/>
            </a:srgbClr>
          </a:solidFill>
          <a:ln>
            <a:solidFill>
              <a:srgbClr val="808080"/>
            </a:solidFill>
            <a:miter lim="800000"/>
            <a:headEnd/>
            <a:tailEnd/>
          </a:ln>
        </p:spPr>
        <p:txBody>
          <a:bodyPr lIns="90000" rIns="90000" anchor="ctr"/>
          <a:lstStyle/>
          <a:p>
            <a:pPr eaLnBrk="1" hangingPunct="1"/>
            <a:r>
              <a:rPr lang="sk-SK" altLang="sk-SK" sz="2400" b="1" dirty="0">
                <a:latin typeface="Arial Narrow" panose="020B0606020202030204" pitchFamily="34" charset="0"/>
              </a:rPr>
              <a:t>do Afriky sa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rozšírlia</a:t>
            </a:r>
            <a:r>
              <a:rPr lang="sk-SK" altLang="sk-SK" sz="2400" b="1" dirty="0">
                <a:latin typeface="Arial Narrow" panose="020B0606020202030204" pitchFamily="34" charset="0"/>
              </a:rPr>
              <a:t> po roku 1500 n. l.</a:t>
            </a:r>
          </a:p>
          <a:p>
            <a:pPr eaLnBrk="1" hangingPunct="1"/>
            <a:r>
              <a:rPr lang="sk-SK" altLang="sk-SK" sz="2400" b="1" dirty="0">
                <a:latin typeface="Arial Narrow" panose="020B0606020202030204" pitchFamily="34" charset="0"/>
              </a:rPr>
              <a:t>zahatala cestu medzi Západnou Európou a Áziou</a:t>
            </a:r>
          </a:p>
          <a:p>
            <a:pPr lvl="1" eaLnBrk="1" hangingPunct="1"/>
            <a:r>
              <a:rPr lang="sk-SK" altLang="sk-SK" sz="2000" dirty="0">
                <a:latin typeface="Arial Narrow" panose="020B0606020202030204" pitchFamily="34" charset="0"/>
              </a:rPr>
              <a:t>podnietila tým hľadanie nových obchodných ciest a následne európsku kolonizáciu</a:t>
            </a:r>
          </a:p>
          <a:p>
            <a:pPr eaLnBrk="1" hangingPunct="1"/>
            <a:r>
              <a:rPr lang="sk-SK" altLang="sk-SK" sz="2400" b="1" dirty="0">
                <a:latin typeface="Arial Narrow" panose="020B0606020202030204" pitchFamily="34" charset="0"/>
              </a:rPr>
              <a:t>v meniacom sa rozsahu trvala až do prelomu 19. a 20. stor.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2123728" y="652534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4"/>
              </a:rPr>
              <a:t>zdroj</a:t>
            </a:r>
            <a:endParaRPr lang="en-GB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50900"/>
          </a:xfrm>
        </p:spPr>
        <p:txBody>
          <a:bodyPr/>
          <a:lstStyle/>
          <a:p>
            <a:pPr eaLnBrk="1" hangingPunct="1"/>
            <a:r>
              <a:rPr lang="sk-SK" altLang="sk-SK"/>
              <a:t>Prvé portugalské kolónie</a:t>
            </a:r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62" y="2636912"/>
            <a:ext cx="209550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2" name="Rectangle 8"/>
          <p:cNvSpPr>
            <a:spLocks noChangeArrowheads="1"/>
          </p:cNvSpPr>
          <p:nvPr/>
        </p:nvSpPr>
        <p:spPr bwMode="auto">
          <a:xfrm>
            <a:off x="8462680" y="5661249"/>
            <a:ext cx="648072" cy="2309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sk-SK" sz="1800" dirty="0">
                <a:hlinkClick r:id="rId4"/>
              </a:rPr>
              <a:t>zdroj</a:t>
            </a:r>
            <a:endParaRPr lang="sk-SK" altLang="sk-SK" sz="1800" dirty="0"/>
          </a:p>
        </p:txBody>
      </p:sp>
      <p:sp>
        <p:nvSpPr>
          <p:cNvPr id="19463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9110752" cy="594995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Zmluvou z </a:t>
            </a:r>
            <a:r>
              <a:rPr lang="sk-SK" altLang="sk-SK" sz="2400" dirty="0" err="1">
                <a:latin typeface="Arial Narrow" panose="020B0606020202030204" pitchFamily="34" charset="0"/>
              </a:rPr>
              <a:t>Tordesillas</a:t>
            </a:r>
            <a:r>
              <a:rPr lang="sk-SK" altLang="sk-SK" sz="2400" dirty="0">
                <a:latin typeface="Arial Narrow" panose="020B0606020202030204" pitchFamily="34" charset="0"/>
              </a:rPr>
              <a:t> </a:t>
            </a:r>
            <a:r>
              <a:rPr lang="en-GB" altLang="sk-SK" sz="2400" dirty="0">
                <a:latin typeface="Arial Narrow" panose="020B0606020202030204" pitchFamily="34" charset="0"/>
              </a:rPr>
              <a:t>(1494) </a:t>
            </a:r>
            <a:r>
              <a:rPr lang="sk-SK" altLang="sk-SK" sz="2400" dirty="0">
                <a:latin typeface="Arial Narrow" panose="020B0606020202030204" pitchFamily="34" charset="0"/>
              </a:rPr>
              <a:t>pripadla Afrika do portugalskej sféry</a:t>
            </a:r>
          </a:p>
          <a:p>
            <a:pPr eaLnBrk="1" hangingPunct="1">
              <a:lnSpc>
                <a:spcPct val="90000"/>
              </a:lnSpc>
            </a:pP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sk-SK" sz="2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sk-SK" sz="2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Do 17. stor. sa obchodovalo najmä so zlatom, s otrokmi málo </a:t>
            </a:r>
            <a:br>
              <a:rPr lang="en-GB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(vo väčšej miere Arabi)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Až do konca</a:t>
            </a:r>
            <a:r>
              <a:rPr lang="en-GB" altLang="sk-SK" sz="2400" dirty="0">
                <a:latin typeface="Arial Narrow" panose="020B0606020202030204" pitchFamily="34" charset="0"/>
              </a:rPr>
              <a:t> </a:t>
            </a:r>
            <a:r>
              <a:rPr lang="sk-SK" altLang="sk-SK" sz="2400" dirty="0">
                <a:latin typeface="Arial Narrow" panose="020B0606020202030204" pitchFamily="34" charset="0"/>
              </a:rPr>
              <a:t>18. stor. sa budovali základne na pobreží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276021"/>
            <a:ext cx="6066782" cy="438522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06090"/>
          </a:xfrm>
        </p:spPr>
        <p:txBody>
          <a:bodyPr/>
          <a:lstStyle/>
          <a:p>
            <a:r>
              <a:rPr lang="en-GB" sz="4000" dirty="0" err="1"/>
              <a:t>hlavné</a:t>
            </a:r>
            <a:r>
              <a:rPr lang="en-GB" sz="4000" dirty="0"/>
              <a:t> </a:t>
            </a:r>
            <a:r>
              <a:rPr lang="en-GB" sz="4000" dirty="0" err="1"/>
              <a:t>obchodné</a:t>
            </a:r>
            <a:r>
              <a:rPr lang="en-GB" sz="4000" dirty="0"/>
              <a:t> </a:t>
            </a:r>
            <a:r>
              <a:rPr lang="en-GB" sz="4000" dirty="0" err="1"/>
              <a:t>cesty</a:t>
            </a:r>
            <a:r>
              <a:rPr lang="en-GB" sz="4000" dirty="0"/>
              <a:t> v 17. </a:t>
            </a:r>
            <a:r>
              <a:rPr lang="en-GB" sz="4000" dirty="0" err="1"/>
              <a:t>stor</a:t>
            </a:r>
            <a:r>
              <a:rPr lang="en-GB" sz="4000" dirty="0"/>
              <a:t>.</a:t>
            </a: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49822"/>
            <a:ext cx="8013576" cy="6010182"/>
          </a:xfrm>
        </p:spPr>
      </p:pic>
      <p:sp>
        <p:nvSpPr>
          <p:cNvPr id="5" name="BlokTextu 4"/>
          <p:cNvSpPr txBox="1"/>
          <p:nvPr/>
        </p:nvSpPr>
        <p:spPr>
          <a:xfrm>
            <a:off x="7905056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zdroj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0077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pPr eaLnBrk="1" hangingPunct="1">
              <a:defRPr/>
            </a:pPr>
            <a:r>
              <a:rPr lang="sk-SK" altLang="sk-SK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sk-SK" altLang="sk-SK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sub</a:t>
            </a:r>
            <a:r>
              <a:rPr lang="sk-SK" altLang="sk-SK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  <a:r>
              <a:rPr lang="sk-SK" altLang="sk-SK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makroregionálne</a:t>
            </a:r>
            <a:r>
              <a:rPr lang="sk-SK" altLang="sk-SK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rozdelenie</a:t>
            </a:r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364163" y="765175"/>
            <a:ext cx="3779837" cy="29511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Severná Afrika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Maghreb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 err="1">
                <a:latin typeface="Arial Narrow" panose="020B0606020202030204" pitchFamily="34" charset="0"/>
              </a:rPr>
              <a:t>Ponýlie</a:t>
            </a:r>
            <a:r>
              <a:rPr lang="sk-SK" altLang="sk-SK" sz="2000" dirty="0">
                <a:latin typeface="Arial Narrow" panose="020B0606020202030204" pitchFamily="34" charset="0"/>
              </a:rPr>
              <a:t> (EG + SUD)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Subsaharská Afrika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Západná Afrika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Stredná Afrika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Východná Afrika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Južná Afrika</a:t>
            </a:r>
          </a:p>
        </p:txBody>
      </p:sp>
      <p:pic>
        <p:nvPicPr>
          <p:cNvPr id="3078" name="Picture 9" descr="africablan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6" y="4293096"/>
            <a:ext cx="2553408" cy="249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ástupný objekt pre obsah 2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91" y="1196752"/>
            <a:ext cx="4390223" cy="4674297"/>
          </a:xfrm>
        </p:spPr>
      </p:pic>
      <p:sp>
        <p:nvSpPr>
          <p:cNvPr id="4" name="BlokTextu 3"/>
          <p:cNvSpPr txBox="1"/>
          <p:nvPr/>
        </p:nvSpPr>
        <p:spPr>
          <a:xfrm rot="822411">
            <a:off x="1639435" y="1697624"/>
            <a:ext cx="168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Severná Afrika</a:t>
            </a:r>
          </a:p>
        </p:txBody>
      </p:sp>
      <p:sp>
        <p:nvSpPr>
          <p:cNvPr id="10" name="BlokTextu 9"/>
          <p:cNvSpPr txBox="1"/>
          <p:nvPr/>
        </p:nvSpPr>
        <p:spPr>
          <a:xfrm rot="822411">
            <a:off x="1159062" y="2998041"/>
            <a:ext cx="2172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Subsaharská Afrika</a:t>
            </a: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162" y="3573016"/>
            <a:ext cx="3589697" cy="3208857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8388423" y="6525344"/>
            <a:ext cx="565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zdroj</a:t>
            </a:r>
            <a:endParaRPr kumimoji="0" lang="sk-SK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858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65175"/>
          </a:xfrm>
          <a:solidFill>
            <a:srgbClr val="CC9900">
              <a:alpha val="45000"/>
            </a:srgbClr>
          </a:solidFill>
          <a:ln>
            <a:solidFill>
              <a:srgbClr val="808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sk-SK" altLang="sk-SK" sz="4000" b="1">
                <a:effectLst>
                  <a:outerShdw blurRad="38100" dist="38100" dir="2700000" algn="tl">
                    <a:srgbClr val="FFFFFF"/>
                  </a:outerShdw>
                </a:effectLst>
              </a:rPr>
              <a:t>ROZMACH OTROKÁRSTVA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16832"/>
            <a:ext cx="9144000" cy="4464496"/>
          </a:xfrm>
          <a:solidFill>
            <a:srgbClr val="808000">
              <a:alpha val="50000"/>
            </a:srgbClr>
          </a:solidFill>
        </p:spPr>
        <p:txBody>
          <a:bodyPr anchor="ctr"/>
          <a:lstStyle/>
          <a:p>
            <a:pPr eaLnBrk="1" hangingPunct="1">
              <a:lnSpc>
                <a:spcPct val="80000"/>
              </a:lnSpc>
              <a:spcBef>
                <a:spcPct val="40000"/>
              </a:spcBef>
              <a:defRPr/>
            </a:pPr>
            <a:r>
              <a:rPr lang="sk-SK" altLang="sk-SK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Portugalsko sa od 15. storočia snažilo napodobniť arabských obchodníkov s otrokmi</a:t>
            </a:r>
          </a:p>
          <a:p>
            <a:pPr eaLnBrk="1" hangingPunct="1">
              <a:lnSpc>
                <a:spcPct val="80000"/>
              </a:lnSpc>
              <a:spcBef>
                <a:spcPct val="40000"/>
              </a:spcBef>
              <a:defRPr/>
            </a:pPr>
            <a:r>
              <a:rPr lang="sk-SK" altLang="sk-SK" sz="2800" b="1" spc="-100" dirty="0">
                <a:solidFill>
                  <a:schemeClr val="bg1"/>
                </a:solidFill>
                <a:latin typeface="Arial Narrow" panose="020B0606020202030204" pitchFamily="34" charset="0"/>
              </a:rPr>
              <a:t>do 17. stor. boli otrokármi takmer len Portugalsko a arab. štáty</a:t>
            </a:r>
          </a:p>
          <a:p>
            <a:pPr eaLnBrk="1" hangingPunct="1">
              <a:lnSpc>
                <a:spcPct val="80000"/>
              </a:lnSpc>
              <a:spcBef>
                <a:spcPct val="40000"/>
              </a:spcBef>
              <a:defRPr/>
            </a:pPr>
            <a:r>
              <a:rPr lang="sk-SK" altLang="sk-SK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za otrokov získavali Afričania vzácne predmety, ale najmä nové druhy rastlín, čím si zabezpečovali stabilnejšiu obživu</a:t>
            </a:r>
          </a:p>
          <a:p>
            <a:pPr eaLnBrk="1" hangingPunct="1">
              <a:lnSpc>
                <a:spcPct val="80000"/>
              </a:lnSpc>
              <a:spcBef>
                <a:spcPct val="40000"/>
              </a:spcBef>
              <a:defRPr/>
            </a:pPr>
            <a:r>
              <a:rPr lang="sk-SK" altLang="sk-SK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do obludných rozmerov prerástlo v 18. stor., a to aj pod záštitou Francúzska a Spojeného kráľovstva</a:t>
            </a:r>
          </a:p>
          <a:p>
            <a:pPr eaLnBrk="1" hangingPunct="1">
              <a:lnSpc>
                <a:spcPct val="80000"/>
              </a:lnSpc>
              <a:spcBef>
                <a:spcPct val="40000"/>
              </a:spcBef>
              <a:defRPr/>
            </a:pPr>
            <a:r>
              <a:rPr lang="sk-SK" altLang="sk-SK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otrokmi sa stávali najmä: zločinci, obete násilných </a:t>
            </a:r>
            <a:br>
              <a:rPr lang="sk-SK" altLang="sk-SK" sz="28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sk-SK" altLang="sk-SK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poľovačiek na otrokov a dobrovoľníci</a:t>
            </a:r>
          </a:p>
          <a:p>
            <a:pPr eaLnBrk="1" hangingPunct="1">
              <a:lnSpc>
                <a:spcPct val="80000"/>
              </a:lnSpc>
              <a:spcBef>
                <a:spcPct val="40000"/>
              </a:spcBef>
              <a:defRPr/>
            </a:pPr>
            <a:r>
              <a:rPr lang="sk-SK" altLang="sk-SK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od 19. stor. prudko silnie tlak na zákaz otrokárstva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0"/>
            <a:ext cx="5432425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2495550"/>
            <a:ext cx="542925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5435600" y="188913"/>
            <a:ext cx="3384550" cy="201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altLang="sk-SK" sz="1800" b="1" dirty="0">
                <a:latin typeface="Arial Narrow" panose="020B0606020202030204" pitchFamily="34" charset="0"/>
              </a:rPr>
              <a:t>od roku 1441 do roku 1900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k-SK" altLang="sk-SK" sz="1800" b="1" dirty="0">
                <a:latin typeface="Arial Narrow" panose="020B0606020202030204" pitchFamily="34" charset="0"/>
              </a:rPr>
              <a:t>12 000 000 otrokov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sk-SK" altLang="sk-SK" sz="1800" b="1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sz="1800" b="1" dirty="0">
                <a:latin typeface="Arial Narrow" panose="020B0606020202030204" pitchFamily="34" charset="0"/>
              </a:rPr>
              <a:t>r. 1600: 115 mil.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sz="1800" b="1" dirty="0">
                <a:latin typeface="Arial Narrow" panose="020B0606020202030204" pitchFamily="34" charset="0"/>
              </a:rPr>
              <a:t>r. 1800: 105 mil.</a:t>
            </a:r>
          </a:p>
        </p:txBody>
      </p:sp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0" y="4581128"/>
            <a:ext cx="3635375" cy="174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b="1" dirty="0">
                <a:latin typeface="Arial Narrow" panose="020B0606020202030204" pitchFamily="34" charset="0"/>
              </a:rPr>
              <a:t>spočiatku smerovali najmä do Arabského sveta,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b="1" dirty="0">
                <a:latin typeface="Arial Narrow" panose="020B0606020202030204" pitchFamily="34" charset="0"/>
              </a:rPr>
              <a:t>neskôr do Európy,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b="1" dirty="0">
                <a:latin typeface="Arial Narrow" panose="020B0606020202030204" pitchFamily="34" charset="0"/>
              </a:rPr>
              <a:t>najneskôr, avšak v obludných rozmeroch, do Ameriky =&gt;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847"/>
            <a:ext cx="9144000" cy="5114306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8423920" y="558903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zdroj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5715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7596188" cy="44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404813"/>
            <a:ext cx="2973387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65175"/>
          </a:xfrm>
          <a:solidFill>
            <a:srgbClr val="FF0000">
              <a:alpha val="32001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sk-SK" altLang="sk-SK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EURÓPSKA BITKA O AFRIKU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40769"/>
            <a:ext cx="9144000" cy="4680519"/>
          </a:xfrm>
          <a:solidFill>
            <a:srgbClr val="FF0000">
              <a:alpha val="39999"/>
            </a:srgbClr>
          </a:solidFill>
        </p:spPr>
        <p:txBody>
          <a:bodyPr/>
          <a:lstStyle/>
          <a:p>
            <a:pPr eaLnBrk="1" hangingPunct="1">
              <a:spcBef>
                <a:spcPct val="30000"/>
              </a:spcBef>
              <a:spcAft>
                <a:spcPct val="20000"/>
              </a:spcAft>
              <a:defRPr/>
            </a:pPr>
            <a:r>
              <a:rPr lang="sk-SK" altLang="sk-SK" sz="2600" b="1" dirty="0">
                <a:latin typeface="Arial Narrow" panose="020B0606020202030204" pitchFamily="34" charset="0"/>
              </a:rPr>
              <a:t>19. stor.</a:t>
            </a:r>
          </a:p>
          <a:p>
            <a:pPr eaLnBrk="1" hangingPunct="1">
              <a:spcBef>
                <a:spcPct val="30000"/>
              </a:spcBef>
              <a:spcAft>
                <a:spcPct val="20000"/>
              </a:spcAft>
              <a:defRPr/>
            </a:pPr>
            <a:r>
              <a:rPr lang="sk-SK" altLang="sk-SK" sz="2600" b="1" dirty="0">
                <a:latin typeface="Arial Narrow" panose="020B0606020202030204" pitchFamily="34" charset="0"/>
              </a:rPr>
              <a:t>európska populácia rastie – Afrika sa stáva miestom jej poľnohospodárskej produkcie</a:t>
            </a:r>
          </a:p>
          <a:p>
            <a:pPr eaLnBrk="1" hangingPunct="1">
              <a:spcBef>
                <a:spcPct val="30000"/>
              </a:spcBef>
              <a:spcAft>
                <a:spcPct val="20000"/>
              </a:spcAft>
              <a:defRPr/>
            </a:pPr>
            <a:r>
              <a:rPr lang="sk-SK" altLang="sk-SK" sz="2600" b="1" dirty="0">
                <a:latin typeface="Arial Narrow" panose="020B0606020202030204" pitchFamily="34" charset="0"/>
              </a:rPr>
              <a:t>problémy s tropickými chorobami – rozvoj medicínskeho výskumu (najmä vo Francúzsku)</a:t>
            </a:r>
          </a:p>
          <a:p>
            <a:pPr eaLnBrk="1" hangingPunct="1">
              <a:spcBef>
                <a:spcPct val="30000"/>
              </a:spcBef>
              <a:spcAft>
                <a:spcPct val="20000"/>
              </a:spcAft>
              <a:defRPr/>
            </a:pPr>
            <a:r>
              <a:rPr lang="sk-SK" altLang="sk-SK" sz="2600" b="1" dirty="0">
                <a:latin typeface="Arial Narrow" panose="020B0606020202030204" pitchFamily="34" charset="0"/>
              </a:rPr>
              <a:t>potreba dopraviť produkty na pobrežie – rozvoj infraštruktúry</a:t>
            </a:r>
          </a:p>
          <a:p>
            <a:pPr eaLnBrk="1" hangingPunct="1">
              <a:spcBef>
                <a:spcPct val="30000"/>
              </a:spcBef>
              <a:spcAft>
                <a:spcPct val="20000"/>
              </a:spcAft>
              <a:defRPr/>
            </a:pPr>
            <a:r>
              <a:rPr lang="sk-SK" altLang="sk-SK" sz="2600" b="1" dirty="0">
                <a:latin typeface="Arial Narrow" panose="020B0606020202030204" pitchFamily="34" charset="0"/>
              </a:rPr>
              <a:t>rastie význam nielen pobrežných základní, ale aj vnútrozemia Afriky – začína o ňu bitka európskych mocností</a:t>
            </a:r>
          </a:p>
          <a:p>
            <a:pPr eaLnBrk="1" hangingPunct="1">
              <a:spcBef>
                <a:spcPct val="30000"/>
              </a:spcBef>
              <a:spcAft>
                <a:spcPct val="20000"/>
              </a:spcAft>
              <a:defRPr/>
            </a:pPr>
            <a:r>
              <a:rPr lang="sk-SK" altLang="sk-SK" sz="2600" b="1" dirty="0">
                <a:latin typeface="Arial Narrow" panose="020B0606020202030204" pitchFamily="34" charset="0"/>
              </a:rPr>
              <a:t>kolonizátori zabezpečujú relatívny pokoj – tzv. „</a:t>
            </a:r>
            <a:r>
              <a:rPr lang="sk-SK" altLang="sk-SK" sz="2600" b="1" dirty="0" err="1">
                <a:latin typeface="Arial Narrow" panose="020B0606020202030204" pitchFamily="34" charset="0"/>
              </a:rPr>
              <a:t>pax</a:t>
            </a:r>
            <a:r>
              <a:rPr lang="sk-SK" altLang="sk-SK" sz="2600" b="1" dirty="0">
                <a:latin typeface="Arial Narrow" panose="020B0606020202030204" pitchFamily="34" charset="0"/>
              </a:rPr>
              <a:t> </a:t>
            </a:r>
            <a:r>
              <a:rPr lang="sk-SK" altLang="sk-SK" sz="2600" b="1" dirty="0" err="1">
                <a:latin typeface="Arial Narrow" panose="020B0606020202030204" pitchFamily="34" charset="0"/>
              </a:rPr>
              <a:t>Africa</a:t>
            </a:r>
            <a:r>
              <a:rPr lang="sk-SK" altLang="sk-SK" sz="2600" b="1" dirty="0">
                <a:latin typeface="Arial Narrow" panose="020B0606020202030204" pitchFamily="34" charset="0"/>
              </a:rPr>
              <a:t>“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77875"/>
          </a:xfrm>
        </p:spPr>
        <p:txBody>
          <a:bodyPr/>
          <a:lstStyle/>
          <a:p>
            <a:pPr eaLnBrk="1" hangingPunct="1"/>
            <a:r>
              <a:rPr lang="sk-SK" altLang="sk-SK" b="1"/>
              <a:t>najvýznamnejšie mocnosti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4743"/>
            <a:ext cx="9144000" cy="5617369"/>
          </a:xfrm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sk-SK" altLang="sk-SK" sz="2400" b="1" dirty="0">
                <a:latin typeface="Arial Narrow" panose="020B0606020202030204" pitchFamily="34" charset="0"/>
              </a:rPr>
              <a:t>Francúzsko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vychádzalo zo starších základní, ktoré efektívne využívalo na celom ich území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staralo sa o svoje kolónie, poskytovalo zdravotnú starostlivosť vzdelanie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ekonomická i politická sila kolónií a Francúzska tým vzrástla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v čase úpadku Osmanskej ríše sa </a:t>
            </a:r>
            <a:r>
              <a:rPr lang="sk-SK" altLang="sk-SK" sz="2000" dirty="0" err="1">
                <a:latin typeface="Arial Narrow" panose="020B0606020202030204" pitchFamily="34" charset="0"/>
              </a:rPr>
              <a:t>pokúšilo</a:t>
            </a:r>
            <a:r>
              <a:rPr lang="sk-SK" altLang="sk-SK" sz="2000" dirty="0">
                <a:latin typeface="Arial Narrow" panose="020B0606020202030204" pitchFamily="34" charset="0"/>
              </a:rPr>
              <a:t> podmaniť si Egypt, no neúspešne, zanechalo tam silný kultúrno – spoločenský vplyv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Tunisko</a:t>
            </a:r>
            <a:r>
              <a:rPr lang="en-GB" altLang="sk-SK" sz="1600" dirty="0">
                <a:latin typeface="Arial Narrow" panose="020B0606020202030204" pitchFamily="34" charset="0"/>
              </a:rPr>
              <a:t>,</a:t>
            </a:r>
            <a:r>
              <a:rPr lang="sk-SK" altLang="sk-SK" sz="1600" dirty="0">
                <a:latin typeface="Arial Narrow" panose="020B0606020202030204" pitchFamily="34" charset="0"/>
              </a:rPr>
              <a:t> Maroko </a:t>
            </a:r>
            <a:r>
              <a:rPr lang="en-GB" altLang="sk-SK" sz="1600" dirty="0">
                <a:latin typeface="Arial Narrow" panose="020B0606020202030204" pitchFamily="34" charset="0"/>
              </a:rPr>
              <a:t>a </a:t>
            </a:r>
            <a:r>
              <a:rPr lang="en-GB" altLang="sk-SK" sz="1600" dirty="0" err="1">
                <a:latin typeface="Arial Narrow" panose="020B0606020202030204" pitchFamily="34" charset="0"/>
              </a:rPr>
              <a:t>väčšina</a:t>
            </a:r>
            <a:r>
              <a:rPr lang="en-GB" altLang="sk-SK" sz="1600" dirty="0">
                <a:latin typeface="Arial Narrow" panose="020B0606020202030204" pitchFamily="34" charset="0"/>
              </a:rPr>
              <a:t> </a:t>
            </a:r>
            <a:r>
              <a:rPr lang="en-GB" altLang="sk-SK" sz="1600" dirty="0" err="1">
                <a:latin typeface="Arial Narrow" panose="020B0606020202030204" pitchFamily="34" charset="0"/>
              </a:rPr>
              <a:t>západnej</a:t>
            </a:r>
            <a:r>
              <a:rPr lang="en-GB" altLang="sk-SK" sz="1600" dirty="0">
                <a:latin typeface="Arial Narrow" panose="020B0606020202030204" pitchFamily="34" charset="0"/>
              </a:rPr>
              <a:t> </a:t>
            </a:r>
            <a:r>
              <a:rPr lang="en-GB" altLang="sk-SK" sz="1600" dirty="0" err="1">
                <a:latin typeface="Arial Narrow" panose="020B0606020202030204" pitchFamily="34" charset="0"/>
              </a:rPr>
              <a:t>Subsaharskej</a:t>
            </a:r>
            <a:r>
              <a:rPr lang="en-GB" altLang="sk-SK" sz="1600" dirty="0">
                <a:latin typeface="Arial Narrow" panose="020B0606020202030204" pitchFamily="34" charset="0"/>
              </a:rPr>
              <a:t> Afriky – </a:t>
            </a:r>
            <a:r>
              <a:rPr lang="sk-SK" altLang="sk-SK" sz="1600" dirty="0">
                <a:latin typeface="Arial Narrow" panose="020B0606020202030204" pitchFamily="34" charset="0"/>
              </a:rPr>
              <a:t>protektoráty</a:t>
            </a:r>
            <a:endParaRPr lang="en-GB" altLang="sk-SK" sz="1600" dirty="0">
              <a:latin typeface="Arial Narrow" panose="020B0606020202030204" pitchFamily="34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Alžírsko de </a:t>
            </a:r>
            <a:r>
              <a:rPr lang="sk-SK" altLang="sk-SK" sz="1600" dirty="0" err="1">
                <a:latin typeface="Arial Narrow" panose="020B0606020202030204" pitchFamily="34" charset="0"/>
              </a:rPr>
              <a:t>facto</a:t>
            </a:r>
            <a:r>
              <a:rPr lang="sk-SK" altLang="sk-SK" sz="1600" dirty="0">
                <a:latin typeface="Arial Narrow" panose="020B0606020202030204" pitchFamily="34" charset="0"/>
              </a:rPr>
              <a:t> súčasťou FR</a:t>
            </a:r>
          </a:p>
          <a:p>
            <a:pPr lvl="1" eaLnBrk="1" hangingPunct="1">
              <a:buFontTx/>
              <a:buNone/>
            </a:pPr>
            <a:endParaRPr lang="sk-SK" altLang="sk-SK" sz="10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k-SK" altLang="sk-SK" sz="2400" b="1" dirty="0">
                <a:latin typeface="Arial Narrow" panose="020B0606020202030204" pitchFamily="34" charset="0"/>
              </a:rPr>
              <a:t>Spojené kráľovstvo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snažilo sa o protektoráty (svoje sily rozptyľovalo po svete)</a:t>
            </a:r>
          </a:p>
          <a:p>
            <a:pPr lvl="2" eaLnBrk="1" hangingPunct="1">
              <a:lnSpc>
                <a:spcPct val="90000"/>
              </a:lnSpc>
            </a:pPr>
            <a:r>
              <a:rPr lang="sk-SK" altLang="sk-SK" sz="1600" dirty="0">
                <a:latin typeface="Arial Narrow" panose="020B0606020202030204" pitchFamily="34" charset="0"/>
              </a:rPr>
              <a:t>budovalo administratívny systém</a:t>
            </a:r>
          </a:p>
          <a:p>
            <a:pPr lvl="1" eaLnBrk="1" hangingPunct="1">
              <a:lnSpc>
                <a:spcPct val="90000"/>
              </a:lnSpc>
            </a:pPr>
            <a:r>
              <a:rPr lang="sk-SK" altLang="sk-SK" sz="2000" dirty="0">
                <a:latin typeface="Arial Narrow" panose="020B0606020202030204" pitchFamily="34" charset="0"/>
              </a:rPr>
              <a:t>ponechávalo svojim protektorátom voľnosť, hospodárstvo často fungovalo bez priameho riadenia zo Spojeného kráľovstva (ale riadili ho britskí usadlíci)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404813"/>
            <a:ext cx="8892480" cy="6048375"/>
          </a:xfrm>
        </p:spPr>
        <p:txBody>
          <a:bodyPr anchor="ctr"/>
          <a:lstStyle/>
          <a:p>
            <a:pPr eaLnBrk="1" hangingPunct="1">
              <a:lnSpc>
                <a:spcPct val="80000"/>
              </a:lnSpc>
            </a:pPr>
            <a:r>
              <a:rPr lang="sk-SK" altLang="sk-SK" sz="2000" b="1" dirty="0">
                <a:latin typeface="Arial Narrow" panose="020B0606020202030204" pitchFamily="34" charset="0"/>
              </a:rPr>
              <a:t>Belgicko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pomocou FR získalo Belgické Kongo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proces europeizácie bol nesmierne brutálny (</a:t>
            </a:r>
            <a:r>
              <a:rPr lang="sk-SK" altLang="sk-SK" sz="1800" dirty="0">
                <a:latin typeface="Arial Narrow" panose="020B0606020202030204" pitchFamily="34" charset="0"/>
                <a:hlinkClick r:id="rId3"/>
              </a:rPr>
              <a:t>odhaduje sa, že o život prišlo 10 mil. Afričanov</a:t>
            </a:r>
            <a:r>
              <a:rPr lang="sk-SK" altLang="sk-SK" sz="1800" dirty="0">
                <a:latin typeface="Arial Narrow" panose="020B0606020202030204" pitchFamily="34" charset="0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investície do rozvoja územia minimálne</a:t>
            </a:r>
          </a:p>
          <a:p>
            <a:pPr lvl="1" eaLnBrk="1" hangingPunct="1">
              <a:lnSpc>
                <a:spcPct val="80000"/>
              </a:lnSpc>
            </a:pPr>
            <a:endParaRPr lang="sk-SK" altLang="sk-SK" sz="1000" b="1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000" b="1" dirty="0">
                <a:latin typeface="Arial Narrow" panose="020B0606020202030204" pitchFamily="34" charset="0"/>
              </a:rPr>
              <a:t>Taliansko</a:t>
            </a:r>
            <a:endParaRPr lang="en-GB" altLang="sk-SK" sz="2000" b="1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GB" altLang="sk-SK" sz="1800" dirty="0" err="1">
                <a:latin typeface="Arial Narrow" panose="020B0606020202030204" pitchFamily="34" charset="0"/>
              </a:rPr>
              <a:t>územie</a:t>
            </a:r>
            <a:r>
              <a:rPr lang="en-GB" altLang="sk-SK" sz="1800" dirty="0">
                <a:latin typeface="Arial Narrow" panose="020B0606020202030204" pitchFamily="34" charset="0"/>
              </a:rPr>
              <a:t> </a:t>
            </a:r>
            <a:r>
              <a:rPr lang="en-GB" altLang="sk-SK" sz="1800" dirty="0" err="1">
                <a:latin typeface="Arial Narrow" panose="020B0606020202030204" pitchFamily="34" charset="0"/>
              </a:rPr>
              <a:t>Líbye</a:t>
            </a:r>
            <a:r>
              <a:rPr lang="sk-SK" altLang="sk-SK" sz="1800" dirty="0">
                <a:latin typeface="Arial Narrow" panose="020B0606020202030204" pitchFamily="34" charset="0"/>
              </a:rPr>
              <a:t>, Eritrey</a:t>
            </a:r>
            <a:r>
              <a:rPr lang="en-GB" altLang="sk-SK" sz="1800" dirty="0">
                <a:latin typeface="Arial Narrow" panose="020B0606020202030204" pitchFamily="34" charset="0"/>
              </a:rPr>
              <a:t> a </a:t>
            </a:r>
            <a:r>
              <a:rPr lang="en-GB" altLang="sk-SK" sz="1800" dirty="0" err="1">
                <a:latin typeface="Arial Narrow" panose="020B0606020202030204" pitchFamily="34" charset="0"/>
              </a:rPr>
              <a:t>časť</a:t>
            </a:r>
            <a:r>
              <a:rPr lang="en-GB" altLang="sk-SK" sz="1800" dirty="0">
                <a:latin typeface="Arial Narrow" panose="020B0606020202030204" pitchFamily="34" charset="0"/>
              </a:rPr>
              <a:t> </a:t>
            </a:r>
            <a:r>
              <a:rPr lang="en-GB" altLang="sk-SK" sz="1800" dirty="0" err="1">
                <a:latin typeface="Arial Narrow" panose="020B0606020202030204" pitchFamily="34" charset="0"/>
              </a:rPr>
              <a:t>Somálska</a:t>
            </a:r>
            <a:endParaRPr lang="sk-SK" altLang="sk-SK" sz="18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po hanebnej porážke v Etiópii má obmedzený vplyv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nedokázalo z kolónií hospodársky ťažiť, kolónie boli pre Rím stratové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sk-SK" altLang="sk-SK" sz="9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000" b="1" dirty="0">
                <a:latin typeface="Arial Narrow" panose="020B0606020202030204" pitchFamily="34" charset="0"/>
              </a:rPr>
              <a:t>Nemecko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prišlo neskoro, o to agresívnejšie bojuje o územie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o svoje malé kolónie sa môže dôsledne starať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brutálny proces europeizácie, </a:t>
            </a:r>
            <a:r>
              <a:rPr lang="sk-SK" altLang="sk-SK" sz="1800" dirty="0">
                <a:latin typeface="Arial Narrow" panose="020B0606020202030204" pitchFamily="34" charset="0"/>
                <a:hlinkClick r:id="rId4"/>
              </a:rPr>
              <a:t>potláčanie povstaní so znakmi genocídy</a:t>
            </a:r>
            <a:endParaRPr lang="sk-SK" altLang="sk-SK" sz="1800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najvyššia miera investícií na obyvateľa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sk-SK" altLang="sk-SK" sz="9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000" b="1" dirty="0">
                <a:latin typeface="Arial Narrow" panose="020B0606020202030204" pitchFamily="34" charset="0"/>
              </a:rPr>
              <a:t>Portugalsko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vychádzalo zo svojich pobrežných základní – podmanilo si rozsiahle územia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nedokázalo z kolónií hospodársky ťažiť, kolónie sa stali pre Lisabon stratové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sk-SK" altLang="sk-SK" sz="9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000" b="1" dirty="0">
                <a:latin typeface="Arial Narrow" panose="020B0606020202030204" pitchFamily="34" charset="0"/>
              </a:rPr>
              <a:t>Španielsko</a:t>
            </a:r>
          </a:p>
          <a:p>
            <a:pPr lvl="1" eaLnBrk="1" hangingPunct="1">
              <a:lnSpc>
                <a:spcPct val="80000"/>
              </a:lnSpc>
            </a:pPr>
            <a:r>
              <a:rPr lang="sk-SK" altLang="sk-SK" sz="1800" dirty="0">
                <a:latin typeface="Arial Narrow" panose="020B0606020202030204" pitchFamily="34" charset="0"/>
              </a:rPr>
              <a:t>v Afrike takmer vôbec neuspelo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37888"/>
            <a:ext cx="8229600" cy="908050"/>
          </a:xfrm>
        </p:spPr>
        <p:txBody>
          <a:bodyPr/>
          <a:lstStyle/>
          <a:p>
            <a:pPr eaLnBrk="1" hangingPunct="1"/>
            <a:r>
              <a:rPr lang="sk-SK" altLang="sk-SK" b="1" dirty="0"/>
              <a:t>Rozdelenie Afriky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0013"/>
            <a:ext cx="3924300" cy="4684712"/>
          </a:xfrm>
        </p:spPr>
        <p:txBody>
          <a:bodyPr/>
          <a:lstStyle/>
          <a:p>
            <a:pPr eaLnBrk="1" hangingPunct="1"/>
            <a:r>
              <a:rPr lang="sk-SK" altLang="sk-SK" sz="2100" dirty="0">
                <a:latin typeface="Arial Narrow" panose="020B0606020202030204" pitchFamily="34" charset="0"/>
              </a:rPr>
              <a:t>na konci 19. stor. je už územie Afriky takmer kompletne obsadené</a:t>
            </a:r>
            <a:endParaRPr lang="en-GB" altLang="sk-SK" sz="2100" dirty="0">
              <a:latin typeface="Arial Narrow" panose="020B0606020202030204" pitchFamily="34" charset="0"/>
            </a:endParaRPr>
          </a:p>
          <a:p>
            <a:pPr lvl="3" eaLnBrk="1" hangingPunct="1"/>
            <a:endParaRPr lang="sk-SK" altLang="sk-SK" sz="9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100" dirty="0">
                <a:latin typeface="Arial Narrow" panose="020B0606020202030204" pitchFamily="34" charset="0"/>
              </a:rPr>
              <a:t>dnešné hranice krajín, ich úradný jazyk, náboženstvo, štátne zriadenie a pod. sú do značnej miery výsledkom tohto rozdelenia územia medzi kolonizátorov</a:t>
            </a:r>
          </a:p>
          <a:p>
            <a:pPr lvl="3" eaLnBrk="1" hangingPunct="1"/>
            <a:endParaRPr lang="sk-SK" altLang="sk-SK" sz="9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100" dirty="0">
                <a:latin typeface="Arial Narrow" panose="020B0606020202030204" pitchFamily="34" charset="0"/>
              </a:rPr>
              <a:t>kolonizátori šírili svoj jazyk a náboženstvo</a:t>
            </a:r>
          </a:p>
          <a:p>
            <a:pPr lvl="1" eaLnBrk="1" hangingPunct="1"/>
            <a:r>
              <a:rPr lang="sk-SK" altLang="sk-SK" sz="1800" dirty="0">
                <a:latin typeface="Arial Narrow" panose="020B0606020202030204" pitchFamily="34" charset="0"/>
              </a:rPr>
              <a:t>najmä v oblastiach, kde boli rozšírené pôvodné jazyky a animistické náboženstvá</a:t>
            </a:r>
          </a:p>
          <a:p>
            <a:pPr lvl="1" eaLnBrk="1" hangingPunct="1"/>
            <a:r>
              <a:rPr lang="sk-SK" altLang="sk-SK" sz="1800" dirty="0">
                <a:latin typeface="Arial Narrow" panose="020B0606020202030204" pitchFamily="34" charset="0"/>
              </a:rPr>
              <a:t>v oveľa menšej miere v oblastiach, kde už bol rozšírený islam a pôvodné kresťanstvo, a taktiež najmä na severe arabčina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370013"/>
            <a:ext cx="5148263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sk-SK" altLang="sk-SK"/>
              <a:t>Francúzsko</a:t>
            </a:r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1514475"/>
            <a:ext cx="3629025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5364088" cy="5661025"/>
          </a:xfrm>
          <a:noFill/>
        </p:spPr>
        <p:txBody>
          <a:bodyPr/>
          <a:lstStyle/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malo ambíciu vybudovať dve prepojenia:</a:t>
            </a:r>
          </a:p>
          <a:p>
            <a:pPr lvl="1" eaLnBrk="1" hangingPunct="1"/>
            <a:r>
              <a:rPr lang="sk-SK" altLang="sk-SK" sz="2500" dirty="0">
                <a:latin typeface="Arial Narrow" panose="020B0606020202030204" pitchFamily="34" charset="0"/>
              </a:rPr>
              <a:t>D – D (Dakar – Džibuti)</a:t>
            </a:r>
          </a:p>
          <a:p>
            <a:pPr lvl="1" eaLnBrk="1" hangingPunct="1"/>
            <a:r>
              <a:rPr lang="sk-SK" altLang="sk-SK" sz="2500" dirty="0">
                <a:latin typeface="Arial Narrow" panose="020B0606020202030204" pitchFamily="34" charset="0"/>
              </a:rPr>
              <a:t>A – A (Alžír – Abidžan)</a:t>
            </a:r>
          </a:p>
          <a:p>
            <a:pPr eaLnBrk="1" hangingPunct="1"/>
            <a:endParaRPr lang="en-GB" altLang="sk-SK" sz="25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A – A sa podarilo</a:t>
            </a: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D – D sa nepodarilo</a:t>
            </a:r>
          </a:p>
          <a:p>
            <a:pPr lvl="1" eaLnBrk="1" hangingPunct="1"/>
            <a:r>
              <a:rPr lang="sk-SK" altLang="sk-SK" sz="2100" dirty="0">
                <a:latin typeface="Arial Narrow" panose="020B0606020202030204" pitchFamily="34" charset="0"/>
              </a:rPr>
              <a:t>na východe im to znemožnilo Spojené kráľovstvo, ktoré kontrolovalo Egypt a Sudán</a:t>
            </a:r>
          </a:p>
          <a:p>
            <a:pPr lvl="2" eaLnBrk="1" hangingPunct="1"/>
            <a:r>
              <a:rPr lang="sk-SK" altLang="sk-SK" sz="1700" dirty="0">
                <a:latin typeface="Arial Narrow" panose="020B0606020202030204" pitchFamily="34" charset="0"/>
              </a:rPr>
              <a:t>Ak by Francúzsko získalo Egypt, o ktorý malo po páde Osmanskej ríše záujem, zrejme by bolo úspešné aj pri budovaní tohto prepojenia.</a:t>
            </a:r>
          </a:p>
          <a:p>
            <a:pPr lvl="1" eaLnBrk="1" hangingPunct="1"/>
            <a:r>
              <a:rPr lang="sk-SK" altLang="sk-SK" sz="2100" dirty="0">
                <a:latin typeface="Arial Narrow" panose="020B0606020202030204" pitchFamily="34" charset="0"/>
              </a:rPr>
              <a:t>okrem uvedených prepojení bolo úspešné aj v ostrovnej oblasti v Indickom oceáne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sk-SK" altLang="sk-SK" dirty="0"/>
              <a:t>Spojené kráľovstvo</a:t>
            </a:r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12199"/>
            <a:ext cx="5027041" cy="479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2736"/>
            <a:ext cx="4716016" cy="5616352"/>
          </a:xfrm>
        </p:spPr>
        <p:txBody>
          <a:bodyPr/>
          <a:lstStyle/>
          <a:p>
            <a:pPr marL="182563" indent="-174625" eaLnBrk="1" hangingPunct="1"/>
            <a:r>
              <a:rPr lang="sk-SK" altLang="sk-SK" sz="2500" dirty="0">
                <a:latin typeface="Arial Narrow" panose="020B0606020202030204" pitchFamily="34" charset="0"/>
              </a:rPr>
              <a:t>malo ambíciu prepojiť K – K (C – C) </a:t>
            </a:r>
          </a:p>
          <a:p>
            <a:pPr marL="447675" lvl="1" eaLnBrk="1" hangingPunct="1">
              <a:buFontTx/>
              <a:buNone/>
            </a:pPr>
            <a:r>
              <a:rPr lang="sk-SK" altLang="sk-SK" sz="2500" dirty="0">
                <a:latin typeface="Arial Narrow" panose="020B0606020202030204" pitchFamily="34" charset="0"/>
              </a:rPr>
              <a:t>(Káhira –</a:t>
            </a:r>
            <a:r>
              <a:rPr lang="en-GB" altLang="sk-SK" sz="2500" dirty="0">
                <a:latin typeface="Arial Narrow" panose="020B0606020202030204" pitchFamily="34" charset="0"/>
              </a:rPr>
              <a:t> </a:t>
            </a:r>
            <a:r>
              <a:rPr lang="sk-SK" altLang="sk-SK" sz="2500" dirty="0">
                <a:latin typeface="Arial Narrow" panose="020B0606020202030204" pitchFamily="34" charset="0"/>
              </a:rPr>
              <a:t>Kapské mesto)</a:t>
            </a:r>
          </a:p>
          <a:p>
            <a:pPr marL="539750" lvl="1" indent="-182563" eaLnBrk="1" hangingPunct="1"/>
            <a:r>
              <a:rPr lang="sk-SK" altLang="sk-SK" sz="1800" dirty="0">
                <a:latin typeface="Arial Narrow" panose="020B0606020202030204" pitchFamily="34" charset="0"/>
              </a:rPr>
              <a:t>úspešne, ale až po 1. svet. vojne</a:t>
            </a:r>
          </a:p>
          <a:p>
            <a:pPr marL="712788" lvl="2" indent="-182563" eaLnBrk="1" hangingPunct="1"/>
            <a:r>
              <a:rPr lang="sk-SK" altLang="sk-SK" sz="1400" dirty="0">
                <a:latin typeface="Arial Narrow" panose="020B0606020202030204" pitchFamily="34" charset="0"/>
              </a:rPr>
              <a:t>dovtedy prepojenie znemožňovala nemecká Tanganika</a:t>
            </a:r>
          </a:p>
          <a:p>
            <a:pPr lvl="4" eaLnBrk="1" hangingPunct="1"/>
            <a:endParaRPr lang="sk-SK" altLang="sk-SK" sz="1000" dirty="0">
              <a:latin typeface="Arial Narrow" panose="020B0606020202030204" pitchFamily="34" charset="0"/>
            </a:endParaRPr>
          </a:p>
          <a:p>
            <a:pPr marL="539750" lvl="1" indent="-182563" eaLnBrk="1" hangingPunct="1"/>
            <a:r>
              <a:rPr lang="sk-SK" altLang="sk-SK" sz="1800" dirty="0">
                <a:latin typeface="Arial Narrow" panose="020B0606020202030204" pitchFamily="34" charset="0"/>
              </a:rPr>
              <a:t>znemožnili prepojiť:</a:t>
            </a:r>
          </a:p>
          <a:p>
            <a:pPr marL="712788" lvl="2" indent="-182563" eaLnBrk="1" hangingPunct="1"/>
            <a:r>
              <a:rPr lang="sk-SK" altLang="sk-SK" sz="1400" dirty="0">
                <a:latin typeface="Arial Narrow" panose="020B0606020202030204" pitchFamily="34" charset="0"/>
              </a:rPr>
              <a:t>Francúzsku D – D </a:t>
            </a:r>
          </a:p>
          <a:p>
            <a:pPr marL="712788" lvl="2" indent="-182563" eaLnBrk="1" hangingPunct="1"/>
            <a:r>
              <a:rPr lang="sk-SK" altLang="sk-SK" sz="1400" dirty="0">
                <a:latin typeface="Arial Narrow" panose="020B0606020202030204" pitchFamily="34" charset="0"/>
              </a:rPr>
              <a:t>Portugalsku Angolu a Mozambiku</a:t>
            </a:r>
          </a:p>
          <a:p>
            <a:pPr marL="712788" lvl="2" indent="-182563" eaLnBrk="1" hangingPunct="1"/>
            <a:r>
              <a:rPr lang="sk-SK" altLang="sk-SK" sz="1400" dirty="0">
                <a:latin typeface="Arial Narrow" panose="020B0606020202030204" pitchFamily="34" charset="0"/>
              </a:rPr>
              <a:t>Nemecku JZ Afriku s Tanganikou</a:t>
            </a:r>
          </a:p>
          <a:p>
            <a:pPr marL="2541588" lvl="6" indent="-182563"/>
            <a:endParaRPr lang="sk-SK" altLang="sk-SK" sz="800" dirty="0">
              <a:latin typeface="Arial Narrow" panose="020B0606020202030204" pitchFamily="34" charset="0"/>
            </a:endParaRPr>
          </a:p>
          <a:p>
            <a:pPr marL="400050" lvl="1" indent="-269875" eaLnBrk="1" hangingPunct="1"/>
            <a:r>
              <a:rPr lang="sk-SK" altLang="sk-SK" sz="1800" dirty="0">
                <a:latin typeface="Arial Narrow" panose="020B0606020202030204" pitchFamily="34" charset="0"/>
              </a:rPr>
              <a:t>najviac území získalo na juhu a sústredilo </a:t>
            </a:r>
            <a:br>
              <a:rPr lang="sk-SK" altLang="sk-SK" sz="1800" dirty="0">
                <a:latin typeface="Arial Narrow" panose="020B0606020202030204" pitchFamily="34" charset="0"/>
              </a:rPr>
            </a:br>
            <a:r>
              <a:rPr lang="sk-SK" altLang="sk-SK" sz="1800" dirty="0">
                <a:latin typeface="Arial Narrow" panose="020B0606020202030204" pitchFamily="34" charset="0"/>
              </a:rPr>
              <a:t>sa na K – K, avšak (v súčasnosti) </a:t>
            </a:r>
            <a:br>
              <a:rPr lang="sk-SK" altLang="sk-SK" sz="1800" dirty="0">
                <a:latin typeface="Arial Narrow" panose="020B0606020202030204" pitchFamily="34" charset="0"/>
              </a:rPr>
            </a:br>
            <a:r>
              <a:rPr lang="sk-SK" altLang="sk-SK" sz="1800" dirty="0">
                <a:latin typeface="Arial Narrow" panose="020B0606020202030204" pitchFamily="34" charset="0"/>
              </a:rPr>
              <a:t>najľudnatejšou bývalou kolóniou je Nigéria</a:t>
            </a:r>
          </a:p>
          <a:p>
            <a:pPr marL="800100" lvl="2" indent="-269875" eaLnBrk="1" hangingPunct="1"/>
            <a:r>
              <a:rPr lang="sk-SK" altLang="sk-SK" sz="1400" dirty="0">
                <a:latin typeface="Arial Narrow" panose="020B0606020202030204" pitchFamily="34" charset="0"/>
              </a:rPr>
              <a:t>hoci v tejto časti Afriky dominovalo Francúzsko</a:t>
            </a:r>
          </a:p>
          <a:p>
            <a:pPr marL="2628900" lvl="6" indent="-269875"/>
            <a:endParaRPr lang="sk-SK" altLang="sk-SK" sz="800" dirty="0">
              <a:latin typeface="Arial Narrow" panose="020B0606020202030204" pitchFamily="34" charset="0"/>
            </a:endParaRPr>
          </a:p>
          <a:p>
            <a:pPr marL="400050" lvl="1" indent="-269875" eaLnBrk="1" hangingPunct="1"/>
            <a:r>
              <a:rPr lang="sk-SK" altLang="sk-SK" sz="1800" dirty="0">
                <a:latin typeface="Arial Narrow" panose="020B0606020202030204" pitchFamily="34" charset="0"/>
              </a:rPr>
              <a:t>Spojené kráľovstvo malo neďaleko </a:t>
            </a:r>
            <a:br>
              <a:rPr lang="sk-SK" altLang="sk-SK" sz="1800" dirty="0">
                <a:latin typeface="Arial Narrow" panose="020B0606020202030204" pitchFamily="34" charset="0"/>
              </a:rPr>
            </a:br>
            <a:r>
              <a:rPr lang="sk-SK" altLang="sk-SK" sz="1800" dirty="0">
                <a:latin typeface="Arial Narrow" panose="020B0606020202030204" pitchFamily="34" charset="0"/>
              </a:rPr>
              <a:t>rozsiahlu kolóniu Britská India</a:t>
            </a:r>
          </a:p>
          <a:p>
            <a:pPr marL="800100" lvl="2" indent="-269875" eaLnBrk="1" hangingPunct="1"/>
            <a:r>
              <a:rPr lang="sk-SK" altLang="sk-SK" sz="1400" dirty="0">
                <a:latin typeface="Arial Narrow" panose="020B0606020202030204" pitchFamily="34" charset="0"/>
              </a:rPr>
              <a:t>prejavovalo sa to aj v migrácii obyvateľstva </a:t>
            </a:r>
            <a:br>
              <a:rPr lang="sk-SK" altLang="sk-SK" sz="1400" dirty="0">
                <a:latin typeface="Arial Narrow" panose="020B0606020202030204" pitchFamily="34" charset="0"/>
              </a:rPr>
            </a:br>
            <a:r>
              <a:rPr lang="sk-SK" altLang="sk-SK" sz="1400" dirty="0">
                <a:latin typeface="Arial Narrow" panose="020B0606020202030204" pitchFamily="34" charset="0"/>
              </a:rPr>
              <a:t>medzi kolóniami, v bývalých britských kolóniách </a:t>
            </a:r>
            <a:br>
              <a:rPr lang="sk-SK" altLang="sk-SK" sz="1400" dirty="0">
                <a:latin typeface="Arial Narrow" panose="020B0606020202030204" pitchFamily="34" charset="0"/>
              </a:rPr>
            </a:br>
            <a:r>
              <a:rPr lang="sk-SK" altLang="sk-SK" sz="1400" dirty="0">
                <a:latin typeface="Arial Narrow" panose="020B0606020202030204" pitchFamily="34" charset="0"/>
              </a:rPr>
              <a:t>je tak bežne rozšírený hinduizmus (na Mauríciu </a:t>
            </a:r>
            <a:br>
              <a:rPr lang="sk-SK" altLang="sk-SK" sz="1400" dirty="0">
                <a:latin typeface="Arial Narrow" panose="020B0606020202030204" pitchFamily="34" charset="0"/>
              </a:rPr>
            </a:br>
            <a:r>
              <a:rPr lang="sk-SK" altLang="sk-SK" sz="1400" dirty="0">
                <a:latin typeface="Arial Narrow" panose="020B0606020202030204" pitchFamily="34" charset="0"/>
              </a:rPr>
              <a:t>je to najrozšírenejšie náboženstvo s cca 50 % podielom)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0"/>
            <a:ext cx="61261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411413" y="6237288"/>
            <a:ext cx="5256212" cy="466725"/>
          </a:xfrm>
          <a:prstGeom prst="rect">
            <a:avLst/>
          </a:prstGeom>
          <a:solidFill>
            <a:srgbClr val="FFFF99">
              <a:alpha val="30000"/>
            </a:srgbClr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sk-SK" altLang="sk-SK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cesta k výskytu dnešného človeka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487" y="2276872"/>
            <a:ext cx="4843513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22338"/>
          </a:xfrm>
        </p:spPr>
        <p:txBody>
          <a:bodyPr/>
          <a:lstStyle/>
          <a:p>
            <a:pPr eaLnBrk="1" hangingPunct="1"/>
            <a:r>
              <a:rPr lang="sk-SK" altLang="sk-SK"/>
              <a:t>Portugalsko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84313"/>
            <a:ext cx="5436096" cy="4997450"/>
          </a:xfrm>
        </p:spPr>
        <p:txBody>
          <a:bodyPr/>
          <a:lstStyle/>
          <a:p>
            <a:pPr marL="182563" indent="-174625" eaLnBrk="1" hangingPunct="1"/>
            <a:r>
              <a:rPr lang="sk-SK" altLang="sk-SK" sz="2400" dirty="0">
                <a:latin typeface="Arial Narrow" panose="020B0606020202030204" pitchFamily="34" charset="0"/>
              </a:rPr>
              <a:t>Angola, Mozambik, Portugalská Guinea</a:t>
            </a:r>
          </a:p>
          <a:p>
            <a:pPr marL="447675" lvl="1" indent="-203200" eaLnBrk="1" hangingPunct="1"/>
            <a:r>
              <a:rPr lang="sk-SK" altLang="sk-SK" sz="2000" dirty="0">
                <a:latin typeface="Arial Narrow" panose="020B0606020202030204" pitchFamily="34" charset="0"/>
              </a:rPr>
              <a:t>a množstvo ostrovov a základní na pobreží</a:t>
            </a:r>
          </a:p>
          <a:p>
            <a:pPr marL="182563" indent="-174625" eaLnBrk="1" hangingPunct="1"/>
            <a:r>
              <a:rPr lang="sk-SK" altLang="sk-SK" sz="2400" dirty="0">
                <a:latin typeface="Arial Narrow" panose="020B0606020202030204" pitchFamily="34" charset="0"/>
              </a:rPr>
              <a:t>Snaha prepojiť Angolu a Mozambik</a:t>
            </a:r>
          </a:p>
          <a:p>
            <a:pPr marL="447675" lvl="1" indent="-203200" eaLnBrk="1" hangingPunct="1"/>
            <a:r>
              <a:rPr lang="sk-SK" altLang="sk-SK" sz="2000" dirty="0">
                <a:latin typeface="Arial Narrow" panose="020B0606020202030204" pitchFamily="34" charset="0"/>
              </a:rPr>
              <a:t>prekážkou boli kolónie Spojeného kráľovstva</a:t>
            </a:r>
          </a:p>
          <a:p>
            <a:pPr eaLnBrk="1" hangingPunct="1"/>
            <a:endParaRPr lang="sk-SK" altLang="sk-SK" sz="2500" dirty="0">
              <a:latin typeface="Arial Narrow" panose="020B0606020202030204" pitchFamily="34" charset="0"/>
            </a:endParaRPr>
          </a:p>
          <a:p>
            <a:pPr eaLnBrk="1" hangingPunct="1"/>
            <a:r>
              <a:rPr lang="sk-SK" altLang="sk-SK" sz="2500" dirty="0">
                <a:latin typeface="Arial Narrow" panose="020B0606020202030204" pitchFamily="34" charset="0"/>
              </a:rPr>
              <a:t>diktatúra a kolónie</a:t>
            </a:r>
          </a:p>
          <a:p>
            <a:pPr marL="447675" lvl="1" indent="-203200" eaLnBrk="1" hangingPunct="1"/>
            <a:r>
              <a:rPr lang="sk-SK" altLang="sk-SK" sz="2000" dirty="0">
                <a:latin typeface="Arial Narrow" panose="020B0606020202030204" pitchFamily="34" charset="0"/>
              </a:rPr>
              <a:t>od 30. rokov 20. stor. vládla v Portugalsku diktatúra vedená </a:t>
            </a:r>
            <a:r>
              <a:rPr lang="sk-SK" altLang="sk-SK" sz="2000" dirty="0" err="1">
                <a:latin typeface="Arial Narrow" panose="020B0606020202030204" pitchFamily="34" charset="0"/>
              </a:rPr>
              <a:t>Antóniom</a:t>
            </a:r>
            <a:r>
              <a:rPr lang="sk-SK" altLang="sk-SK" sz="2000" dirty="0">
                <a:latin typeface="Arial Narrow" panose="020B0606020202030204" pitchFamily="34" charset="0"/>
              </a:rPr>
              <a:t> de Oliverom </a:t>
            </a:r>
            <a:r>
              <a:rPr lang="sk-SK" altLang="sk-SK" sz="2000" dirty="0" err="1">
                <a:latin typeface="Arial Narrow" panose="020B0606020202030204" pitchFamily="34" charset="0"/>
              </a:rPr>
              <a:t>Salazarom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marL="712788" lvl="2" indent="-155575" eaLnBrk="1" hangingPunct="1"/>
            <a:r>
              <a:rPr lang="sk-SK" altLang="sk-SK" sz="1400" dirty="0" err="1">
                <a:latin typeface="Arial Narrow" panose="020B0606020202030204" pitchFamily="34" charset="0"/>
              </a:rPr>
              <a:t>Salazar</a:t>
            </a:r>
            <a:r>
              <a:rPr lang="sk-SK" altLang="sk-SK" sz="1400" dirty="0">
                <a:latin typeface="Arial Narrow" panose="020B0606020202030204" pitchFamily="34" charset="0"/>
              </a:rPr>
              <a:t>  zomrel v r. 1970, ale demokracia bola </a:t>
            </a:r>
            <a:br>
              <a:rPr lang="sk-SK" altLang="sk-SK" sz="1400" dirty="0">
                <a:latin typeface="Arial Narrow" panose="020B0606020202030204" pitchFamily="34" charset="0"/>
              </a:rPr>
            </a:br>
            <a:r>
              <a:rPr lang="sk-SK" altLang="sk-SK" sz="1400" dirty="0">
                <a:latin typeface="Arial Narrow" panose="020B0606020202030204" pitchFamily="34" charset="0"/>
              </a:rPr>
              <a:t>nastolená až po vojenskom prevrate v roku 1974</a:t>
            </a:r>
          </a:p>
          <a:p>
            <a:pPr marL="712788" lvl="2" indent="-155575" eaLnBrk="1" hangingPunct="1"/>
            <a:r>
              <a:rPr lang="sk-SK" altLang="sk-SK" sz="1400" dirty="0">
                <a:latin typeface="Arial Narrow" panose="020B0606020202030204" pitchFamily="34" charset="0"/>
              </a:rPr>
              <a:t>k zvrhnutiu režimu prispel aj odboj v Afr. kolóniách</a:t>
            </a:r>
          </a:p>
          <a:p>
            <a:pPr marL="400050" lvl="1" indent="-242887" eaLnBrk="1" hangingPunct="1"/>
            <a:endParaRPr lang="sk-SK" altLang="sk-SK" sz="1800" dirty="0">
              <a:latin typeface="Arial Narrow" panose="020B0606020202030204" pitchFamily="34" charset="0"/>
            </a:endParaRPr>
          </a:p>
          <a:p>
            <a:pPr marL="400050" lvl="1" indent="-242887" eaLnBrk="1" hangingPunct="1"/>
            <a:r>
              <a:rPr lang="sk-SK" altLang="sk-SK" sz="1800" dirty="0">
                <a:latin typeface="Arial Narrow" panose="020B0606020202030204" pitchFamily="34" charset="0"/>
              </a:rPr>
              <a:t>hneď po prevrate v rokoch 1974 a 1975 získali portugalské kolónie v Afrike nezávislosť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22338"/>
          </a:xfrm>
        </p:spPr>
        <p:txBody>
          <a:bodyPr/>
          <a:lstStyle/>
          <a:p>
            <a:pPr eaLnBrk="1" hangingPunct="1"/>
            <a:r>
              <a:rPr lang="sk-SK" altLang="sk-SK" dirty="0"/>
              <a:t>Nemecko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925770"/>
            <a:ext cx="5680786" cy="4706937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978" y="3279238"/>
            <a:ext cx="1851260" cy="2367734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757" y="5002195"/>
            <a:ext cx="2870076" cy="1855805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7705795" y="5007760"/>
            <a:ext cx="14401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500" dirty="0" err="1">
                <a:solidFill>
                  <a:schemeClr val="bg1"/>
                </a:solidFill>
                <a:latin typeface="Arial Narrow" panose="020B0606020202030204" pitchFamily="34" charset="0"/>
              </a:rPr>
              <a:t>Lüderitz</a:t>
            </a:r>
            <a:r>
              <a:rPr lang="sk-SK" sz="1500" dirty="0">
                <a:solidFill>
                  <a:schemeClr val="bg1"/>
                </a:solidFill>
                <a:latin typeface="Arial Narrow" panose="020B0606020202030204" pitchFamily="34" charset="0"/>
              </a:rPr>
              <a:t>, Namíbia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1340768"/>
            <a:ext cx="4139951" cy="5517232"/>
          </a:xfrm>
        </p:spPr>
        <p:txBody>
          <a:bodyPr/>
          <a:lstStyle/>
          <a:p>
            <a:pPr marL="182563" indent="-174625" eaLnBrk="1" hangingPunct="1"/>
            <a:r>
              <a:rPr lang="sk-SK" altLang="sk-SK" sz="2400" dirty="0">
                <a:latin typeface="Arial Narrow" panose="020B0606020202030204" pitchFamily="34" charset="0"/>
              </a:rPr>
              <a:t>koloniálnu ríšu začalo budovať pomerne neskoro	</a:t>
            </a:r>
          </a:p>
          <a:p>
            <a:pPr marL="447675" lvl="1" indent="-203200" eaLnBrk="1" hangingPunct="1"/>
            <a:r>
              <a:rPr lang="sk-SK" altLang="sk-SK" sz="1800" dirty="0">
                <a:latin typeface="Arial Narrow" panose="020B0606020202030204" pitchFamily="34" charset="0"/>
              </a:rPr>
              <a:t>výraznejšie až na sklonku 19. storočia</a:t>
            </a:r>
          </a:p>
          <a:p>
            <a:pPr marL="447675" lvl="1" indent="-203200" eaLnBrk="1" hangingPunct="1"/>
            <a:r>
              <a:rPr lang="sk-SK" altLang="sk-SK" sz="1800" dirty="0">
                <a:latin typeface="Arial Narrow" panose="020B0606020202030204" pitchFamily="34" charset="0"/>
              </a:rPr>
              <a:t>o to brutálnejšie, známe je potlačenie odporu pôvodného obyvateľstva s charakterom genocídy</a:t>
            </a:r>
          </a:p>
          <a:p>
            <a:pPr marL="182563" indent="-174625" eaLnBrk="1" hangingPunct="1"/>
            <a:r>
              <a:rPr lang="sk-SK" altLang="sk-SK" sz="2400" dirty="0">
                <a:latin typeface="Arial Narrow" panose="020B0606020202030204" pitchFamily="34" charset="0"/>
              </a:rPr>
              <a:t>o kolónie prišlo </a:t>
            </a:r>
            <a:br>
              <a:rPr lang="sk-SK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po 1. svetovej vojne</a:t>
            </a:r>
          </a:p>
          <a:p>
            <a:pPr marL="447675" lvl="1" indent="-203200" eaLnBrk="1" hangingPunct="1"/>
            <a:r>
              <a:rPr lang="sk-SK" altLang="sk-SK" sz="1800" dirty="0">
                <a:latin typeface="Arial Narrow" panose="020B0606020202030204" pitchFamily="34" charset="0"/>
              </a:rPr>
              <a:t>zanechalo tam však silnú </a:t>
            </a:r>
            <a:br>
              <a:rPr lang="sk-SK" altLang="sk-SK" sz="1800" dirty="0">
                <a:latin typeface="Arial Narrow" panose="020B0606020202030204" pitchFamily="34" charset="0"/>
              </a:rPr>
            </a:br>
            <a:r>
              <a:rPr lang="sk-SK" altLang="sk-SK" sz="1800" dirty="0">
                <a:latin typeface="Arial Narrow" panose="020B0606020202030204" pitchFamily="34" charset="0"/>
              </a:rPr>
              <a:t>kultúrnu stopu (najmä v Namíbii)</a:t>
            </a:r>
            <a:br>
              <a:rPr lang="sk-SK" altLang="sk-SK" sz="1800" dirty="0">
                <a:latin typeface="Arial Narrow" panose="020B0606020202030204" pitchFamily="34" charset="0"/>
              </a:rPr>
            </a:br>
            <a:endParaRPr lang="sk-SK" altLang="sk-SK" sz="1800" dirty="0">
              <a:latin typeface="Arial Narrow" panose="020B0606020202030204" pitchFamily="34" charset="0"/>
            </a:endParaRPr>
          </a:p>
          <a:p>
            <a:pPr marL="447675" lvl="1" indent="-203200" eaLnBrk="1" hangingPunct="1"/>
            <a:r>
              <a:rPr lang="sk-SK" altLang="sk-SK" sz="1800" dirty="0">
                <a:latin typeface="Arial Narrow" panose="020B0606020202030204" pitchFamily="34" charset="0"/>
              </a:rPr>
              <a:t>Togo</a:t>
            </a:r>
          </a:p>
          <a:p>
            <a:pPr marL="447675" lvl="1" indent="-203200" eaLnBrk="1" hangingPunct="1"/>
            <a:r>
              <a:rPr lang="sk-SK" altLang="sk-SK" sz="1800" dirty="0">
                <a:latin typeface="Arial Narrow" panose="020B0606020202030204" pitchFamily="34" charset="0"/>
              </a:rPr>
              <a:t>Kamerun (a okolie)</a:t>
            </a:r>
          </a:p>
          <a:p>
            <a:pPr marL="447675" lvl="1" indent="-203200" eaLnBrk="1" hangingPunct="1"/>
            <a:r>
              <a:rPr lang="sk-SK" altLang="sk-SK" sz="1800" dirty="0">
                <a:latin typeface="Arial Narrow" panose="020B0606020202030204" pitchFamily="34" charset="0"/>
              </a:rPr>
              <a:t>Tanzánia, Burundi, Rwanda (kúsok Kene)</a:t>
            </a:r>
          </a:p>
          <a:p>
            <a:pPr marL="447675" lvl="1" indent="-203200" eaLnBrk="1" hangingPunct="1"/>
            <a:r>
              <a:rPr lang="sk-SK" altLang="sk-SK" sz="1800" dirty="0">
                <a:latin typeface="Arial Narrow" panose="020B0606020202030204" pitchFamily="34" charset="0"/>
              </a:rPr>
              <a:t>Namíbia</a:t>
            </a:r>
          </a:p>
          <a:p>
            <a:pPr marL="847725" lvl="2" indent="-203200" eaLnBrk="1" hangingPunct="1"/>
            <a:r>
              <a:rPr lang="sk-SK" altLang="sk-SK" sz="1400" dirty="0">
                <a:latin typeface="Arial Narrow" panose="020B0606020202030204" pitchFamily="34" charset="0"/>
              </a:rPr>
              <a:t>už počas 1. svetovej vojny kontrolu nad ňou prevzala Južná Afrika</a:t>
            </a:r>
          </a:p>
          <a:p>
            <a:pPr marL="447675" lvl="1" indent="-203200" eaLnBrk="1" hangingPunct="1"/>
            <a:endParaRPr lang="sk-SK" altLang="sk-SK" sz="1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1869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292725" cy="908050"/>
          </a:xfrm>
          <a:solidFill>
            <a:schemeClr val="tx1">
              <a:alpha val="30000"/>
            </a:schemeClr>
          </a:solidFill>
          <a:ln>
            <a:solidFill>
              <a:srgbClr val="333333"/>
            </a:solidFill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r>
              <a:rPr lang="sk-SK" altLang="sk-SK" sz="48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DEKOLONIZÁCIA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pPr eaLnBrk="1" hangingPunct="1">
              <a:defRPr/>
            </a:pPr>
            <a:r>
              <a:rPr lang="sk-SK" altLang="sk-SK" sz="4000">
                <a:effectLst>
                  <a:outerShdw blurRad="38100" dist="38100" dir="2700000" algn="tl">
                    <a:srgbClr val="FFFFFF"/>
                  </a:outerShdw>
                </a:effectLst>
              </a:rPr>
              <a:t>Východisková situácia po 2. sv. vojne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908050"/>
            <a:ext cx="7920880" cy="5435600"/>
          </a:xfrm>
        </p:spPr>
        <p:txBody>
          <a:bodyPr/>
          <a:lstStyle/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nové veľmoci ZSSR a USA 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nemali kolónie* =&gt; podpora </a:t>
            </a:r>
            <a:r>
              <a:rPr lang="sk-SK" altLang="sk-SK" sz="2400" dirty="0" err="1">
                <a:latin typeface="Arial Narrow" panose="020B0606020202030204" pitchFamily="34" charset="0"/>
              </a:rPr>
              <a:t>dekolonializmu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marL="1828800" lvl="4" indent="0" eaLnBrk="1" hangingPunct="1">
              <a:buNone/>
            </a:pPr>
            <a:r>
              <a:rPr lang="sk-SK" altLang="sk-SK" sz="1600" dirty="0">
                <a:latin typeface="Arial Narrow" panose="020B0606020202030204" pitchFamily="34" charset="0"/>
              </a:rPr>
              <a:t>* </a:t>
            </a:r>
            <a:r>
              <a:rPr lang="sk-SK" altLang="sk-SK" sz="1600" i="1" dirty="0">
                <a:latin typeface="Arial Narrow" panose="020B0606020202030204" pitchFamily="34" charset="0"/>
              </a:rPr>
              <a:t>kolónie v zmysle rozsiahlych zámorských území</a:t>
            </a:r>
          </a:p>
          <a:p>
            <a:pPr lvl="2" eaLnBrk="1" hangingPunct="1"/>
            <a:r>
              <a:rPr lang="sk-SK" altLang="sk-SK" sz="2000" dirty="0" err="1">
                <a:latin typeface="Arial Narrow" panose="020B0606020202030204" pitchFamily="34" charset="0"/>
              </a:rPr>
              <a:t>pr</a:t>
            </a:r>
            <a:r>
              <a:rPr lang="sk-SK" altLang="sk-SK" sz="2000" dirty="0">
                <a:latin typeface="Arial Narrow" panose="020B0606020202030204" pitchFamily="34" charset="0"/>
              </a:rPr>
              <a:t>. Moskva financovala hnutia za nezávislosť</a:t>
            </a:r>
          </a:p>
          <a:p>
            <a:pPr lvl="2" eaLnBrk="1" hangingPunct="1"/>
            <a:r>
              <a:rPr lang="sk-SK" altLang="sk-SK" sz="2000" dirty="0">
                <a:latin typeface="Arial Narrow" panose="020B0606020202030204" pitchFamily="34" charset="0"/>
              </a:rPr>
              <a:t>USA podmienili pomoc Londýnu vo vojne dekolonizáciou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množstvo nezávislých štátov sa stalo obeťami „komunizmu“</a:t>
            </a:r>
          </a:p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porážka fašizmu vo vojne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idea ovládania sveta z jedného miesta neuspela</a:t>
            </a:r>
          </a:p>
          <a:p>
            <a:pPr eaLnBrk="1" hangingPunct="1"/>
            <a:r>
              <a:rPr lang="sk-SK" altLang="sk-SK" sz="2800" dirty="0">
                <a:latin typeface="Arial Narrow" panose="020B0606020202030204" pitchFamily="34" charset="0"/>
              </a:rPr>
              <a:t>porážka Talianska vo vojne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Taliansko sa krátko pred vojnou (1936) zmocnilo Etiópie</a:t>
            </a:r>
          </a:p>
          <a:p>
            <a:pPr lvl="2" eaLnBrk="1" hangingPunct="1"/>
            <a:r>
              <a:rPr lang="sk-SK" altLang="sk-SK" sz="2000" dirty="0">
                <a:latin typeface="Arial Narrow" panose="020B0606020202030204" pitchFamily="34" charset="0"/>
              </a:rPr>
              <a:t>držba kolónie po porážke vo vojne bola neudržateľná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Etiópia ako prvá v Subsaharskej Afrike získala nezávislosť</a:t>
            </a:r>
          </a:p>
          <a:p>
            <a:pPr lvl="1" eaLnBrk="1" hangingPunct="1"/>
            <a:r>
              <a:rPr lang="sk-SK" altLang="sk-SK" sz="2400" dirty="0">
                <a:latin typeface="Arial Narrow" panose="020B0606020202030204" pitchFamily="34" charset="0"/>
              </a:rPr>
              <a:t>odštartovali snahy ďalších krajín o samostatnosť</a:t>
            </a:r>
          </a:p>
          <a:p>
            <a:pPr eaLnBrk="1" hangingPunct="1"/>
            <a:endParaRPr lang="sk-SK" altLang="sk-SK" sz="28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-79375"/>
            <a:ext cx="8748712" cy="693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Text Box 7"/>
          <p:cNvSpPr txBox="1">
            <a:spLocks noChangeArrowheads="1"/>
          </p:cNvSpPr>
          <p:nvPr/>
        </p:nvSpPr>
        <p:spPr bwMode="auto">
          <a:xfrm>
            <a:off x="4932363" y="0"/>
            <a:ext cx="4211637" cy="5588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3000" b="1"/>
              <a:t>priebeh dekolonizácie</a:t>
            </a:r>
          </a:p>
        </p:txBody>
      </p:sp>
      <p:sp>
        <p:nvSpPr>
          <p:cNvPr id="32772" name="Text Box 8"/>
          <p:cNvSpPr txBox="1">
            <a:spLocks noChangeArrowheads="1"/>
          </p:cNvSpPr>
          <p:nvPr/>
        </p:nvSpPr>
        <p:spPr bwMode="auto">
          <a:xfrm>
            <a:off x="900113" y="3500438"/>
            <a:ext cx="3419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sk-SK" altLang="sk-SK" sz="1800"/>
          </a:p>
        </p:txBody>
      </p:sp>
      <p:sp>
        <p:nvSpPr>
          <p:cNvPr id="32773" name="Text Box 9"/>
          <p:cNvSpPr txBox="1">
            <a:spLocks noChangeArrowheads="1"/>
          </p:cNvSpPr>
          <p:nvPr/>
        </p:nvSpPr>
        <p:spPr bwMode="auto">
          <a:xfrm>
            <a:off x="2339752" y="3870325"/>
            <a:ext cx="2315841" cy="3000821"/>
          </a:xfrm>
          <a:prstGeom prst="rect">
            <a:avLst/>
          </a:prstGeom>
          <a:solidFill>
            <a:schemeClr val="bg1">
              <a:alpha val="81000"/>
            </a:schemeClr>
          </a:solidFill>
          <a:ln w="952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b="1" dirty="0">
                <a:latin typeface="Arial Narrow" panose="020B0606020202030204" pitchFamily="34" charset="0"/>
              </a:rPr>
              <a:t>rôzne formy: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sz="1800" b="1" u="sng" dirty="0">
                <a:latin typeface="Arial Narrow" panose="020B0606020202030204" pitchFamily="34" charset="0"/>
              </a:rPr>
              <a:t> 1960 – rok Afriky </a:t>
            </a:r>
            <a:br>
              <a:rPr lang="en-GB" altLang="sk-SK" sz="1800" b="1" dirty="0">
                <a:latin typeface="Arial Narrow" panose="020B0606020202030204" pitchFamily="34" charset="0"/>
              </a:rPr>
            </a:br>
            <a:r>
              <a:rPr lang="sk-SK" altLang="sk-SK" sz="1800" b="1" dirty="0">
                <a:latin typeface="Arial Narrow" panose="020B0606020202030204" pitchFamily="34" charset="0"/>
              </a:rPr>
              <a:t>(17 štátov)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sz="1800" b="1" dirty="0">
                <a:latin typeface="Arial Narrow" panose="020B0606020202030204" pitchFamily="34" charset="0"/>
              </a:rPr>
              <a:t> relatívne pokojná cesta (napr. Guinea, Ghana)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sk-SK" altLang="sk-SK" sz="1800" b="1" dirty="0">
                <a:latin typeface="Arial Narrow" panose="020B0606020202030204" pitchFamily="34" charset="0"/>
              </a:rPr>
              <a:t> ozbrojené konflikty (s kolonizátormi, resp. </a:t>
            </a:r>
            <a:r>
              <a:rPr lang="sk-SK" altLang="sk-SK" sz="1800" b="1" dirty="0" err="1">
                <a:latin typeface="Arial Narrow" panose="020B0606020202030204" pitchFamily="34" charset="0"/>
              </a:rPr>
              <a:t>občianské</a:t>
            </a:r>
            <a:r>
              <a:rPr lang="sk-SK" altLang="sk-SK" sz="1800" b="1" dirty="0">
                <a:latin typeface="Arial Narrow" panose="020B0606020202030204" pitchFamily="34" charset="0"/>
              </a:rPr>
              <a:t> vojny)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"/>
            <a:ext cx="8229600" cy="692696"/>
          </a:xfrm>
        </p:spPr>
        <p:txBody>
          <a:bodyPr/>
          <a:lstStyle/>
          <a:p>
            <a:pPr eaLnBrk="1" hangingPunct="1"/>
            <a:r>
              <a:rPr lang="sk-SK" altLang="sk-SK" dirty="0"/>
              <a:t>stav po dekolonizácii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512" y="764704"/>
            <a:ext cx="8927976" cy="6093296"/>
          </a:xfrm>
        </p:spPr>
        <p:txBody>
          <a:bodyPr/>
          <a:lstStyle/>
          <a:p>
            <a:pPr eaLnBrk="1" hangingPunct="1">
              <a:defRPr/>
            </a:pPr>
            <a:r>
              <a:rPr lang="sk-SK" altLang="sk-SK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60. roky – AFRIKA – KONTINENT NÁDEJE</a:t>
            </a:r>
          </a:p>
          <a:p>
            <a:pPr lvl="1" eaLnBrk="1" hangingPunct="1">
              <a:spcBef>
                <a:spcPts val="400"/>
              </a:spcBef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technická a sociálna infraštruktúra po kolonizátoroch</a:t>
            </a:r>
          </a:p>
          <a:p>
            <a:pPr lvl="1" eaLnBrk="1" hangingPunct="1">
              <a:spcBef>
                <a:spcPts val="400"/>
              </a:spcBef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vybudované demokratické inštitúcie</a:t>
            </a:r>
          </a:p>
          <a:p>
            <a:pPr lvl="1" eaLnBrk="1" hangingPunct="1">
              <a:spcBef>
                <a:spcPts val="400"/>
              </a:spcBef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zdroje nerastných surovín</a:t>
            </a:r>
          </a:p>
          <a:p>
            <a:pPr lvl="1" eaLnBrk="1" hangingPunct="1">
              <a:spcBef>
                <a:spcPts val="400"/>
              </a:spcBef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mier, vnútorná stabilita</a:t>
            </a:r>
          </a:p>
          <a:p>
            <a:pPr eaLnBrk="1" hangingPunct="1">
              <a:defRPr/>
            </a:pPr>
            <a:r>
              <a:rPr lang="sk-SK" altLang="sk-SK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po získaní nezávislosti</a:t>
            </a:r>
          </a:p>
          <a:p>
            <a:pPr lvl="1" eaLnBrk="1" hangingPunct="1">
              <a:spcBef>
                <a:spcPts val="400"/>
              </a:spcBef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nemá kto ustrážiť kmeňové spory:</a:t>
            </a:r>
          </a:p>
          <a:p>
            <a:pPr lvl="1" eaLnBrk="1" hangingPunct="1">
              <a:spcBef>
                <a:spcPts val="400"/>
              </a:spcBef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občianske vojny</a:t>
            </a:r>
          </a:p>
          <a:p>
            <a:pPr lvl="1" eaLnBrk="1" hangingPunct="1">
              <a:spcBef>
                <a:spcPts val="400"/>
              </a:spcBef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prevraty</a:t>
            </a:r>
          </a:p>
          <a:p>
            <a:pPr lvl="1" eaLnBrk="1" hangingPunct="1">
              <a:spcBef>
                <a:spcPts val="400"/>
              </a:spcBef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genocídy (Rwanda – 1994)</a:t>
            </a:r>
          </a:p>
          <a:p>
            <a:pPr lvl="1" eaLnBrk="1" hangingPunct="1">
              <a:spcBef>
                <a:spcPts val="400"/>
              </a:spcBef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kolabuje zdravotníctvo, školstvo, bezpečnosť</a:t>
            </a:r>
          </a:p>
          <a:p>
            <a:pPr lvl="1" eaLnBrk="1" hangingPunct="1">
              <a:spcBef>
                <a:spcPts val="400"/>
              </a:spcBef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zaostáva/kolabuje hospodárstvo =&gt; hladomory</a:t>
            </a:r>
          </a:p>
          <a:p>
            <a:pPr eaLnBrk="1" hangingPunct="1">
              <a:defRPr/>
            </a:pPr>
            <a:r>
              <a:rPr lang="sk-SK" altLang="sk-SK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 AFRIKA – KONTINENT UTRPENIA A BEZNÁDEJE</a:t>
            </a:r>
            <a:endParaRPr lang="en-GB" altLang="sk-SK" sz="2800" b="1" dirty="0">
              <a:effectLst>
                <a:outerShdw blurRad="38100" dist="38100" dir="2700000" algn="tl">
                  <a:srgbClr val="FFFFFF"/>
                </a:outerShdw>
              </a:effectLst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400"/>
              </a:spcBef>
              <a:defRPr/>
            </a:pPr>
            <a:r>
              <a:rPr lang="sk-SK" altLang="sk-SK" sz="2200" dirty="0">
                <a:latin typeface="Arial Narrow" panose="020B0606020202030204" pitchFamily="34" charset="0"/>
              </a:rPr>
              <a:t>náznaky určitej stabilizácie, snahy nedemokratických regionálnych mocností získať ekonomickú a politickú prevahu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211638" y="5876925"/>
            <a:ext cx="4702175" cy="782638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sk-SK" altLang="sk-SK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KONIEC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50900"/>
          </a:xfrm>
        </p:spPr>
        <p:txBody>
          <a:bodyPr/>
          <a:lstStyle/>
          <a:p>
            <a:pPr eaLnBrk="1" hangingPunct="1">
              <a:defRPr/>
            </a:pPr>
            <a:r>
              <a:rPr lang="sk-SK" altLang="sk-SK" b="1">
                <a:effectLst>
                  <a:outerShdw blurRad="38100" dist="38100" dir="2700000" algn="tl">
                    <a:srgbClr val="FFFFFF"/>
                  </a:outerShdw>
                </a:effectLst>
              </a:rPr>
              <a:t>Srdce sveta – kolíska ľudstva</a:t>
            </a:r>
          </a:p>
        </p:txBody>
      </p:sp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5683250" cy="602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5651500" y="836613"/>
            <a:ext cx="34925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2400" dirty="0">
                <a:latin typeface="Arial Narrow" panose="020B0606020202030204" pitchFamily="34" charset="0"/>
              </a:rPr>
              <a:t>oblasť pôvodu tzv. </a:t>
            </a:r>
            <a:r>
              <a:rPr lang="sk-SK" altLang="sk-SK" sz="2400" b="1" dirty="0" err="1">
                <a:latin typeface="Arial Narrow" panose="020B0606020202030204" pitchFamily="34" charset="0"/>
              </a:rPr>
              <a:t>Mitochondriovej</a:t>
            </a:r>
            <a:r>
              <a:rPr lang="sk-SK" altLang="sk-SK" sz="2400" b="1" dirty="0">
                <a:latin typeface="Arial Narrow" panose="020B0606020202030204" pitchFamily="34" charset="0"/>
              </a:rPr>
              <a:t> Evy</a:t>
            </a:r>
            <a:r>
              <a:rPr lang="sk-SK" altLang="sk-SK" sz="1800" dirty="0">
                <a:latin typeface="Arial Narrow" panose="020B0606020202030204" pitchFamily="34" charset="0"/>
              </a:rPr>
              <a:t> </a:t>
            </a:r>
            <a:r>
              <a:rPr lang="sk-SK" altLang="sk-SK" sz="1800" i="1" dirty="0">
                <a:latin typeface="Arial Narrow" panose="020B0606020202030204" pitchFamily="34" charset="0"/>
              </a:rPr>
              <a:t>(označenie pre ženu, ktorá je v materskej línii spoločným predkom všetkých dnes žijúcich ľudí, </a:t>
            </a:r>
            <a:r>
              <a:rPr lang="sk-SK" altLang="sk-SK" sz="1800" i="1" dirty="0" err="1">
                <a:latin typeface="Arial Narrow" panose="020B0606020202030204" pitchFamily="34" charset="0"/>
              </a:rPr>
              <a:t>mitochondriová</a:t>
            </a:r>
            <a:r>
              <a:rPr lang="sk-SK" altLang="sk-SK" sz="1800" i="1" dirty="0">
                <a:latin typeface="Arial Narrow" panose="020B0606020202030204" pitchFamily="34" charset="0"/>
              </a:rPr>
              <a:t> DNA ktorejkoľvek dnes žijúcej osoby má pôvod v </a:t>
            </a:r>
            <a:r>
              <a:rPr lang="sk-SK" altLang="sk-SK" sz="1800" i="1" dirty="0" err="1">
                <a:latin typeface="Arial Narrow" panose="020B0606020202030204" pitchFamily="34" charset="0"/>
              </a:rPr>
              <a:t>mtDNA</a:t>
            </a:r>
            <a:r>
              <a:rPr lang="sk-SK" altLang="sk-SK" sz="1800" i="1" dirty="0">
                <a:latin typeface="Arial Narrow" panose="020B0606020202030204" pitchFamily="34" charset="0"/>
              </a:rPr>
              <a:t> </a:t>
            </a:r>
            <a:r>
              <a:rPr lang="sk-SK" altLang="sk-SK" sz="1800" i="1" dirty="0" err="1">
                <a:latin typeface="Arial Narrow" panose="020B0606020202030204" pitchFamily="34" charset="0"/>
              </a:rPr>
              <a:t>Mitochondriovej</a:t>
            </a:r>
            <a:r>
              <a:rPr lang="sk-SK" altLang="sk-SK" sz="1800" i="1" dirty="0">
                <a:latin typeface="Arial Narrow" panose="020B0606020202030204" pitchFamily="34" charset="0"/>
              </a:rPr>
              <a:t> Evy)</a:t>
            </a:r>
            <a:r>
              <a:rPr lang="sk-SK" altLang="sk-SK" sz="1800" dirty="0">
                <a:latin typeface="Arial Narrow" panose="020B060602020203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2400" dirty="0">
                <a:latin typeface="Arial Narrow" panose="020B0606020202030204" pitchFamily="34" charset="0"/>
              </a:rPr>
              <a:t>oblasť pôvodu a šírenia moderného človeka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2400" dirty="0">
                <a:latin typeface="Arial Narrow" panose="020B0606020202030204" pitchFamily="34" charset="0"/>
              </a:rPr>
              <a:t>- pred cca 300 000 rokmi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1138"/>
            <a:ext cx="9144000" cy="537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0" y="260350"/>
            <a:ext cx="914400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sk-SK" altLang="sk-SK" sz="3800" b="1">
                <a:effectLst>
                  <a:outerShdw blurRad="38100" dist="38100" dir="2700000" algn="tl">
                    <a:srgbClr val="FFFFFF"/>
                  </a:outerShdw>
                </a:effectLst>
              </a:rPr>
              <a:t>šírenie homo sapiens z Afriky do sveta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k-SK" altLang="sk-SK" dirty="0"/>
              <a:t>Rozvoj spoločnosti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0" y="5157788"/>
            <a:ext cx="9144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</a:rPr>
              <a:t>Podrobný prehľad historického vývoja Afriky formou </a:t>
            </a:r>
            <a:r>
              <a:rPr lang="sk-SK" altLang="sk-SK" sz="1800" dirty="0" err="1">
                <a:latin typeface="Arial Narrow" panose="020B0606020202030204" pitchFamily="34" charset="0"/>
              </a:rPr>
              <a:t>timeline</a:t>
            </a:r>
            <a:r>
              <a:rPr lang="sk-SK" altLang="sk-SK" sz="1800" dirty="0">
                <a:latin typeface="Arial Narrow" panose="020B0606020202030204" pitchFamily="34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  <a:hlinkClick r:id="rId3"/>
              </a:rPr>
              <a:t>http://www.timemaps.com/history/africa-3500bc</a:t>
            </a:r>
            <a:endParaRPr lang="sk-SK" altLang="sk-SK" sz="18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sk-SK" altLang="sk-SK" sz="1800" dirty="0">
                <a:latin typeface="Arial Narrow" panose="020B0606020202030204" pitchFamily="34" charset="0"/>
                <a:hlinkClick r:id="rId4"/>
              </a:rPr>
              <a:t>http://www.localhistories.org/aftime.html</a:t>
            </a:r>
            <a:r>
              <a:rPr lang="sk-SK" altLang="sk-SK" sz="1800" dirty="0"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3" name="Obrázok 2" descr="Obrázok, na ktorom je mapa, text, atlas&#10;&#10;Obsah vygenerovaný umelou inteligenciou môže byť nesprávny.">
            <a:extLst>
              <a:ext uri="{FF2B5EF4-FFF2-40B4-BE49-F238E27FC236}">
                <a16:creationId xmlns:a16="http://schemas.microsoft.com/office/drawing/2014/main" id="{1FFC6B79-8582-25DB-484D-68CF43517C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519182"/>
            <a:ext cx="3923928" cy="4355560"/>
          </a:xfrm>
          <a:prstGeom prst="rect">
            <a:avLst/>
          </a:prstGeom>
        </p:spPr>
      </p:pic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8686800" cy="3916363"/>
          </a:xfrm>
        </p:spPr>
        <p:txBody>
          <a:bodyPr/>
          <a:lstStyle/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rozvoj poľnohospodárstva:</a:t>
            </a:r>
          </a:p>
          <a:p>
            <a:pPr lvl="4" eaLnBrk="1" hangingPunct="1"/>
            <a:r>
              <a:rPr lang="sk-SK" altLang="sk-SK" sz="1400" dirty="0">
                <a:latin typeface="Arial Narrow" panose="020B0606020202030204" pitchFamily="34" charset="0"/>
              </a:rPr>
              <a:t>tzn. usadeného spôsobu života</a:t>
            </a:r>
          </a:p>
          <a:p>
            <a:pPr lvl="1" eaLnBrk="1" hangingPunct="1"/>
            <a:r>
              <a:rPr lang="sk-SK" altLang="sk-SK" sz="2200" dirty="0">
                <a:latin typeface="Arial Narrow" panose="020B0606020202030204" pitchFamily="34" charset="0"/>
              </a:rPr>
              <a:t>5000 r. pred Kr. – Severná Afrika (Egypt)</a:t>
            </a:r>
          </a:p>
          <a:p>
            <a:pPr lvl="1" eaLnBrk="1" hangingPunct="1"/>
            <a:r>
              <a:rPr lang="sk-SK" altLang="sk-SK" sz="2200" dirty="0">
                <a:latin typeface="Arial Narrow" panose="020B0606020202030204" pitchFamily="34" charset="0"/>
              </a:rPr>
              <a:t>1000 r. pred Kr. – </a:t>
            </a:r>
            <a:r>
              <a:rPr lang="sk-SK" altLang="sk-SK" sz="2200" dirty="0" err="1">
                <a:latin typeface="Arial Narrow" panose="020B0606020202030204" pitchFamily="34" charset="0"/>
              </a:rPr>
              <a:t>Subsaharská</a:t>
            </a:r>
            <a:r>
              <a:rPr lang="sk-SK" altLang="sk-SK" sz="2200" dirty="0">
                <a:latin typeface="Arial Narrow" panose="020B0606020202030204" pitchFamily="34" charset="0"/>
              </a:rPr>
              <a:t> Afrika (</a:t>
            </a:r>
            <a:r>
              <a:rPr lang="sk-SK" altLang="sk-SK" sz="2200" dirty="0" err="1">
                <a:latin typeface="Arial Narrow" panose="020B0606020202030204" pitchFamily="34" charset="0"/>
              </a:rPr>
              <a:t>Bantu</a:t>
            </a:r>
            <a:r>
              <a:rPr lang="sk-SK" altLang="sk-SK" sz="2200" dirty="0">
                <a:latin typeface="Arial Narrow" panose="020B0606020202030204" pitchFamily="34" charset="0"/>
              </a:rPr>
              <a:t>)</a:t>
            </a:r>
          </a:p>
          <a:p>
            <a:pPr eaLnBrk="1" hangingPunct="1"/>
            <a:r>
              <a:rPr lang="sk-SK" altLang="sk-SK" sz="2600" dirty="0">
                <a:latin typeface="Arial Narrow" panose="020B0606020202030204" pitchFamily="34" charset="0"/>
              </a:rPr>
              <a:t>poznávanie histórie spoločnosti </a:t>
            </a:r>
            <a:br>
              <a:rPr lang="sk-SK" altLang="sk-SK" sz="2600" dirty="0">
                <a:latin typeface="Arial Narrow" panose="020B0606020202030204" pitchFamily="34" charset="0"/>
              </a:rPr>
            </a:br>
            <a:r>
              <a:rPr lang="sk-SK" altLang="sk-SK" sz="2600" dirty="0">
                <a:latin typeface="Arial Narrow" panose="020B0606020202030204" pitchFamily="34" charset="0"/>
              </a:rPr>
              <a:t>v Subsaharskej Afrike sťažuje </a:t>
            </a:r>
            <a:br>
              <a:rPr lang="sk-SK" altLang="sk-SK" sz="2600" dirty="0">
                <a:latin typeface="Arial Narrow" panose="020B0606020202030204" pitchFamily="34" charset="0"/>
              </a:rPr>
            </a:br>
            <a:r>
              <a:rPr lang="sk-SK" altLang="sk-SK" sz="2600" dirty="0">
                <a:latin typeface="Arial Narrow" panose="020B0606020202030204" pitchFamily="34" charset="0"/>
              </a:rPr>
              <a:t>neexistencia písma</a:t>
            </a:r>
          </a:p>
          <a:p>
            <a:pPr eaLnBrk="1" hangingPunct="1"/>
            <a:endParaRPr lang="sk-SK" altLang="sk-SK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altLang="sk-SK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Najvýznamnejšie staroveké civilizácie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600200"/>
            <a:ext cx="8640762" cy="2189163"/>
          </a:xfrm>
          <a:solidFill>
            <a:schemeClr val="accent1">
              <a:alpha val="30196"/>
            </a:schemeClr>
          </a:solidFill>
          <a:ln>
            <a:solidFill>
              <a:srgbClr val="3366FF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Egypt (3150 – 31 pred Kr.)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Kartágo (450 – 146 pred Kr.)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Maghreb/</a:t>
            </a:r>
            <a:r>
              <a:rPr lang="sk-SK" altLang="sk-SK" sz="2400" dirty="0" err="1">
                <a:latin typeface="Arial Narrow" panose="020B0606020202030204" pitchFamily="34" charset="0"/>
              </a:rPr>
              <a:t>Numídia</a:t>
            </a:r>
            <a:r>
              <a:rPr lang="sk-SK" altLang="sk-SK" sz="2400" dirty="0">
                <a:latin typeface="Arial Narrow" panose="020B0606020202030204" pitchFamily="34" charset="0"/>
              </a:rPr>
              <a:t> (202 – 46 pred Kr.)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Ghanská ríša (4. stor. – 1235 n. l.)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400" i="1" dirty="0" err="1">
                <a:latin typeface="Arial Narrow" panose="020B0606020202030204" pitchFamily="34" charset="0"/>
              </a:rPr>
              <a:t>Aksum</a:t>
            </a:r>
            <a:r>
              <a:rPr lang="sk-SK" altLang="sk-SK" sz="2400" i="1" dirty="0">
                <a:latin typeface="Arial Narrow" panose="020B0606020202030204" pitchFamily="34" charset="0"/>
              </a:rPr>
              <a:t>, </a:t>
            </a:r>
            <a:r>
              <a:rPr lang="sk-SK" altLang="sk-SK" sz="2400" i="1" dirty="0" err="1">
                <a:latin typeface="Arial Narrow" panose="020B0606020202030204" pitchFamily="34" charset="0"/>
              </a:rPr>
              <a:t>Nubia</a:t>
            </a:r>
            <a:r>
              <a:rPr lang="sk-SK" altLang="sk-SK" sz="2400" i="1" dirty="0">
                <a:latin typeface="Arial Narrow" panose="020B0606020202030204" pitchFamily="34" charset="0"/>
              </a:rPr>
              <a:t>, Kuš, Veľké Zimbabwe, Somálske civilizácie</a:t>
            </a:r>
            <a:r>
              <a:rPr lang="sk-SK" altLang="sk-SK" sz="2400" dirty="0"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554663" cy="1143000"/>
          </a:xfrm>
        </p:spPr>
        <p:txBody>
          <a:bodyPr/>
          <a:lstStyle/>
          <a:p>
            <a:pPr eaLnBrk="1" hangingPunct="1"/>
            <a:r>
              <a:rPr lang="sk-SK" altLang="sk-SK"/>
              <a:t>Staroveký Egypt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14" y="1628799"/>
            <a:ext cx="1605518" cy="3356992"/>
          </a:xfrm>
          <a:prstGeom prst="rect">
            <a:avLst/>
          </a:prstGeom>
        </p:spPr>
      </p:pic>
      <p:pic>
        <p:nvPicPr>
          <p:cNvPr id="5" name="Obrázok 4" descr="Obrázok, na ktorom je text, mapa, atlas&#10;&#10;Obsah vygenerovaný umelou inteligenciou môže byť nesprávny.">
            <a:extLst>
              <a:ext uri="{FF2B5EF4-FFF2-40B4-BE49-F238E27FC236}">
                <a16:creationId xmlns:a16="http://schemas.microsoft.com/office/drawing/2014/main" id="{8B09D9D7-809D-1724-28EA-49F0118CF5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92"/>
          <a:stretch/>
        </p:blipFill>
        <p:spPr>
          <a:xfrm>
            <a:off x="4139952" y="4940435"/>
            <a:ext cx="2750632" cy="1877965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73807"/>
            <a:ext cx="2411760" cy="5666977"/>
          </a:xfrm>
          <a:prstGeom prst="rect">
            <a:avLst/>
          </a:prstGeom>
        </p:spPr>
      </p:pic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5795963" cy="5876925"/>
          </a:xfrm>
        </p:spPr>
        <p:txBody>
          <a:bodyPr/>
          <a:lstStyle/>
          <a:p>
            <a:pPr eaLnBrk="1" hangingPunct="1">
              <a:spcBef>
                <a:spcPts val="400"/>
              </a:spcBef>
              <a:spcAft>
                <a:spcPts val="4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okolo r. 3</a:t>
            </a:r>
            <a:r>
              <a:rPr lang="en-GB" altLang="sk-SK" sz="2400" dirty="0">
                <a:latin typeface="Arial Narrow" panose="020B0606020202030204" pitchFamily="34" charset="0"/>
              </a:rPr>
              <a:t>000</a:t>
            </a:r>
            <a:r>
              <a:rPr lang="sk-SK" altLang="sk-SK" sz="2400" dirty="0">
                <a:latin typeface="Arial Narrow" panose="020B0606020202030204" pitchFamily="34" charset="0"/>
              </a:rPr>
              <a:t> pred Kr. sa Horný a Dolný Egypt zjednotili pod vládu faraóna </a:t>
            </a:r>
            <a:r>
              <a:rPr lang="sk-SK" altLang="sk-SK" sz="2400" dirty="0" err="1">
                <a:latin typeface="Arial Narrow" panose="020B0606020202030204" pitchFamily="34" charset="0"/>
              </a:rPr>
              <a:t>Menesa</a:t>
            </a:r>
            <a:r>
              <a:rPr lang="sk-SK" altLang="sk-SK" sz="2400" dirty="0">
                <a:latin typeface="Arial Narrow" panose="020B0606020202030204" pitchFamily="34" charset="0"/>
              </a:rPr>
              <a:t> </a:t>
            </a:r>
            <a:endParaRPr lang="en-GB" altLang="sk-SK" sz="2400" dirty="0">
              <a:latin typeface="Arial Narrow" panose="020B0606020202030204" pitchFamily="34" charset="0"/>
            </a:endParaRPr>
          </a:p>
          <a:p>
            <a:pPr lvl="1" eaLnBrk="1" hangingPunct="1">
              <a:spcBef>
                <a:spcPts val="400"/>
              </a:spcBef>
              <a:spcAft>
                <a:spcPts val="400"/>
              </a:spcAft>
            </a:pPr>
            <a:r>
              <a:rPr lang="en-GB" altLang="sk-SK" sz="2000" dirty="0" err="1">
                <a:latin typeface="Arial Narrow" panose="020B0606020202030204" pitchFamily="34" charset="0"/>
              </a:rPr>
              <a:t>hranicou</a:t>
            </a:r>
            <a:r>
              <a:rPr lang="en-GB" altLang="sk-SK" sz="2000" dirty="0">
                <a:latin typeface="Arial Narrow" panose="020B0606020202030204" pitchFamily="34" charset="0"/>
              </a:rPr>
              <a:t> </a:t>
            </a:r>
            <a:r>
              <a:rPr lang="en-GB" altLang="sk-SK" sz="2000" dirty="0" err="1">
                <a:latin typeface="Arial Narrow" panose="020B0606020202030204" pitchFamily="34" charset="0"/>
              </a:rPr>
              <a:t>bol</a:t>
            </a:r>
            <a:r>
              <a:rPr lang="en-GB" altLang="sk-SK" sz="2000" dirty="0">
                <a:latin typeface="Arial Narrow" panose="020B0606020202030204" pitchFamily="34" charset="0"/>
              </a:rPr>
              <a:t> 1. </a:t>
            </a:r>
            <a:r>
              <a:rPr lang="en-GB" altLang="sk-SK" sz="2000" dirty="0" err="1">
                <a:latin typeface="Arial Narrow" panose="020B0606020202030204" pitchFamily="34" charset="0"/>
              </a:rPr>
              <a:t>katarakt</a:t>
            </a:r>
            <a:endParaRPr lang="sk-SK" altLang="sk-SK" sz="2000" dirty="0">
              <a:latin typeface="Arial Narrow" panose="020B0606020202030204" pitchFamily="34" charset="0"/>
            </a:endParaRPr>
          </a:p>
          <a:p>
            <a:pPr eaLnBrk="1" hangingPunct="1">
              <a:spcBef>
                <a:spcPts val="400"/>
              </a:spcBef>
              <a:spcAft>
                <a:spcPts val="4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v 2. tisícročí pred Kr. siahal od Sýrskej </a:t>
            </a:r>
            <a:br>
              <a:rPr lang="sk-SK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púšte na V k saharským oázam na Z, J;</a:t>
            </a:r>
            <a:br>
              <a:rPr lang="sk-SK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hranicou bol v tomto období 4. katarakt</a:t>
            </a:r>
          </a:p>
          <a:p>
            <a:pPr lvl="1" eaLnBrk="1" hangingPunct="1">
              <a:spcBef>
                <a:spcPts val="400"/>
              </a:spcBef>
              <a:spcAft>
                <a:spcPts val="400"/>
              </a:spcAft>
            </a:pPr>
            <a:r>
              <a:rPr lang="sk-SK" altLang="sk-SK" sz="2000" dirty="0">
                <a:latin typeface="Arial Narrow" panose="020B0606020202030204" pitchFamily="34" charset="0"/>
              </a:rPr>
              <a:t>Pohltil tým Núbiu, ale tá neskôr získala </a:t>
            </a:r>
            <a:br>
              <a:rPr lang="sk-SK" altLang="sk-SK" sz="2000" dirty="0">
                <a:latin typeface="Arial Narrow" panose="020B0606020202030204" pitchFamily="34" charset="0"/>
              </a:rPr>
            </a:br>
            <a:r>
              <a:rPr lang="sk-SK" altLang="sk-SK" sz="2000" dirty="0">
                <a:latin typeface="Arial Narrow" panose="020B0606020202030204" pitchFamily="34" charset="0"/>
              </a:rPr>
              <a:t>nezávislosť a vzniklo Kušitské kráľovstvo</a:t>
            </a:r>
          </a:p>
          <a:p>
            <a:pPr eaLnBrk="1" hangingPunct="1">
              <a:spcBef>
                <a:spcPts val="400"/>
              </a:spcBef>
              <a:spcAft>
                <a:spcPts val="4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v r. 31. pred Kr. bol dobytý Rímskou ríšou</a:t>
            </a:r>
          </a:p>
          <a:p>
            <a:pPr eaLnBrk="1" hangingPunct="1">
              <a:spcBef>
                <a:spcPts val="400"/>
              </a:spcBef>
              <a:spcAft>
                <a:spcPts val="4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dominovalo poľnohospodárstvo</a:t>
            </a:r>
          </a:p>
          <a:p>
            <a:pPr eaLnBrk="1" hangingPunct="1">
              <a:spcBef>
                <a:spcPts val="400"/>
              </a:spcBef>
              <a:spcAft>
                <a:spcPts val="4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rozvoj vedy, kultúry, písma, </a:t>
            </a:r>
            <a:br>
              <a:rPr lang="sk-SK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stavebníctva, vojenské výboje</a:t>
            </a:r>
          </a:p>
          <a:p>
            <a:pPr eaLnBrk="1" hangingPunct="1">
              <a:spcBef>
                <a:spcPts val="400"/>
              </a:spcBef>
              <a:spcAft>
                <a:spcPts val="400"/>
              </a:spcAft>
            </a:pPr>
            <a:r>
              <a:rPr lang="sk-SK" altLang="sk-SK" sz="2400" dirty="0">
                <a:latin typeface="Arial Narrow" panose="020B0606020202030204" pitchFamily="34" charset="0"/>
              </a:rPr>
              <a:t>náboženstvo vymedzovalo vzťahy</a:t>
            </a:r>
            <a:br>
              <a:rPr lang="sk-SK" altLang="sk-SK" sz="2400" dirty="0">
                <a:latin typeface="Arial Narrow" panose="020B0606020202030204" pitchFamily="34" charset="0"/>
              </a:rPr>
            </a:br>
            <a:r>
              <a:rPr lang="sk-SK" altLang="sk-SK" sz="2400" dirty="0">
                <a:latin typeface="Arial Narrow" panose="020B0606020202030204" pitchFamily="34" charset="0"/>
              </a:rPr>
              <a:t>a normy správania v spoločnosti</a:t>
            </a:r>
          </a:p>
        </p:txBody>
      </p:sp>
      <p:cxnSp>
        <p:nvCxnSpPr>
          <p:cNvPr id="7" name="Rovná spojovacia šípka 6">
            <a:extLst>
              <a:ext uri="{FF2B5EF4-FFF2-40B4-BE49-F238E27FC236}">
                <a16:creationId xmlns:a16="http://schemas.microsoft.com/office/drawing/2014/main" id="{F53B09A1-C2BC-989E-A550-9122BB238DD0}"/>
              </a:ext>
            </a:extLst>
          </p:cNvPr>
          <p:cNvCxnSpPr/>
          <p:nvPr/>
        </p:nvCxnSpPr>
        <p:spPr>
          <a:xfrm>
            <a:off x="4283968" y="4509120"/>
            <a:ext cx="770746" cy="476671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text, mapa, atlas, diagram&#10;&#10;Automaticky generovaný popis">
            <a:extLst>
              <a:ext uri="{FF2B5EF4-FFF2-40B4-BE49-F238E27FC236}">
                <a16:creationId xmlns:a16="http://schemas.microsoft.com/office/drawing/2014/main" id="{B6286D1D-90B4-F764-29FC-1586297218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" t="3870" r="5425" b="3569"/>
          <a:stretch/>
        </p:blipFill>
        <p:spPr>
          <a:xfrm>
            <a:off x="8394" y="3245928"/>
            <a:ext cx="4851638" cy="3618276"/>
          </a:xfrm>
          <a:prstGeom prst="rect">
            <a:avLst/>
          </a:prstGeom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50900"/>
          </a:xfrm>
        </p:spPr>
        <p:txBody>
          <a:bodyPr/>
          <a:lstStyle/>
          <a:p>
            <a:pPr eaLnBrk="1" hangingPunct="1"/>
            <a:r>
              <a:rPr lang="sk-SK" altLang="sk-SK"/>
              <a:t>Kartágo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423" y="2348880"/>
            <a:ext cx="4392488" cy="254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9144000" cy="2409315"/>
          </a:xfrm>
          <a:solidFill>
            <a:srgbClr val="FFCC99">
              <a:alpha val="43921"/>
            </a:srgbClr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Kartágo bolo staroveké mesto na území dnešného mesta Tunis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pôvodne fenické, založené vysťahovalcami z </a:t>
            </a:r>
            <a:r>
              <a:rPr lang="sk-SK" altLang="sk-SK" sz="2400" dirty="0" err="1">
                <a:latin typeface="Arial Narrow" panose="020B0606020202030204" pitchFamily="34" charset="0"/>
              </a:rPr>
              <a:t>Týru</a:t>
            </a:r>
            <a:r>
              <a:rPr lang="sk-SK" altLang="sk-SK" sz="2400" dirty="0">
                <a:latin typeface="Arial Narrow" panose="020B0606020202030204" pitchFamily="34" charset="0"/>
              </a:rPr>
              <a:t> v roku 814 pred Kr. 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vybudovalo si mestský štát a rozvinutú civilizáciu (650 – 146 pred Kr.)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po troch </a:t>
            </a:r>
            <a:r>
              <a:rPr lang="sk-SK" altLang="sk-SK" sz="2400" dirty="0" err="1">
                <a:latin typeface="Arial Narrow" panose="020B0606020202030204" pitchFamily="34" charset="0"/>
              </a:rPr>
              <a:t>púnskych</a:t>
            </a:r>
            <a:r>
              <a:rPr lang="sk-SK" altLang="sk-SK" sz="2400" dirty="0">
                <a:latin typeface="Arial Narrow" panose="020B0606020202030204" pitchFamily="34" charset="0"/>
              </a:rPr>
              <a:t> vojnách si ho podmanila Rímska ríša</a:t>
            </a:r>
          </a:p>
          <a:p>
            <a:pPr eaLnBrk="1" hangingPunct="1">
              <a:lnSpc>
                <a:spcPct val="90000"/>
              </a:lnSpc>
            </a:pPr>
            <a:r>
              <a:rPr lang="sk-SK" altLang="sk-SK" sz="2400" dirty="0">
                <a:latin typeface="Arial Narrow" panose="020B0606020202030204" pitchFamily="34" charset="0"/>
              </a:rPr>
              <a:t>v 1. stor. n. l. sa nanovo vybudované Kartágo stalo hlavným mestom novej rímskej provincie </a:t>
            </a:r>
            <a:r>
              <a:rPr lang="sk-SK" altLang="sk-SK" sz="2400" dirty="0" err="1">
                <a:latin typeface="Arial Narrow" panose="020B0606020202030204" pitchFamily="34" charset="0"/>
              </a:rPr>
              <a:t>Africa</a:t>
            </a:r>
            <a:endParaRPr lang="sk-SK" altLang="sk-SK" sz="24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sk-SK" altLang="sk-SK" sz="2400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98ADDF90-6638-9040-D4C9-7A786CD39A7D}"/>
              </a:ext>
            </a:extLst>
          </p:cNvPr>
          <p:cNvSpPr txBox="1"/>
          <p:nvPr/>
        </p:nvSpPr>
        <p:spPr>
          <a:xfrm>
            <a:off x="5294759" y="5301208"/>
            <a:ext cx="3840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Arial Narrow" panose="020B0606020202030204" pitchFamily="34" charset="0"/>
              </a:rPr>
              <a:t>Kartágo – neskôr sídlo </a:t>
            </a:r>
            <a:r>
              <a:rPr lang="sk-SK" dirty="0" err="1">
                <a:latin typeface="Arial Narrow" panose="020B0606020202030204" pitchFamily="34" charset="0"/>
                <a:hlinkClick r:id="rId5"/>
              </a:rPr>
              <a:t>Kartagijského</a:t>
            </a:r>
            <a:r>
              <a:rPr lang="sk-SK" dirty="0">
                <a:latin typeface="Arial Narrow" panose="020B0606020202030204" pitchFamily="34" charset="0"/>
                <a:hlinkClick r:id="rId5"/>
              </a:rPr>
              <a:t> </a:t>
            </a:r>
            <a:r>
              <a:rPr lang="sk-SK" dirty="0" err="1">
                <a:latin typeface="Arial Narrow" panose="020B0606020202030204" pitchFamily="34" charset="0"/>
                <a:hlinkClick r:id="rId5"/>
              </a:rPr>
              <a:t>exarchátu</a:t>
            </a:r>
            <a:r>
              <a:rPr lang="sk-SK" dirty="0">
                <a:latin typeface="Arial Narrow" panose="020B0606020202030204" pitchFamily="34" charset="0"/>
              </a:rPr>
              <a:t> – čiastočne autonómnej územnej jednotky v rámci Byzantskej ríše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4241</TotalTime>
  <Words>1958</Words>
  <Application>Microsoft Office PowerPoint</Application>
  <PresentationFormat>Prezentácia na obrazovke (4:3)</PresentationFormat>
  <Paragraphs>292</Paragraphs>
  <Slides>36</Slides>
  <Notes>33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2</vt:i4>
      </vt:variant>
      <vt:variant>
        <vt:lpstr>Nadpisy snímok</vt:lpstr>
      </vt:variant>
      <vt:variant>
        <vt:i4>36</vt:i4>
      </vt:variant>
    </vt:vector>
  </HeadingPairs>
  <TitlesOfParts>
    <vt:vector size="40" baseType="lpstr">
      <vt:lpstr>Arial</vt:lpstr>
      <vt:lpstr>Arial Narrow</vt:lpstr>
      <vt:lpstr>Predvolený návrh</vt:lpstr>
      <vt:lpstr>2_Predvolený návrh</vt:lpstr>
      <vt:lpstr>HISTÓRIA</vt:lpstr>
      <vt:lpstr>(sub)makroregionálne rozdelenie</vt:lpstr>
      <vt:lpstr>Prezentácia programu PowerPoint</vt:lpstr>
      <vt:lpstr>Srdce sveta – kolíska ľudstva</vt:lpstr>
      <vt:lpstr>Prezentácia programu PowerPoint</vt:lpstr>
      <vt:lpstr>Rozvoj spoločnosti</vt:lpstr>
      <vt:lpstr>Najvýznamnejšie staroveké civilizácie</vt:lpstr>
      <vt:lpstr>Staroveký Egypt</vt:lpstr>
      <vt:lpstr>Kartágo</vt:lpstr>
      <vt:lpstr>Numídia</vt:lpstr>
      <vt:lpstr>Sever Afriky pod správou Rímskej ríše</vt:lpstr>
      <vt:lpstr>Ghanská ríša</vt:lpstr>
      <vt:lpstr>Expanzia Bantuov</vt:lpstr>
      <vt:lpstr>Prezentácia programu PowerPoint</vt:lpstr>
      <vt:lpstr>Šírenie Islamu v Afrike</vt:lpstr>
      <vt:lpstr>Prezentácia programu PowerPoint</vt:lpstr>
      <vt:lpstr>Osmanská ríša</vt:lpstr>
      <vt:lpstr>Prvé portugalské kolónie</vt:lpstr>
      <vt:lpstr>hlavné obchodné cesty v 17. stor.</vt:lpstr>
      <vt:lpstr>ROZMACH OTROKÁRSTVA</vt:lpstr>
      <vt:lpstr>Prezentácia programu PowerPoint</vt:lpstr>
      <vt:lpstr>Prezentácia programu PowerPoint</vt:lpstr>
      <vt:lpstr>Prezentácia programu PowerPoint</vt:lpstr>
      <vt:lpstr>EURÓPSKA BITKA O AFRIKU</vt:lpstr>
      <vt:lpstr>najvýznamnejšie mocnosti</vt:lpstr>
      <vt:lpstr>Prezentácia programu PowerPoint</vt:lpstr>
      <vt:lpstr>Rozdelenie Afriky</vt:lpstr>
      <vt:lpstr>Francúzsko</vt:lpstr>
      <vt:lpstr>Spojené kráľovstvo</vt:lpstr>
      <vt:lpstr>Portugalsko</vt:lpstr>
      <vt:lpstr>Nemecko</vt:lpstr>
      <vt:lpstr>DEKOLONIZÁCIA</vt:lpstr>
      <vt:lpstr>Východisková situácia po 2. sv. vojne</vt:lpstr>
      <vt:lpstr>Prezentácia programu PowerPoint</vt:lpstr>
      <vt:lpstr>stav po dekolonizácii</vt:lpstr>
      <vt:lpstr>KONIEC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HISTÓRIA</dc:title>
  <dc:creator>Laco</dc:creator>
  <cp:lastModifiedBy>doc. Mgr. Ladislav Novotný PhD.</cp:lastModifiedBy>
  <cp:revision>69</cp:revision>
  <dcterms:created xsi:type="dcterms:W3CDTF">2012-02-04T19:49:52Z</dcterms:created>
  <dcterms:modified xsi:type="dcterms:W3CDTF">2025-02-24T13:30:18Z</dcterms:modified>
</cp:coreProperties>
</file>