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93" r:id="rId2"/>
    <p:sldId id="297" r:id="rId3"/>
    <p:sldId id="294" r:id="rId4"/>
    <p:sldId id="295" r:id="rId5"/>
    <p:sldId id="296" r:id="rId6"/>
    <p:sldId id="268" r:id="rId7"/>
    <p:sldId id="269" r:id="rId8"/>
    <p:sldId id="270" r:id="rId9"/>
    <p:sldId id="271" r:id="rId10"/>
    <p:sldId id="272" r:id="rId11"/>
    <p:sldId id="273" r:id="rId12"/>
    <p:sldId id="274" r:id="rId13"/>
    <p:sldId id="284" r:id="rId14"/>
    <p:sldId id="292" r:id="rId15"/>
    <p:sldId id="289" r:id="rId16"/>
    <p:sldId id="278" r:id="rId17"/>
    <p:sldId id="279" r:id="rId18"/>
    <p:sldId id="280" r:id="rId19"/>
    <p:sldId id="281" r:id="rId20"/>
    <p:sldId id="290" r:id="rId21"/>
    <p:sldId id="291" r:id="rId22"/>
    <p:sldId id="282" r:id="rId23"/>
  </p:sldIdLst>
  <p:sldSz cx="9144000" cy="6858000" type="screen4x3"/>
  <p:notesSz cx="6858000" cy="9144000"/>
  <p:defaultTextStyle>
    <a:defPPr>
      <a:defRPr lang="sk-SK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  <a:srgbClr val="00FF00"/>
    <a:srgbClr val="FFCC99"/>
    <a:srgbClr val="FF3399"/>
    <a:srgbClr val="FF0000"/>
    <a:srgbClr val="99FF99"/>
    <a:srgbClr val="FFFF66"/>
    <a:srgbClr val="66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2" d="100"/>
          <a:sy n="102" d="100"/>
        </p:scale>
        <p:origin x="1806" y="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sk-SK" altLang="sk-SK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sk-SK" altLang="sk-SK"/>
          </a:p>
        </p:txBody>
      </p:sp>
      <p:sp>
        <p:nvSpPr>
          <p:cNvPr id="3277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k-SK" altLang="sk-SK" noProof="0"/>
              <a:t>Kliknite sem a upravte štýly predlohy textu.</a:t>
            </a:r>
          </a:p>
          <a:p>
            <a:pPr lvl="1"/>
            <a:r>
              <a:rPr lang="sk-SK" altLang="sk-SK" noProof="0"/>
              <a:t>Druhá úroveň</a:t>
            </a:r>
          </a:p>
          <a:p>
            <a:pPr lvl="2"/>
            <a:r>
              <a:rPr lang="sk-SK" altLang="sk-SK" noProof="0"/>
              <a:t>Tretia úroveň</a:t>
            </a:r>
          </a:p>
          <a:p>
            <a:pPr lvl="3"/>
            <a:r>
              <a:rPr lang="sk-SK" altLang="sk-SK" noProof="0"/>
              <a:t>Štvrtá úroveň</a:t>
            </a:r>
          </a:p>
          <a:p>
            <a:pPr lvl="4"/>
            <a:r>
              <a:rPr lang="sk-SK" altLang="sk-SK" noProof="0"/>
              <a:t>Piata úroveň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sk-SK" altLang="sk-SK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4782CB89-5876-4582-B26C-602672763A64}" type="slidenum">
              <a:rPr lang="sk-SK" altLang="sk-SK"/>
              <a:pPr/>
              <a:t>‹#›</a:t>
            </a:fld>
            <a:endParaRPr lang="sk-SK" altLang="sk-SK"/>
          </a:p>
        </p:txBody>
      </p:sp>
    </p:spTree>
    <p:extLst>
      <p:ext uri="{BB962C8B-B14F-4D97-AF65-F5344CB8AC3E}">
        <p14:creationId xmlns:p14="http://schemas.microsoft.com/office/powerpoint/2010/main" val="233269938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E78662B-AFD4-4C82-AF9A-994FEC2BCC69}" type="slidenum">
              <a:rPr kumimoji="0" lang="sk-SK" altLang="sk-SK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sk-SK" altLang="sk-SK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k-SK" altLang="sk-SK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477429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6E6321EC-03D4-4FB7-BCF6-D5DB30F88D77}" type="slidenum">
              <a:rPr lang="sk-SK" altLang="sk-SK"/>
              <a:pPr eaLnBrk="1" hangingPunct="1"/>
              <a:t>10</a:t>
            </a:fld>
            <a:endParaRPr lang="sk-SK" altLang="sk-SK"/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k-SK" altLang="sk-SK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277018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EA9EF375-D17E-4874-AD98-2BDE2720BF87}" type="slidenum">
              <a:rPr lang="sk-SK" altLang="sk-SK"/>
              <a:pPr eaLnBrk="1" hangingPunct="1"/>
              <a:t>11</a:t>
            </a:fld>
            <a:endParaRPr lang="sk-SK" altLang="sk-SK"/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k-SK" altLang="sk-SK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381535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0CFB461F-3C03-4C32-A67F-5335E90CFEC1}" type="slidenum">
              <a:rPr lang="sk-SK" altLang="sk-SK"/>
              <a:pPr eaLnBrk="1" hangingPunct="1"/>
              <a:t>12</a:t>
            </a:fld>
            <a:endParaRPr lang="sk-SK" altLang="sk-SK"/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k-SK" altLang="sk-SK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178767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D7E4B52C-038A-425B-B753-47E5E4106E58}" type="slidenum">
              <a:rPr lang="sk-SK" altLang="sk-SK"/>
              <a:pPr eaLnBrk="1" hangingPunct="1"/>
              <a:t>13</a:t>
            </a:fld>
            <a:endParaRPr lang="sk-SK" altLang="sk-SK"/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k-SK" altLang="sk-SK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798354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D7E4B52C-038A-425B-B753-47E5E4106E58}" type="slidenum">
              <a:rPr lang="sk-SK" altLang="sk-SK">
                <a:solidFill>
                  <a:srgbClr val="000000"/>
                </a:solidFill>
              </a:rPr>
              <a:pPr eaLnBrk="1" hangingPunct="1"/>
              <a:t>14</a:t>
            </a:fld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k-SK" altLang="sk-SK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82442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D7E4B52C-038A-425B-B753-47E5E4106E58}" type="slidenum">
              <a:rPr lang="sk-SK" altLang="sk-SK">
                <a:solidFill>
                  <a:srgbClr val="000000"/>
                </a:solidFill>
              </a:rPr>
              <a:pPr eaLnBrk="1" hangingPunct="1"/>
              <a:t>15</a:t>
            </a:fld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k-SK" altLang="sk-SK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983051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B7A3DBE8-019A-415F-B5DF-1E5C998C5771}" type="slidenum">
              <a:rPr lang="sk-SK" altLang="sk-SK"/>
              <a:pPr eaLnBrk="1" hangingPunct="1"/>
              <a:t>16</a:t>
            </a:fld>
            <a:endParaRPr lang="sk-SK" altLang="sk-SK"/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k-SK" altLang="sk-SK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556305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BB17FCAA-FECB-467D-97CE-86AC00A2214F}" type="slidenum">
              <a:rPr lang="sk-SK" altLang="sk-SK"/>
              <a:pPr eaLnBrk="1" hangingPunct="1"/>
              <a:t>17</a:t>
            </a:fld>
            <a:endParaRPr lang="sk-SK" altLang="sk-SK"/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k-SK" altLang="sk-SK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746174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4B6FBF40-386D-4104-8AF6-CD23D8881D39}" type="slidenum">
              <a:rPr lang="sk-SK" altLang="sk-SK"/>
              <a:pPr eaLnBrk="1" hangingPunct="1"/>
              <a:t>18</a:t>
            </a:fld>
            <a:endParaRPr lang="sk-SK" altLang="sk-SK"/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k-SK" altLang="sk-SK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367005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31D3456F-DC2B-4620-B5F6-A3E79780747B}" type="slidenum">
              <a:rPr lang="sk-SK" altLang="sk-SK"/>
              <a:pPr eaLnBrk="1" hangingPunct="1"/>
              <a:t>19</a:t>
            </a:fld>
            <a:endParaRPr lang="sk-SK" altLang="sk-SK"/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k-SK" altLang="sk-SK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43239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68D6826-2E3F-43E7-A9D5-8572F2D65751}" type="slidenum">
              <a:rPr kumimoji="0" lang="sk-SK" altLang="sk-SK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sk-SK" altLang="sk-SK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k-SK" altLang="sk-SK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155722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DF22E132-7B70-4676-A2AD-E8C4E4FE14D1}" type="slidenum">
              <a:rPr lang="sk-SK" altLang="sk-SK"/>
              <a:pPr eaLnBrk="1" hangingPunct="1"/>
              <a:t>22</a:t>
            </a:fld>
            <a:endParaRPr lang="sk-SK" altLang="sk-SK"/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k-SK" altLang="sk-SK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76089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68D6826-2E3F-43E7-A9D5-8572F2D65751}" type="slidenum">
              <a:rPr kumimoji="0" lang="sk-SK" altLang="sk-SK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sk-SK" altLang="sk-SK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k-SK" altLang="sk-SK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9079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6E3D43D-C881-4AF4-963B-F3C5F8FC39CE}" type="slidenum">
              <a:rPr kumimoji="0" lang="sk-SK" altLang="sk-SK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sk-SK" altLang="sk-SK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k-SK" altLang="sk-SK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80924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56C11ED-EE14-4AAF-B780-318853CDE07B}" type="slidenum">
              <a:rPr kumimoji="0" lang="sk-SK" altLang="sk-SK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sk-SK" altLang="sk-SK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k-SK" altLang="sk-SK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23249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2A7BF6E3-BF19-42AB-A387-2FD2613D8779}" type="slidenum">
              <a:rPr lang="sk-SK" altLang="sk-SK"/>
              <a:pPr eaLnBrk="1" hangingPunct="1"/>
              <a:t>6</a:t>
            </a:fld>
            <a:endParaRPr lang="sk-SK" altLang="sk-SK"/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k-SK" altLang="sk-SK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8366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BA94C81B-86E0-4B39-A7A1-059DA4F6775E}" type="slidenum">
              <a:rPr lang="sk-SK" altLang="sk-SK"/>
              <a:pPr eaLnBrk="1" hangingPunct="1"/>
              <a:t>7</a:t>
            </a:fld>
            <a:endParaRPr lang="sk-SK" altLang="sk-SK"/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k-SK" altLang="sk-SK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90738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141D8D4C-41CE-4881-AA9D-E6DE88397A40}" type="slidenum">
              <a:rPr lang="sk-SK" altLang="sk-SK"/>
              <a:pPr eaLnBrk="1" hangingPunct="1"/>
              <a:t>8</a:t>
            </a:fld>
            <a:endParaRPr lang="sk-SK" altLang="sk-SK"/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k-SK" altLang="sk-SK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18799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E8D88205-2003-49F5-88D6-BFDF32144EB7}" type="slidenum">
              <a:rPr lang="sk-SK" altLang="sk-SK"/>
              <a:pPr eaLnBrk="1" hangingPunct="1"/>
              <a:t>9</a:t>
            </a:fld>
            <a:endParaRPr lang="sk-SK" altLang="sk-SK"/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k-SK" altLang="sk-SK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22573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sk-SK"/>
              <a:t>Upravte štýl predlohy podnadpisov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FA8B3E5-D12F-4FDF-BED8-074D93F201A4}" type="slidenum">
              <a:rPr lang="sk-SK" altLang="sk-SK"/>
              <a:pPr/>
              <a:t>‹#›</a:t>
            </a:fld>
            <a:endParaRPr lang="sk-SK" altLang="sk-SK"/>
          </a:p>
        </p:txBody>
      </p:sp>
    </p:spTree>
    <p:extLst>
      <p:ext uri="{BB962C8B-B14F-4D97-AF65-F5344CB8AC3E}">
        <p14:creationId xmlns:p14="http://schemas.microsoft.com/office/powerpoint/2010/main" val="17046124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B42F393-3F28-4989-A184-07D5F29FCF24}" type="slidenum">
              <a:rPr lang="sk-SK" altLang="sk-SK"/>
              <a:pPr/>
              <a:t>‹#›</a:t>
            </a:fld>
            <a:endParaRPr lang="sk-SK" altLang="sk-SK"/>
          </a:p>
        </p:txBody>
      </p:sp>
    </p:spTree>
    <p:extLst>
      <p:ext uri="{BB962C8B-B14F-4D97-AF65-F5344CB8AC3E}">
        <p14:creationId xmlns:p14="http://schemas.microsoft.com/office/powerpoint/2010/main" val="29715657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924E55E-CC0D-480D-9490-A04365E0D578}" type="slidenum">
              <a:rPr lang="sk-SK" altLang="sk-SK"/>
              <a:pPr/>
              <a:t>‹#›</a:t>
            </a:fld>
            <a:endParaRPr lang="sk-SK" altLang="sk-SK"/>
          </a:p>
        </p:txBody>
      </p:sp>
    </p:spTree>
    <p:extLst>
      <p:ext uri="{BB962C8B-B14F-4D97-AF65-F5344CB8AC3E}">
        <p14:creationId xmlns:p14="http://schemas.microsoft.com/office/powerpoint/2010/main" val="24578114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Nadpis, text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textu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CDBD771-B136-425A-BD33-F1D55D2EB52A}" type="slidenum">
              <a:rPr lang="sk-SK" altLang="sk-SK"/>
              <a:pPr/>
              <a:t>‹#›</a:t>
            </a:fld>
            <a:endParaRPr lang="sk-SK" altLang="sk-SK"/>
          </a:p>
        </p:txBody>
      </p:sp>
    </p:spTree>
    <p:extLst>
      <p:ext uri="{BB962C8B-B14F-4D97-AF65-F5344CB8AC3E}">
        <p14:creationId xmlns:p14="http://schemas.microsoft.com/office/powerpoint/2010/main" val="20779514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4430079-65D1-48F7-9076-42EB3867CD37}" type="slidenum">
              <a:rPr lang="sk-SK" altLang="sk-SK"/>
              <a:pPr/>
              <a:t>‹#›</a:t>
            </a:fld>
            <a:endParaRPr lang="sk-SK" altLang="sk-SK"/>
          </a:p>
        </p:txBody>
      </p:sp>
    </p:spTree>
    <p:extLst>
      <p:ext uri="{BB962C8B-B14F-4D97-AF65-F5344CB8AC3E}">
        <p14:creationId xmlns:p14="http://schemas.microsoft.com/office/powerpoint/2010/main" val="24570612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A5141FB-8CBD-4A20-99A1-5FB239839B10}" type="slidenum">
              <a:rPr lang="sk-SK" altLang="sk-SK"/>
              <a:pPr/>
              <a:t>‹#›</a:t>
            </a:fld>
            <a:endParaRPr lang="sk-SK" altLang="sk-SK"/>
          </a:p>
        </p:txBody>
      </p:sp>
    </p:spTree>
    <p:extLst>
      <p:ext uri="{BB962C8B-B14F-4D97-AF65-F5344CB8AC3E}">
        <p14:creationId xmlns:p14="http://schemas.microsoft.com/office/powerpoint/2010/main" val="22181062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9F9449E-D67D-41F3-994A-FAC748B77A3A}" type="slidenum">
              <a:rPr lang="sk-SK" altLang="sk-SK"/>
              <a:pPr/>
              <a:t>‹#›</a:t>
            </a:fld>
            <a:endParaRPr lang="sk-SK" altLang="sk-SK"/>
          </a:p>
        </p:txBody>
      </p:sp>
    </p:spTree>
    <p:extLst>
      <p:ext uri="{BB962C8B-B14F-4D97-AF65-F5344CB8AC3E}">
        <p14:creationId xmlns:p14="http://schemas.microsoft.com/office/powerpoint/2010/main" val="24118771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symbol tex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6" name="Zástupný symbol obsah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C8E92B9-9E3F-4CC2-AF14-8BBCF89DD5DF}" type="slidenum">
              <a:rPr lang="sk-SK" altLang="sk-SK"/>
              <a:pPr/>
              <a:t>‹#›</a:t>
            </a:fld>
            <a:endParaRPr lang="sk-SK" altLang="sk-SK"/>
          </a:p>
        </p:txBody>
      </p:sp>
    </p:spTree>
    <p:extLst>
      <p:ext uri="{BB962C8B-B14F-4D97-AF65-F5344CB8AC3E}">
        <p14:creationId xmlns:p14="http://schemas.microsoft.com/office/powerpoint/2010/main" val="9614860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29BF95C-36AB-4C0D-9C3D-6196A663D4D8}" type="slidenum">
              <a:rPr lang="sk-SK" altLang="sk-SK"/>
              <a:pPr/>
              <a:t>‹#›</a:t>
            </a:fld>
            <a:endParaRPr lang="sk-SK" altLang="sk-SK"/>
          </a:p>
        </p:txBody>
      </p:sp>
    </p:spTree>
    <p:extLst>
      <p:ext uri="{BB962C8B-B14F-4D97-AF65-F5344CB8AC3E}">
        <p14:creationId xmlns:p14="http://schemas.microsoft.com/office/powerpoint/2010/main" val="31097590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7EED49E-2528-4971-B0C1-CE41FAF5F5DF}" type="slidenum">
              <a:rPr lang="sk-SK" altLang="sk-SK"/>
              <a:pPr/>
              <a:t>‹#›</a:t>
            </a:fld>
            <a:endParaRPr lang="sk-SK" altLang="sk-SK"/>
          </a:p>
        </p:txBody>
      </p:sp>
    </p:spTree>
    <p:extLst>
      <p:ext uri="{BB962C8B-B14F-4D97-AF65-F5344CB8AC3E}">
        <p14:creationId xmlns:p14="http://schemas.microsoft.com/office/powerpoint/2010/main" val="2651014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0C96B05-FD16-4A53-AB0A-C6E97ED7573E}" type="slidenum">
              <a:rPr lang="sk-SK" altLang="sk-SK"/>
              <a:pPr/>
              <a:t>‹#›</a:t>
            </a:fld>
            <a:endParaRPr lang="sk-SK" altLang="sk-SK"/>
          </a:p>
        </p:txBody>
      </p:sp>
    </p:spTree>
    <p:extLst>
      <p:ext uri="{BB962C8B-B14F-4D97-AF65-F5344CB8AC3E}">
        <p14:creationId xmlns:p14="http://schemas.microsoft.com/office/powerpoint/2010/main" val="41931579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obrázka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sk-SK" noProof="0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E6F7386-1B0D-43CD-AEAD-DDE8CE5A6A19}" type="slidenum">
              <a:rPr lang="sk-SK" altLang="sk-SK"/>
              <a:pPr/>
              <a:t>‹#›</a:t>
            </a:fld>
            <a:endParaRPr lang="sk-SK" altLang="sk-SK"/>
          </a:p>
        </p:txBody>
      </p:sp>
    </p:spTree>
    <p:extLst>
      <p:ext uri="{BB962C8B-B14F-4D97-AF65-F5344CB8AC3E}">
        <p14:creationId xmlns:p14="http://schemas.microsoft.com/office/powerpoint/2010/main" val="22730701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sk-SK" altLang="sk-SK"/>
              <a:t>Kliknite sem a upravte štýl predlohy nadpisov.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k-SK" altLang="sk-SK"/>
              <a:t>Kliknite sem a upravte štýly predlohy textu.</a:t>
            </a:r>
          </a:p>
          <a:p>
            <a:pPr lvl="1"/>
            <a:r>
              <a:rPr lang="sk-SK" altLang="sk-SK"/>
              <a:t>Druhá úroveň</a:t>
            </a:r>
          </a:p>
          <a:p>
            <a:pPr lvl="2"/>
            <a:r>
              <a:rPr lang="sk-SK" altLang="sk-SK"/>
              <a:t>Tretia úroveň</a:t>
            </a:r>
          </a:p>
          <a:p>
            <a:pPr lvl="3"/>
            <a:r>
              <a:rPr lang="sk-SK" altLang="sk-SK"/>
              <a:t>Štvrtá úroveň</a:t>
            </a:r>
          </a:p>
          <a:p>
            <a:pPr lvl="4"/>
            <a:r>
              <a:rPr lang="sk-SK" altLang="sk-SK"/>
              <a:t>Piata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sk-SK" altLang="sk-SK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sk-SK" altLang="sk-SK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6CFCAC4C-00E1-449B-A022-83509278C73A}" type="slidenum">
              <a:rPr lang="sk-SK" altLang="sk-SK"/>
              <a:pPr/>
              <a:t>‹#›</a:t>
            </a:fld>
            <a:endParaRPr lang="sk-SK" altLang="sk-SK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jpe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upload.wikimedia.org/wikipedia/commons/b/b1/Ocean_drainage.png" TargetMode="External"/><Relationship Id="rId7" Type="http://schemas.openxmlformats.org/officeDocument/2006/relationships/hyperlink" Target="https://humanglemedia.com/the-2022-rainy-season-has-increased-the-volume-of-lake-chad-report/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hyperlink" Target="http://www.britannica.com/place/Lake-Chad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nrcs.usda.gov/Internet/FSE_MEDIA/nrcs142p2_050042.jpg" TargetMode="External"/><Relationship Id="rId4" Type="http://schemas.openxmlformats.org/officeDocument/2006/relationships/image" Target="../media/image28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jpeg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hyperlink" Target="https://svs.gsfc.nasa.gov/3652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hyperlink" Target="http://earth.nullschool.net/" TargetMode="Externa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hyperlink" Target="https://svs.gsfc.nasa.gov/3652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hyperlink" Target="http://earth.nullschool.net/" TargetMode="Externa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ritannica.com/place/Lake-Volta" TargetMode="External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900113" y="0"/>
            <a:ext cx="7786687" cy="1417638"/>
          </a:xfrm>
        </p:spPr>
        <p:txBody>
          <a:bodyPr/>
          <a:lstStyle/>
          <a:p>
            <a:pPr algn="l" eaLnBrk="1" hangingPunct="1">
              <a:defRPr/>
            </a:pPr>
            <a:r>
              <a:rPr lang="sk-SK" altLang="sk-SK" sz="6000" b="1">
                <a:effectLst>
                  <a:outerShdw blurRad="38100" dist="38100" dir="2700000" algn="tl">
                    <a:srgbClr val="C0C0C0"/>
                  </a:outerShdw>
                </a:effectLst>
              </a:rPr>
              <a:t>PODNEBIE</a:t>
            </a:r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067944" y="2636913"/>
            <a:ext cx="4896742" cy="1440159"/>
          </a:xfrm>
          <a:solidFill>
            <a:srgbClr val="FFCC99">
              <a:alpha val="61000"/>
            </a:srgbClr>
          </a:solidFill>
        </p:spPr>
        <p:txBody>
          <a:bodyPr/>
          <a:lstStyle/>
          <a:p>
            <a:pPr eaLnBrk="1" hangingPunct="1">
              <a:lnSpc>
                <a:spcPct val="90000"/>
              </a:lnSpc>
              <a:spcBef>
                <a:spcPct val="40000"/>
              </a:spcBef>
              <a:defRPr/>
            </a:pPr>
            <a:r>
              <a:rPr lang="sk-SK" altLang="sk-SK" sz="3000" dirty="0">
                <a:latin typeface="Arial Narrow" panose="020B0606020202030204" pitchFamily="34" charset="0"/>
              </a:rPr>
              <a:t>najteplejší svetadiel</a:t>
            </a:r>
          </a:p>
          <a:p>
            <a:pPr lvl="1" eaLnBrk="1" hangingPunct="1">
              <a:lnSpc>
                <a:spcPct val="90000"/>
              </a:lnSpc>
              <a:spcBef>
                <a:spcPct val="40000"/>
              </a:spcBef>
              <a:defRPr/>
            </a:pPr>
            <a:r>
              <a:rPr lang="sk-SK" altLang="sk-SK" sz="2600" dirty="0">
                <a:latin typeface="Arial Narrow" panose="020B0606020202030204" pitchFamily="34" charset="0"/>
              </a:rPr>
              <a:t>výrazné rozdiely najmä v úhrne a časovom rozložení zrážok</a:t>
            </a:r>
          </a:p>
        </p:txBody>
      </p:sp>
      <p:pic>
        <p:nvPicPr>
          <p:cNvPr id="3" name="Obrázok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861048"/>
            <a:ext cx="4513646" cy="2996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14348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41" name="Picture 9" descr="Jubbarivermap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4869160"/>
            <a:ext cx="1944216" cy="1944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188913"/>
            <a:ext cx="8229600" cy="777875"/>
          </a:xfrm>
        </p:spPr>
        <p:txBody>
          <a:bodyPr/>
          <a:lstStyle/>
          <a:p>
            <a:pPr eaLnBrk="1" hangingPunct="1"/>
            <a:r>
              <a:rPr lang="sk-SK" altLang="sk-SK"/>
              <a:t>Úmorie Indického oceánu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-36512" y="908050"/>
            <a:ext cx="4932040" cy="4691092"/>
          </a:xfrm>
        </p:spPr>
        <p:txBody>
          <a:bodyPr/>
          <a:lstStyle/>
          <a:p>
            <a:pPr eaLnBrk="1" hangingPunct="1"/>
            <a:r>
              <a:rPr lang="sk-SK" altLang="sk-SK" sz="1600" dirty="0">
                <a:latin typeface="Arial Narrow" panose="020B0606020202030204" pitchFamily="34" charset="0"/>
              </a:rPr>
              <a:t>najväčší veľtok Zambezi</a:t>
            </a:r>
          </a:p>
          <a:p>
            <a:pPr lvl="1" eaLnBrk="1" hangingPunct="1"/>
            <a:r>
              <a:rPr lang="sk-SK" altLang="sk-SK" sz="1400" dirty="0">
                <a:latin typeface="Arial Narrow" panose="020B0606020202030204" pitchFamily="34" charset="0"/>
              </a:rPr>
              <a:t>režim označovaný ako dažďový, ale ide skôr o </a:t>
            </a:r>
            <a:r>
              <a:rPr lang="sk-SK" altLang="sk-SK" sz="1400" dirty="0" err="1">
                <a:latin typeface="Arial Narrow" panose="020B0606020202030204" pitchFamily="34" charset="0"/>
              </a:rPr>
              <a:t>monzúnový</a:t>
            </a:r>
            <a:endParaRPr lang="sk-SK" altLang="sk-SK" sz="1400" dirty="0">
              <a:latin typeface="Arial Narrow" panose="020B0606020202030204" pitchFamily="34" charset="0"/>
            </a:endParaRPr>
          </a:p>
          <a:p>
            <a:pPr lvl="1" eaLnBrk="1" hangingPunct="1"/>
            <a:r>
              <a:rPr lang="sk-SK" altLang="sk-SK" sz="1400" dirty="0">
                <a:latin typeface="Arial Narrow" panose="020B0606020202030204" pitchFamily="34" charset="0"/>
              </a:rPr>
              <a:t>prietok 2x Niger; najvyšší prietok v lete</a:t>
            </a:r>
          </a:p>
          <a:p>
            <a:pPr eaLnBrk="1" hangingPunct="1"/>
            <a:r>
              <a:rPr lang="sk-SK" altLang="sk-SK" sz="1600" dirty="0">
                <a:latin typeface="Arial Narrow" panose="020B0606020202030204" pitchFamily="34" charset="0"/>
              </a:rPr>
              <a:t>Viktóriine vodopády (130 m)</a:t>
            </a:r>
          </a:p>
          <a:p>
            <a:pPr eaLnBrk="1" hangingPunct="1"/>
            <a:r>
              <a:rPr lang="sk-SK" altLang="sk-SK" sz="1600" dirty="0">
                <a:latin typeface="Arial Narrow" panose="020B0606020202030204" pitchFamily="34" charset="0"/>
              </a:rPr>
              <a:t>mohutné vodné diela</a:t>
            </a:r>
          </a:p>
          <a:p>
            <a:pPr eaLnBrk="1" hangingPunct="1"/>
            <a:r>
              <a:rPr lang="sk-SK" altLang="sk-SK" sz="1600" dirty="0">
                <a:latin typeface="Arial Narrow" panose="020B0606020202030204" pitchFamily="34" charset="0"/>
              </a:rPr>
              <a:t>v niektorých rokoch sa povodie Zambezi spája s inak </a:t>
            </a:r>
            <a:r>
              <a:rPr lang="sk-SK" altLang="sk-SK" sz="1600" b="1" dirty="0">
                <a:latin typeface="Arial Narrow" panose="020B0606020202030204" pitchFamily="34" charset="0"/>
              </a:rPr>
              <a:t>bezodtokovou oblasťou </a:t>
            </a:r>
            <a:r>
              <a:rPr lang="sk-SK" altLang="sk-SK" sz="1600" b="1" dirty="0" err="1">
                <a:latin typeface="Arial Narrow" panose="020B0606020202030204" pitchFamily="34" charset="0"/>
              </a:rPr>
              <a:t>Okavango</a:t>
            </a:r>
            <a:endParaRPr lang="en-GB" altLang="sk-SK" sz="1600" b="1" dirty="0">
              <a:latin typeface="Arial Narrow" panose="020B0606020202030204" pitchFamily="34" charset="0"/>
            </a:endParaRPr>
          </a:p>
          <a:p>
            <a:pPr eaLnBrk="1" hangingPunct="1"/>
            <a:endParaRPr lang="en-GB" altLang="sk-SK" sz="2000" b="1" dirty="0">
              <a:latin typeface="Arial Narrow" panose="020B0606020202030204" pitchFamily="34" charset="0"/>
            </a:endParaRPr>
          </a:p>
          <a:p>
            <a:pPr eaLnBrk="1" hangingPunct="1"/>
            <a:endParaRPr lang="en-GB" altLang="sk-SK" sz="2000" b="1" dirty="0">
              <a:latin typeface="Arial Narrow" panose="020B0606020202030204" pitchFamily="34" charset="0"/>
            </a:endParaRPr>
          </a:p>
          <a:p>
            <a:pPr eaLnBrk="1" hangingPunct="1"/>
            <a:endParaRPr lang="en-GB" altLang="sk-SK" sz="2000" b="1" dirty="0">
              <a:latin typeface="Arial Narrow" panose="020B0606020202030204" pitchFamily="34" charset="0"/>
            </a:endParaRPr>
          </a:p>
          <a:p>
            <a:pPr lvl="1" eaLnBrk="1" hangingPunct="1"/>
            <a:endParaRPr lang="en-GB" altLang="sk-SK" sz="1600" b="1" dirty="0">
              <a:latin typeface="Arial Narrow" panose="020B0606020202030204" pitchFamily="34" charset="0"/>
            </a:endParaRPr>
          </a:p>
          <a:p>
            <a:pPr eaLnBrk="1" hangingPunct="1"/>
            <a:endParaRPr lang="en-GB" altLang="sk-SK" sz="2000" b="1" dirty="0">
              <a:latin typeface="Arial Narrow" panose="020B0606020202030204" pitchFamily="34" charset="0"/>
            </a:endParaRPr>
          </a:p>
          <a:p>
            <a:pPr eaLnBrk="1" hangingPunct="1"/>
            <a:r>
              <a:rPr lang="en-GB" altLang="sk-SK" sz="1600" b="1" dirty="0">
                <a:latin typeface="Arial Narrow" panose="020B0606020202030204" pitchFamily="34" charset="0"/>
              </a:rPr>
              <a:t>Limpopo, </a:t>
            </a:r>
            <a:r>
              <a:rPr lang="en-GB" altLang="sk-SK" sz="1600" b="1" dirty="0" err="1">
                <a:latin typeface="Arial Narrow" panose="020B0606020202030204" pitchFamily="34" charset="0"/>
              </a:rPr>
              <a:t>Džuba</a:t>
            </a:r>
            <a:r>
              <a:rPr lang="en-GB" altLang="sk-SK" sz="1600" b="1" dirty="0">
                <a:latin typeface="Arial Narrow" panose="020B0606020202030204" pitchFamily="34" charset="0"/>
              </a:rPr>
              <a:t> (s </a:t>
            </a:r>
            <a:r>
              <a:rPr lang="en-GB" altLang="sk-SK" sz="1600" b="1" dirty="0" err="1">
                <a:latin typeface="Arial Narrow" panose="020B0606020202030204" pitchFamily="34" charset="0"/>
              </a:rPr>
              <a:t>prítokom</a:t>
            </a:r>
            <a:r>
              <a:rPr lang="en-GB" altLang="sk-SK" sz="1600" b="1" dirty="0">
                <a:latin typeface="Arial Narrow" panose="020B0606020202030204" pitchFamily="34" charset="0"/>
              </a:rPr>
              <a:t> </a:t>
            </a:r>
            <a:r>
              <a:rPr lang="en-GB" altLang="sk-SK" sz="1600" b="1" dirty="0" err="1">
                <a:latin typeface="Arial Narrow" panose="020B0606020202030204" pitchFamily="34" charset="0"/>
              </a:rPr>
              <a:t>Šebeli</a:t>
            </a:r>
            <a:r>
              <a:rPr lang="en-GB" altLang="sk-SK" sz="1600" b="1" dirty="0">
                <a:latin typeface="Arial Narrow" panose="020B0606020202030204" pitchFamily="34" charset="0"/>
              </a:rPr>
              <a:t>)</a:t>
            </a:r>
            <a:r>
              <a:rPr lang="sk-SK" altLang="sk-SK" sz="1600" b="1" dirty="0">
                <a:latin typeface="Arial Narrow" panose="020B0606020202030204" pitchFamily="34" charset="0"/>
              </a:rPr>
              <a:t> </a:t>
            </a:r>
          </a:p>
        </p:txBody>
      </p:sp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6835" y="908050"/>
            <a:ext cx="3703637" cy="25476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7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3" y="2915805"/>
            <a:ext cx="2520281" cy="1665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8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3500438"/>
            <a:ext cx="4103687" cy="3305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439" name="Text Box 9"/>
          <p:cNvSpPr txBox="1">
            <a:spLocks noChangeArrowheads="1"/>
          </p:cNvSpPr>
          <p:nvPr/>
        </p:nvSpPr>
        <p:spPr bwMode="auto">
          <a:xfrm>
            <a:off x="4787900" y="6167045"/>
            <a:ext cx="4032250" cy="646331"/>
          </a:xfrm>
          <a:prstGeom prst="rect">
            <a:avLst/>
          </a:prstGeom>
          <a:solidFill>
            <a:srgbClr val="FFFF99">
              <a:alpha val="30196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r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sk-SK" altLang="sk-SK" dirty="0">
                <a:latin typeface="Arial Narrow" panose="020B0606020202030204" pitchFamily="34" charset="0"/>
              </a:rPr>
              <a:t>Rieka </a:t>
            </a:r>
            <a:r>
              <a:rPr lang="sk-SK" altLang="sk-SK" dirty="0" err="1">
                <a:latin typeface="Arial Narrow" panose="020B0606020202030204" pitchFamily="34" charset="0"/>
              </a:rPr>
              <a:t>Okavango</a:t>
            </a:r>
            <a:r>
              <a:rPr lang="sk-SK" altLang="sk-SK" dirty="0">
                <a:latin typeface="Arial Narrow" panose="020B0606020202030204" pitchFamily="34" charset="0"/>
              </a:rPr>
              <a:t> vytvára v Botswane najväčšiu vnútrozemskú bezodtokovú deltu na svete</a:t>
            </a:r>
          </a:p>
        </p:txBody>
      </p:sp>
      <p:pic>
        <p:nvPicPr>
          <p:cNvPr id="18443" name="Picture 11" descr="https://upload.wikimedia.org/wikipedia/commons/9/92/Limpopo_watershed_topo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869160"/>
            <a:ext cx="2597712" cy="1852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0"/>
            <a:ext cx="8229600" cy="836613"/>
          </a:xfrm>
        </p:spPr>
        <p:txBody>
          <a:bodyPr/>
          <a:lstStyle/>
          <a:p>
            <a:pPr eaLnBrk="1" hangingPunct="1"/>
            <a:r>
              <a:rPr lang="sk-SK" altLang="sk-SK" dirty="0">
                <a:hlinkClick r:id="rId3"/>
              </a:rPr>
              <a:t>Bezodtokové oblasti</a:t>
            </a:r>
            <a:endParaRPr lang="sk-SK" altLang="sk-SK" dirty="0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981075"/>
            <a:ext cx="8229600" cy="1295400"/>
          </a:xfrm>
        </p:spPr>
        <p:txBody>
          <a:bodyPr/>
          <a:lstStyle/>
          <a:p>
            <a:pPr eaLnBrk="1" hangingPunct="1"/>
            <a:r>
              <a:rPr lang="sk-SK" altLang="sk-SK" sz="2000" dirty="0">
                <a:latin typeface="Arial Narrow" panose="020B0606020202030204" pitchFamily="34" charset="0"/>
              </a:rPr>
              <a:t>tvoria rozsiahle územia (v púštnych oblastiach)</a:t>
            </a:r>
            <a:endParaRPr lang="en-GB" altLang="sk-SK" sz="2000" dirty="0">
              <a:latin typeface="Arial Narrow" panose="020B0606020202030204" pitchFamily="34" charset="0"/>
            </a:endParaRPr>
          </a:p>
          <a:p>
            <a:pPr eaLnBrk="1" hangingPunct="1"/>
            <a:r>
              <a:rPr lang="en-GB" altLang="sk-SK" sz="2000" dirty="0">
                <a:latin typeface="Arial Narrow" panose="020B0606020202030204" pitchFamily="34" charset="0"/>
              </a:rPr>
              <a:t>Oka</a:t>
            </a:r>
            <a:r>
              <a:rPr lang="sk-SK" altLang="sk-SK" sz="2000" dirty="0">
                <a:latin typeface="Arial Narrow" panose="020B0606020202030204" pitchFamily="34" charset="0"/>
              </a:rPr>
              <a:t>v</a:t>
            </a:r>
            <a:r>
              <a:rPr lang="en-GB" altLang="sk-SK" sz="2000" dirty="0" err="1">
                <a:latin typeface="Arial Narrow" panose="020B0606020202030204" pitchFamily="34" charset="0"/>
              </a:rPr>
              <a:t>ango</a:t>
            </a:r>
            <a:endParaRPr lang="sk-SK" altLang="sk-SK" sz="2000" dirty="0">
              <a:latin typeface="Arial Narrow" panose="020B0606020202030204" pitchFamily="34" charset="0"/>
            </a:endParaRPr>
          </a:p>
          <a:p>
            <a:pPr eaLnBrk="1" hangingPunct="1"/>
            <a:r>
              <a:rPr lang="sk-SK" altLang="sk-SK" sz="2000" dirty="0">
                <a:latin typeface="Arial Narrow" panose="020B0606020202030204" pitchFamily="34" charset="0"/>
                <a:hlinkClick r:id="rId4"/>
              </a:rPr>
              <a:t>Čadské jazero</a:t>
            </a:r>
            <a:r>
              <a:rPr lang="en-GB" altLang="sk-SK" sz="2000" dirty="0">
                <a:latin typeface="Arial Narrow" panose="020B0606020202030204" pitchFamily="34" charset="0"/>
              </a:rPr>
              <a:t> </a:t>
            </a:r>
            <a:r>
              <a:rPr lang="sk-SK" altLang="sk-SK" sz="2000" dirty="0">
                <a:latin typeface="Arial Narrow" panose="020B0606020202030204" pitchFamily="34" charset="0"/>
              </a:rPr>
              <a:t>so svojimi prítokmi tvorí </a:t>
            </a:r>
            <a:r>
              <a:rPr lang="sk-SK" altLang="sk-SK" sz="2000" i="1" dirty="0">
                <a:latin typeface="Arial Narrow" panose="020B0606020202030204" pitchFamily="34" charset="0"/>
              </a:rPr>
              <a:t>najväčšiu bezodtokovú oblasť</a:t>
            </a:r>
            <a:r>
              <a:rPr lang="sk-SK" altLang="sk-SK" sz="2000" dirty="0">
                <a:latin typeface="Arial Narrow" panose="020B0606020202030204" pitchFamily="34" charset="0"/>
              </a:rPr>
              <a:t> Afriky</a:t>
            </a:r>
            <a:endParaRPr lang="en-GB" altLang="sk-SK" sz="2000" dirty="0">
              <a:latin typeface="Arial Narrow" panose="020B0606020202030204" pitchFamily="34" charset="0"/>
            </a:endParaRPr>
          </a:p>
          <a:p>
            <a:pPr lvl="1" eaLnBrk="1" hangingPunct="1"/>
            <a:r>
              <a:rPr lang="sk-SK" altLang="sk-SK" sz="2000" dirty="0" err="1">
                <a:latin typeface="Arial Narrow" panose="020B0606020202030204" pitchFamily="34" charset="0"/>
              </a:rPr>
              <a:t>Šarí</a:t>
            </a:r>
            <a:r>
              <a:rPr lang="sk-SK" altLang="sk-SK" sz="2000" dirty="0">
                <a:latin typeface="Arial Narrow" panose="020B0606020202030204" pitchFamily="34" charset="0"/>
              </a:rPr>
              <a:t> – 90 % vodných zdrojov jazera; prítok </a:t>
            </a:r>
            <a:r>
              <a:rPr lang="sk-SK" altLang="sk-SK" sz="2000" dirty="0" err="1">
                <a:latin typeface="Arial Narrow" panose="020B0606020202030204" pitchFamily="34" charset="0"/>
              </a:rPr>
              <a:t>Logone</a:t>
            </a:r>
            <a:endParaRPr lang="sk-SK" altLang="sk-SK" sz="2000" dirty="0">
              <a:latin typeface="Arial Narrow" panose="020B0606020202030204" pitchFamily="34" charset="0"/>
            </a:endParaRPr>
          </a:p>
          <a:p>
            <a:pPr lvl="1" eaLnBrk="1" hangingPunct="1"/>
            <a:r>
              <a:rPr lang="sk-SK" altLang="sk-SK" sz="2000" dirty="0" err="1">
                <a:latin typeface="Arial Narrow" panose="020B0606020202030204" pitchFamily="34" charset="0"/>
              </a:rPr>
              <a:t>Yobe</a:t>
            </a:r>
            <a:endParaRPr lang="sk-SK" altLang="sk-SK" sz="2000" dirty="0">
              <a:latin typeface="Arial Narrow" panose="020B0606020202030204" pitchFamily="34" charset="0"/>
            </a:endParaRPr>
          </a:p>
        </p:txBody>
      </p:sp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22638"/>
            <a:ext cx="6011863" cy="3535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1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4413" y="2205038"/>
            <a:ext cx="3049587" cy="3141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462" name="Text Box 6"/>
          <p:cNvSpPr txBox="1">
            <a:spLocks noChangeArrowheads="1"/>
          </p:cNvSpPr>
          <p:nvPr/>
        </p:nvSpPr>
        <p:spPr bwMode="auto">
          <a:xfrm>
            <a:off x="8316913" y="2765425"/>
            <a:ext cx="431800" cy="158750"/>
          </a:xfrm>
          <a:prstGeom prst="rect">
            <a:avLst/>
          </a:prstGeom>
          <a:solidFill>
            <a:srgbClr val="FF99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8000" tIns="10800" rIns="18000" bIns="1080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sk-SK" altLang="sk-SK" sz="900" b="1">
                <a:solidFill>
                  <a:schemeClr val="bg1"/>
                </a:solidFill>
              </a:rPr>
              <a:t>1993</a:t>
            </a:r>
          </a:p>
        </p:txBody>
      </p:sp>
      <p:sp>
        <p:nvSpPr>
          <p:cNvPr id="2" name="BlokTextu 1"/>
          <p:cNvSpPr txBox="1"/>
          <p:nvPr/>
        </p:nvSpPr>
        <p:spPr>
          <a:xfrm>
            <a:off x="6094413" y="5517232"/>
            <a:ext cx="2942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>
                <a:latin typeface="Arial Narrow" panose="020B0606020202030204" pitchFamily="34" charset="0"/>
                <a:hlinkClick r:id="rId7"/>
              </a:rPr>
              <a:t>situácia v roku 2022</a:t>
            </a:r>
            <a:r>
              <a:rPr lang="sk-SK" dirty="0">
                <a:latin typeface="Arial Narrow" panose="020B0606020202030204" pitchFamily="34" charset="0"/>
              </a:rPr>
              <a:t> po relatívne výdatnej daždivej sezóne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981075"/>
          </a:xfrm>
        </p:spPr>
        <p:txBody>
          <a:bodyPr/>
          <a:lstStyle/>
          <a:p>
            <a:pPr eaLnBrk="1" hangingPunct="1"/>
            <a:r>
              <a:rPr lang="sk-SK" altLang="sk-SK"/>
              <a:t>Veľké africké jazerá</a:t>
            </a:r>
          </a:p>
        </p:txBody>
      </p:sp>
      <p:pic>
        <p:nvPicPr>
          <p:cNvPr id="21507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4800" y="908050"/>
            <a:ext cx="4143375" cy="4248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508" name="Line 5"/>
          <p:cNvSpPr>
            <a:spLocks noChangeShapeType="1"/>
          </p:cNvSpPr>
          <p:nvPr/>
        </p:nvSpPr>
        <p:spPr bwMode="auto">
          <a:xfrm flipH="1">
            <a:off x="2197100" y="4075113"/>
            <a:ext cx="1152525" cy="0"/>
          </a:xfrm>
          <a:prstGeom prst="line">
            <a:avLst/>
          </a:prstGeom>
          <a:noFill/>
          <a:ln w="25400">
            <a:solidFill>
              <a:srgbClr val="8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1509" name="Text Box 6"/>
          <p:cNvSpPr txBox="1">
            <a:spLocks noChangeArrowheads="1"/>
          </p:cNvSpPr>
          <p:nvPr/>
        </p:nvSpPr>
        <p:spPr bwMode="auto">
          <a:xfrm>
            <a:off x="684213" y="3860800"/>
            <a:ext cx="14763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sk-SK" altLang="sk-SK">
                <a:solidFill>
                  <a:srgbClr val="A50021"/>
                </a:solidFill>
              </a:rPr>
              <a:t>Tanganika</a:t>
            </a:r>
          </a:p>
        </p:txBody>
      </p:sp>
      <p:sp>
        <p:nvSpPr>
          <p:cNvPr id="21510" name="Line 7"/>
          <p:cNvSpPr>
            <a:spLocks noChangeShapeType="1"/>
          </p:cNvSpPr>
          <p:nvPr/>
        </p:nvSpPr>
        <p:spPr bwMode="auto">
          <a:xfrm flipH="1">
            <a:off x="2484438" y="1339850"/>
            <a:ext cx="1441450" cy="0"/>
          </a:xfrm>
          <a:prstGeom prst="line">
            <a:avLst/>
          </a:prstGeom>
          <a:noFill/>
          <a:ln w="25400">
            <a:solidFill>
              <a:srgbClr val="8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1511" name="Text Box 8"/>
          <p:cNvSpPr txBox="1">
            <a:spLocks noChangeArrowheads="1"/>
          </p:cNvSpPr>
          <p:nvPr/>
        </p:nvSpPr>
        <p:spPr bwMode="auto">
          <a:xfrm>
            <a:off x="900113" y="1123950"/>
            <a:ext cx="1763712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sk-SK" altLang="sk-SK">
                <a:solidFill>
                  <a:srgbClr val="A50021"/>
                </a:solidFill>
              </a:rPr>
              <a:t>Albertovo j.</a:t>
            </a:r>
          </a:p>
        </p:txBody>
      </p:sp>
      <p:sp>
        <p:nvSpPr>
          <p:cNvPr id="21512" name="Line 9"/>
          <p:cNvSpPr>
            <a:spLocks noChangeShapeType="1"/>
          </p:cNvSpPr>
          <p:nvPr/>
        </p:nvSpPr>
        <p:spPr bwMode="auto">
          <a:xfrm flipH="1">
            <a:off x="2484438" y="2058988"/>
            <a:ext cx="865187" cy="0"/>
          </a:xfrm>
          <a:prstGeom prst="line">
            <a:avLst/>
          </a:prstGeom>
          <a:noFill/>
          <a:ln w="25400">
            <a:solidFill>
              <a:srgbClr val="8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1513" name="Text Box 10"/>
          <p:cNvSpPr txBox="1">
            <a:spLocks noChangeArrowheads="1"/>
          </p:cNvSpPr>
          <p:nvPr/>
        </p:nvSpPr>
        <p:spPr bwMode="auto">
          <a:xfrm>
            <a:off x="900113" y="1844675"/>
            <a:ext cx="1763712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sk-SK" altLang="sk-SK">
                <a:solidFill>
                  <a:srgbClr val="A50021"/>
                </a:solidFill>
              </a:rPr>
              <a:t>Edwardovo j.</a:t>
            </a:r>
          </a:p>
        </p:txBody>
      </p:sp>
      <p:sp>
        <p:nvSpPr>
          <p:cNvPr id="21514" name="Line 13"/>
          <p:cNvSpPr>
            <a:spLocks noChangeShapeType="1"/>
          </p:cNvSpPr>
          <p:nvPr/>
        </p:nvSpPr>
        <p:spPr bwMode="auto">
          <a:xfrm flipH="1">
            <a:off x="1763713" y="2708275"/>
            <a:ext cx="1512887" cy="360363"/>
          </a:xfrm>
          <a:prstGeom prst="line">
            <a:avLst/>
          </a:prstGeom>
          <a:noFill/>
          <a:ln w="25400">
            <a:solidFill>
              <a:srgbClr val="8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1515" name="Text Box 18"/>
          <p:cNvSpPr txBox="1">
            <a:spLocks noChangeArrowheads="1"/>
          </p:cNvSpPr>
          <p:nvPr/>
        </p:nvSpPr>
        <p:spPr bwMode="auto">
          <a:xfrm>
            <a:off x="900113" y="2924175"/>
            <a:ext cx="900112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sk-SK" altLang="sk-SK">
                <a:solidFill>
                  <a:srgbClr val="A50021"/>
                </a:solidFill>
              </a:rPr>
              <a:t>Kivu</a:t>
            </a:r>
          </a:p>
        </p:txBody>
      </p:sp>
      <p:pic>
        <p:nvPicPr>
          <p:cNvPr id="21516" name="Picture 5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663" y="4868863"/>
            <a:ext cx="1387475" cy="180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517" name="Line 75"/>
          <p:cNvSpPr>
            <a:spLocks noChangeShapeType="1"/>
          </p:cNvSpPr>
          <p:nvPr/>
        </p:nvSpPr>
        <p:spPr bwMode="auto">
          <a:xfrm flipH="1">
            <a:off x="2268538" y="5734050"/>
            <a:ext cx="2736850" cy="0"/>
          </a:xfrm>
          <a:prstGeom prst="line">
            <a:avLst/>
          </a:prstGeom>
          <a:noFill/>
          <a:ln w="25400">
            <a:solidFill>
              <a:srgbClr val="8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1518" name="Text Box 76"/>
          <p:cNvSpPr txBox="1">
            <a:spLocks noChangeArrowheads="1"/>
          </p:cNvSpPr>
          <p:nvPr/>
        </p:nvSpPr>
        <p:spPr bwMode="auto">
          <a:xfrm>
            <a:off x="755650" y="5516563"/>
            <a:ext cx="147637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sk-SK" altLang="sk-SK">
                <a:solidFill>
                  <a:srgbClr val="A50021"/>
                </a:solidFill>
              </a:rPr>
              <a:t>Malawi</a:t>
            </a:r>
          </a:p>
        </p:txBody>
      </p:sp>
      <p:sp>
        <p:nvSpPr>
          <p:cNvPr id="21519" name="Line 77"/>
          <p:cNvSpPr>
            <a:spLocks noChangeShapeType="1"/>
          </p:cNvSpPr>
          <p:nvPr/>
        </p:nvSpPr>
        <p:spPr bwMode="auto">
          <a:xfrm flipH="1">
            <a:off x="2268538" y="2492375"/>
            <a:ext cx="2232025" cy="0"/>
          </a:xfrm>
          <a:prstGeom prst="line">
            <a:avLst/>
          </a:prstGeom>
          <a:noFill/>
          <a:ln w="25400">
            <a:solidFill>
              <a:srgbClr val="8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1520" name="Text Box 78"/>
          <p:cNvSpPr txBox="1">
            <a:spLocks noChangeArrowheads="1"/>
          </p:cNvSpPr>
          <p:nvPr/>
        </p:nvSpPr>
        <p:spPr bwMode="auto">
          <a:xfrm>
            <a:off x="684213" y="2276475"/>
            <a:ext cx="1763712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sk-SK" altLang="sk-SK">
                <a:solidFill>
                  <a:srgbClr val="A50021"/>
                </a:solidFill>
              </a:rPr>
              <a:t>Viktoriino j.</a:t>
            </a:r>
          </a:p>
        </p:txBody>
      </p:sp>
      <p:pic>
        <p:nvPicPr>
          <p:cNvPr id="21521" name="Picture 7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3063" y="2997200"/>
            <a:ext cx="2420937" cy="298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522" name="Text Box 80"/>
          <p:cNvSpPr txBox="1">
            <a:spLocks noChangeArrowheads="1"/>
          </p:cNvSpPr>
          <p:nvPr/>
        </p:nvSpPr>
        <p:spPr bwMode="auto">
          <a:xfrm>
            <a:off x="7127875" y="1125538"/>
            <a:ext cx="2016125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sk-SK" altLang="sk-SK" dirty="0">
                <a:latin typeface="Arial Narrow" panose="020B0606020202030204" pitchFamily="34" charset="0"/>
              </a:rPr>
              <a:t>Okrem Viktóriinho jazera sa všetky nach</a:t>
            </a:r>
            <a:r>
              <a:rPr lang="en-GB" altLang="sk-SK" dirty="0">
                <a:latin typeface="Arial Narrow" panose="020B0606020202030204" pitchFamily="34" charset="0"/>
              </a:rPr>
              <a:t>á</a:t>
            </a:r>
            <a:r>
              <a:rPr lang="sk-SK" altLang="sk-SK" dirty="0" err="1">
                <a:latin typeface="Arial Narrow" panose="020B0606020202030204" pitchFamily="34" charset="0"/>
              </a:rPr>
              <a:t>dzajú</a:t>
            </a:r>
            <a:r>
              <a:rPr lang="sk-SK" altLang="sk-SK" dirty="0">
                <a:latin typeface="Arial Narrow" panose="020B0606020202030204" pitchFamily="34" charset="0"/>
              </a:rPr>
              <a:t> vo </a:t>
            </a:r>
            <a:r>
              <a:rPr lang="sk-SK" altLang="sk-SK" b="1" dirty="0">
                <a:latin typeface="Arial Narrow" panose="020B0606020202030204" pitchFamily="34" charset="0"/>
              </a:rPr>
              <a:t>Východoafrickej priekopovej prepadline</a:t>
            </a:r>
          </a:p>
        </p:txBody>
      </p:sp>
      <p:sp>
        <p:nvSpPr>
          <p:cNvPr id="21523" name="AutoShape 81"/>
          <p:cNvSpPr>
            <a:spLocks/>
          </p:cNvSpPr>
          <p:nvPr/>
        </p:nvSpPr>
        <p:spPr bwMode="auto">
          <a:xfrm>
            <a:off x="684213" y="1052513"/>
            <a:ext cx="287337" cy="1584325"/>
          </a:xfrm>
          <a:prstGeom prst="leftBrace">
            <a:avLst>
              <a:gd name="adj1" fmla="val 45949"/>
              <a:gd name="adj2" fmla="val 51602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1524" name="Text Box 82"/>
          <p:cNvSpPr txBox="1">
            <a:spLocks noChangeArrowheads="1"/>
          </p:cNvSpPr>
          <p:nvPr/>
        </p:nvSpPr>
        <p:spPr bwMode="auto">
          <a:xfrm rot="-5400000">
            <a:off x="-106362" y="1698625"/>
            <a:ext cx="1081087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sk-SK" altLang="sk-SK"/>
              <a:t>Biely Níl</a:t>
            </a:r>
          </a:p>
        </p:txBody>
      </p:sp>
      <p:sp>
        <p:nvSpPr>
          <p:cNvPr id="21525" name="AutoShape 83"/>
          <p:cNvSpPr>
            <a:spLocks/>
          </p:cNvSpPr>
          <p:nvPr/>
        </p:nvSpPr>
        <p:spPr bwMode="auto">
          <a:xfrm>
            <a:off x="684213" y="2708275"/>
            <a:ext cx="287337" cy="1584325"/>
          </a:xfrm>
          <a:prstGeom prst="leftBrace">
            <a:avLst>
              <a:gd name="adj1" fmla="val 45949"/>
              <a:gd name="adj2" fmla="val 51602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1526" name="Text Box 84"/>
          <p:cNvSpPr txBox="1">
            <a:spLocks noChangeArrowheads="1"/>
          </p:cNvSpPr>
          <p:nvPr/>
        </p:nvSpPr>
        <p:spPr bwMode="auto">
          <a:xfrm rot="-5400000">
            <a:off x="-33337" y="3281362"/>
            <a:ext cx="93503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sk-SK" altLang="sk-SK" dirty="0"/>
              <a:t>Kongo</a:t>
            </a:r>
          </a:p>
        </p:txBody>
      </p:sp>
      <p:sp>
        <p:nvSpPr>
          <p:cNvPr id="23" name="Text Box 84"/>
          <p:cNvSpPr txBox="1">
            <a:spLocks noChangeArrowheads="1"/>
          </p:cNvSpPr>
          <p:nvPr/>
        </p:nvSpPr>
        <p:spPr bwMode="auto">
          <a:xfrm rot="-5400000">
            <a:off x="-550911" y="5404574"/>
            <a:ext cx="201622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altLang="sk-SK" dirty="0"/>
              <a:t>Shire -&gt; Zambezi</a:t>
            </a:r>
            <a:endParaRPr lang="sk-SK" altLang="sk-SK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8229600" cy="908050"/>
          </a:xfrm>
        </p:spPr>
        <p:txBody>
          <a:bodyPr/>
          <a:lstStyle/>
          <a:p>
            <a:pPr eaLnBrk="1" hangingPunct="1"/>
            <a:r>
              <a:rPr lang="sk-SK" altLang="sk-SK"/>
              <a:t>PÔDY</a:t>
            </a:r>
          </a:p>
        </p:txBody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3501008"/>
            <a:ext cx="4283968" cy="3356992"/>
          </a:xfrm>
          <a:solidFill>
            <a:srgbClr val="FFCC99">
              <a:alpha val="67000"/>
            </a:srgbClr>
          </a:solidFill>
        </p:spPr>
        <p:txBody>
          <a:bodyPr/>
          <a:lstStyle/>
          <a:p>
            <a:pPr eaLnBrk="1" hangingPunct="1">
              <a:lnSpc>
                <a:spcPct val="90000"/>
              </a:lnSpc>
              <a:spcBef>
                <a:spcPct val="40000"/>
              </a:spcBef>
              <a:defRPr/>
            </a:pPr>
            <a:r>
              <a:rPr lang="sk-SK" altLang="sk-SK" sz="28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 Narrow" panose="020B0606020202030204" pitchFamily="34" charset="0"/>
              </a:rPr>
              <a:t>málo úrodné</a:t>
            </a:r>
          </a:p>
          <a:p>
            <a:pPr eaLnBrk="1" hangingPunct="1">
              <a:lnSpc>
                <a:spcPct val="90000"/>
              </a:lnSpc>
              <a:spcBef>
                <a:spcPct val="40000"/>
              </a:spcBef>
              <a:defRPr/>
            </a:pPr>
            <a:r>
              <a:rPr lang="sk-SK" altLang="sk-SK" sz="28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 Narrow" panose="020B0606020202030204" pitchFamily="34" charset="0"/>
              </a:rPr>
              <a:t>pri úrodných je vysoká hustota zaľudnenia</a:t>
            </a:r>
          </a:p>
          <a:p>
            <a:pPr lvl="1" eaLnBrk="1" hangingPunct="1">
              <a:lnSpc>
                <a:spcPct val="90000"/>
              </a:lnSpc>
              <a:spcBef>
                <a:spcPts val="0"/>
              </a:spcBef>
              <a:defRPr/>
            </a:pPr>
            <a:r>
              <a:rPr lang="sk-SK" altLang="sk-SK" sz="24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 Narrow" panose="020B0606020202030204" pitchFamily="34" charset="0"/>
              </a:rPr>
              <a:t>nadmerné využívanie pôdy</a:t>
            </a:r>
          </a:p>
          <a:p>
            <a:pPr eaLnBrk="1" hangingPunct="1">
              <a:lnSpc>
                <a:spcPct val="90000"/>
              </a:lnSpc>
              <a:spcBef>
                <a:spcPct val="40000"/>
              </a:spcBef>
              <a:defRPr/>
            </a:pPr>
            <a:r>
              <a:rPr lang="sk-SK" altLang="sk-SK" sz="2800" b="1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Arial Narrow" panose="020B0606020202030204" pitchFamily="34" charset="0"/>
              </a:rPr>
              <a:t>dezertifikácia</a:t>
            </a:r>
            <a:endParaRPr lang="sk-SK" altLang="sk-SK" sz="2800" b="1" dirty="0">
              <a:effectLst>
                <a:outerShdw blurRad="38100" dist="38100" dir="2700000" algn="tl">
                  <a:srgbClr val="FFFFFF"/>
                </a:outerShdw>
              </a:effectLst>
              <a:latin typeface="Arial Narrow" panose="020B0606020202030204" pitchFamily="34" charset="0"/>
            </a:endParaRPr>
          </a:p>
          <a:p>
            <a:pPr lvl="1" eaLnBrk="1" hangingPunct="1">
              <a:lnSpc>
                <a:spcPct val="90000"/>
              </a:lnSpc>
              <a:spcBef>
                <a:spcPts val="0"/>
              </a:spcBef>
              <a:defRPr/>
            </a:pPr>
            <a:r>
              <a:rPr lang="sk-SK" altLang="sk-SK" sz="24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 Narrow" panose="020B0606020202030204" pitchFamily="34" charset="0"/>
              </a:rPr>
              <a:t>zhoršenie kvality vyprahnutej, polosuchej a polovlhkej pôdy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8229600" cy="908050"/>
          </a:xfrm>
        </p:spPr>
        <p:txBody>
          <a:bodyPr/>
          <a:lstStyle/>
          <a:p>
            <a:pPr eaLnBrk="1" hangingPunct="1"/>
            <a:r>
              <a:rPr lang="sk-SK" altLang="sk-SK"/>
              <a:t>PÔDY</a:t>
            </a:r>
          </a:p>
        </p:txBody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836613"/>
            <a:ext cx="9144000" cy="6021387"/>
          </a:xfrm>
          <a:solidFill>
            <a:srgbClr val="FFCC99">
              <a:alpha val="67000"/>
            </a:srgbClr>
          </a:solidFill>
        </p:spPr>
        <p:txBody>
          <a:bodyPr/>
          <a:lstStyle/>
          <a:p>
            <a:pPr eaLnBrk="1" hangingPunct="1">
              <a:lnSpc>
                <a:spcPct val="90000"/>
              </a:lnSpc>
              <a:spcBef>
                <a:spcPct val="40000"/>
              </a:spcBef>
              <a:defRPr/>
            </a:pPr>
            <a:r>
              <a:rPr lang="sk-SK" sz="2300" dirty="0">
                <a:latin typeface="Arial Narrow" panose="020B0606020202030204" pitchFamily="34" charset="0"/>
              </a:rPr>
              <a:t>pestrú skladbu pôdnych typov môžeme rozdeliť do niekoľkých hlavných skupín:</a:t>
            </a:r>
          </a:p>
          <a:p>
            <a:pPr eaLnBrk="1" hangingPunct="1">
              <a:lnSpc>
                <a:spcPct val="90000"/>
              </a:lnSpc>
              <a:spcBef>
                <a:spcPct val="40000"/>
              </a:spcBef>
              <a:defRPr/>
            </a:pPr>
            <a:r>
              <a:rPr lang="sk-SK" sz="2300" dirty="0">
                <a:latin typeface="Arial Narrow" panose="020B0606020202030204" pitchFamily="34" charset="0"/>
              </a:rPr>
              <a:t>púštne pôdy </a:t>
            </a:r>
            <a:r>
              <a:rPr lang="sk-SK" sz="2300" i="1" dirty="0">
                <a:latin typeface="Arial Narrow" panose="020B0606020202030204" pitchFamily="34" charset="0"/>
              </a:rPr>
              <a:t>(nevyvinuté pôdy, </a:t>
            </a:r>
            <a:r>
              <a:rPr lang="sk-SK" sz="2300" i="1" dirty="0" err="1">
                <a:latin typeface="Arial Narrow" panose="020B0606020202030204" pitchFamily="34" charset="0"/>
              </a:rPr>
              <a:t>litozeme</a:t>
            </a:r>
            <a:r>
              <a:rPr lang="sk-SK" sz="2300" i="1" dirty="0">
                <a:latin typeface="Arial Narrow" panose="020B0606020202030204" pitchFamily="34" charset="0"/>
              </a:rPr>
              <a:t>)</a:t>
            </a:r>
          </a:p>
          <a:p>
            <a:pPr lvl="1" eaLnBrk="1" hangingPunct="1">
              <a:lnSpc>
                <a:spcPct val="90000"/>
              </a:lnSpc>
              <a:spcBef>
                <a:spcPct val="40000"/>
              </a:spcBef>
              <a:defRPr/>
            </a:pPr>
            <a:r>
              <a:rPr lang="sk-SK" sz="2000" dirty="0">
                <a:latin typeface="Arial Narrow" panose="020B0606020202030204" pitchFamily="34" charset="0"/>
              </a:rPr>
              <a:t>charakteristické obsahom piesku alebo štrku, v hlinitých púšťach aj hliny, často na nich prebieha proces </a:t>
            </a:r>
            <a:r>
              <a:rPr lang="sk-SK" sz="2000" dirty="0" err="1">
                <a:latin typeface="Arial Narrow" panose="020B0606020202030204" pitchFamily="34" charset="0"/>
              </a:rPr>
              <a:t>dezertifikácie</a:t>
            </a:r>
            <a:r>
              <a:rPr lang="sk-SK" sz="2000" dirty="0">
                <a:latin typeface="Arial Narrow" panose="020B0606020202030204" pitchFamily="34" charset="0"/>
              </a:rPr>
              <a:t>; žiaden alebo len minimálny humusový horizont</a:t>
            </a:r>
          </a:p>
          <a:p>
            <a:pPr eaLnBrk="1" hangingPunct="1">
              <a:lnSpc>
                <a:spcPct val="90000"/>
              </a:lnSpc>
              <a:spcBef>
                <a:spcPct val="40000"/>
              </a:spcBef>
              <a:defRPr/>
            </a:pPr>
            <a:r>
              <a:rPr lang="sk-SK" sz="2300" dirty="0">
                <a:latin typeface="Arial Narrow" panose="020B0606020202030204" pitchFamily="34" charset="0"/>
              </a:rPr>
              <a:t>gaštanové pôdy</a:t>
            </a:r>
          </a:p>
          <a:p>
            <a:pPr lvl="1" eaLnBrk="1" hangingPunct="1">
              <a:lnSpc>
                <a:spcPct val="90000"/>
              </a:lnSpc>
              <a:spcBef>
                <a:spcPct val="40000"/>
              </a:spcBef>
              <a:defRPr/>
            </a:pPr>
            <a:r>
              <a:rPr lang="sk-SK" sz="2000" dirty="0">
                <a:latin typeface="Arial Narrow" panose="020B0606020202030204" pitchFamily="34" charset="0"/>
              </a:rPr>
              <a:t>vznikajú na suchých </a:t>
            </a:r>
            <a:r>
              <a:rPr lang="sk-SK" sz="2000" dirty="0" err="1">
                <a:latin typeface="Arial Narrow" panose="020B0606020202030204" pitchFamily="34" charset="0"/>
              </a:rPr>
              <a:t>nízkotrávnatých</a:t>
            </a:r>
            <a:r>
              <a:rPr lang="sk-SK" sz="2000" dirty="0">
                <a:latin typeface="Arial Narrow" panose="020B0606020202030204" pitchFamily="34" charset="0"/>
              </a:rPr>
              <a:t> stepiach, susedia s púštnymi pôdami, plytký humusový horizont </a:t>
            </a:r>
          </a:p>
          <a:p>
            <a:pPr eaLnBrk="1" hangingPunct="1">
              <a:lnSpc>
                <a:spcPct val="90000"/>
              </a:lnSpc>
              <a:spcBef>
                <a:spcPct val="40000"/>
              </a:spcBef>
              <a:defRPr/>
            </a:pPr>
            <a:r>
              <a:rPr lang="sk-SK" sz="2300" dirty="0">
                <a:latin typeface="Arial Narrow" panose="020B0606020202030204" pitchFamily="34" charset="0"/>
              </a:rPr>
              <a:t>čierne pôdy</a:t>
            </a:r>
          </a:p>
          <a:p>
            <a:pPr lvl="1" eaLnBrk="1" hangingPunct="1">
              <a:lnSpc>
                <a:spcPct val="90000"/>
              </a:lnSpc>
              <a:spcBef>
                <a:spcPct val="40000"/>
              </a:spcBef>
              <a:defRPr/>
            </a:pPr>
            <a:r>
              <a:rPr lang="sk-SK" sz="2000" dirty="0">
                <a:latin typeface="Arial Narrow" panose="020B0606020202030204" pitchFamily="34" charset="0"/>
              </a:rPr>
              <a:t>lokálny výskyt južne od gaštanových pôd (od Sudánu smerom na západ až k ohybu rieky Niger a po Ghanu, menšie územia aj v Zambii, Zimbabwe či JAR), bohaté na humus a uhličitany, často znehodnocované extenzívnym poľnohospodárstvom</a:t>
            </a:r>
          </a:p>
          <a:p>
            <a:pPr eaLnBrk="1" hangingPunct="1">
              <a:lnSpc>
                <a:spcPct val="90000"/>
              </a:lnSpc>
              <a:spcBef>
                <a:spcPct val="40000"/>
              </a:spcBef>
              <a:defRPr/>
            </a:pPr>
            <a:r>
              <a:rPr lang="sk-SK" sz="2300" dirty="0" err="1">
                <a:latin typeface="Arial Narrow" panose="020B0606020202030204" pitchFamily="34" charset="0"/>
              </a:rPr>
              <a:t>červenozeme</a:t>
            </a:r>
            <a:r>
              <a:rPr lang="sk-SK" sz="2300" dirty="0">
                <a:latin typeface="Arial Narrow" panose="020B0606020202030204" pitchFamily="34" charset="0"/>
              </a:rPr>
              <a:t> a červeno-žlté pôdy </a:t>
            </a:r>
          </a:p>
          <a:p>
            <a:pPr lvl="1" eaLnBrk="1" hangingPunct="1">
              <a:lnSpc>
                <a:spcPct val="90000"/>
              </a:lnSpc>
              <a:spcBef>
                <a:spcPct val="40000"/>
              </a:spcBef>
              <a:defRPr/>
            </a:pPr>
            <a:r>
              <a:rPr lang="sk-SK" sz="2000" dirty="0">
                <a:latin typeface="Arial Narrow" panose="020B0606020202030204" pitchFamily="34" charset="0"/>
              </a:rPr>
              <a:t>v ekvatoriálnych a </a:t>
            </a:r>
            <a:r>
              <a:rPr lang="sk-SK" sz="2000" dirty="0" err="1">
                <a:latin typeface="Arial Narrow" panose="020B0606020202030204" pitchFamily="34" charset="0"/>
              </a:rPr>
              <a:t>subekvatoriálnych</a:t>
            </a:r>
            <a:r>
              <a:rPr lang="sk-SK" sz="2000" dirty="0">
                <a:latin typeface="Arial Narrow" panose="020B0606020202030204" pitchFamily="34" charset="0"/>
              </a:rPr>
              <a:t> oblastiach, prebieha </a:t>
            </a:r>
            <a:r>
              <a:rPr lang="sk-SK" sz="2000" dirty="0" err="1">
                <a:latin typeface="Arial Narrow" panose="020B0606020202030204" pitchFamily="34" charset="0"/>
              </a:rPr>
              <a:t>feritizácia</a:t>
            </a:r>
            <a:r>
              <a:rPr lang="sk-SK" sz="2000" dirty="0">
                <a:latin typeface="Arial Narrow" panose="020B0606020202030204" pitchFamily="34" charset="0"/>
              </a:rPr>
              <a:t> a </a:t>
            </a:r>
            <a:r>
              <a:rPr lang="sk-SK" sz="2000" dirty="0" err="1">
                <a:latin typeface="Arial Narrow" panose="020B0606020202030204" pitchFamily="34" charset="0"/>
              </a:rPr>
              <a:t>feralitizácia</a:t>
            </a:r>
            <a:r>
              <a:rPr lang="sk-SK" sz="2000" dirty="0">
                <a:latin typeface="Arial Narrow" panose="020B0606020202030204" pitchFamily="34" charset="0"/>
              </a:rPr>
              <a:t>; pokryté pralesmi a savanami; kyslé, chudobné na živiny, využívané na pasienky</a:t>
            </a:r>
          </a:p>
          <a:p>
            <a:pPr eaLnBrk="1" hangingPunct="1">
              <a:lnSpc>
                <a:spcPct val="90000"/>
              </a:lnSpc>
              <a:spcBef>
                <a:spcPct val="40000"/>
              </a:spcBef>
              <a:defRPr/>
            </a:pPr>
            <a:r>
              <a:rPr lang="sk-SK" sz="2300" dirty="0" err="1">
                <a:latin typeface="Arial Narrow" panose="020B0606020202030204" pitchFamily="34" charset="0"/>
              </a:rPr>
              <a:t>hnedozeme</a:t>
            </a:r>
            <a:endParaRPr lang="sk-SK" sz="2300" dirty="0">
              <a:latin typeface="Arial Narrow" panose="020B0606020202030204" pitchFamily="34" charset="0"/>
            </a:endParaRPr>
          </a:p>
          <a:p>
            <a:pPr lvl="1" eaLnBrk="1" hangingPunct="1">
              <a:lnSpc>
                <a:spcPct val="90000"/>
              </a:lnSpc>
              <a:spcBef>
                <a:spcPct val="40000"/>
              </a:spcBef>
              <a:defRPr/>
            </a:pPr>
            <a:r>
              <a:rPr lang="sk-SK" sz="2000" dirty="0">
                <a:latin typeface="Arial Narrow" panose="020B0606020202030204" pitchFamily="34" charset="0"/>
              </a:rPr>
              <a:t>na pobreží severnej a južnej Afriky</a:t>
            </a:r>
            <a:endParaRPr lang="sk-SK" altLang="sk-SK" sz="2000" b="1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69963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8229600" cy="908050"/>
          </a:xfrm>
        </p:spPr>
        <p:txBody>
          <a:bodyPr/>
          <a:lstStyle/>
          <a:p>
            <a:pPr eaLnBrk="1" hangingPunct="1"/>
            <a:r>
              <a:rPr lang="sk-SK" altLang="sk-SK"/>
              <a:t>PÔDY</a:t>
            </a:r>
          </a:p>
        </p:txBody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836613"/>
            <a:ext cx="4572000" cy="432147"/>
          </a:xfrm>
          <a:solidFill>
            <a:srgbClr val="FFCC99">
              <a:alpha val="30000"/>
            </a:srgbClr>
          </a:solidFill>
        </p:spPr>
        <p:txBody>
          <a:bodyPr/>
          <a:lstStyle/>
          <a:p>
            <a:pPr eaLnBrk="1" hangingPunct="1">
              <a:lnSpc>
                <a:spcPct val="90000"/>
              </a:lnSpc>
              <a:spcBef>
                <a:spcPct val="40000"/>
              </a:spcBef>
              <a:defRPr/>
            </a:pPr>
            <a:r>
              <a:rPr lang="en-GB" altLang="sk-SK" sz="2800" b="1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ohrozenie</a:t>
            </a:r>
            <a:r>
              <a:rPr lang="en-GB" altLang="sk-SK" sz="2800" b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n-GB" altLang="sk-SK" sz="2800" b="1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suchom</a:t>
            </a:r>
            <a:endParaRPr lang="sk-SK" altLang="sk-SK" sz="2800" b="1" dirty="0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pic>
        <p:nvPicPr>
          <p:cNvPr id="2" name="Obrázok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12" t="14300" r="10360" b="17450"/>
          <a:stretch/>
        </p:blipFill>
        <p:spPr>
          <a:xfrm>
            <a:off x="4716016" y="836613"/>
            <a:ext cx="4248472" cy="4680520"/>
          </a:xfrm>
          <a:prstGeom prst="rect">
            <a:avLst/>
          </a:prstGeom>
        </p:spPr>
      </p:pic>
      <p:pic>
        <p:nvPicPr>
          <p:cNvPr id="3" name="Obrázok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13" t="85700" r="55663" b="3801"/>
          <a:stretch/>
        </p:blipFill>
        <p:spPr>
          <a:xfrm>
            <a:off x="5364088" y="5545234"/>
            <a:ext cx="2952328" cy="1093455"/>
          </a:xfrm>
          <a:prstGeom prst="rect">
            <a:avLst/>
          </a:prstGeom>
        </p:spPr>
      </p:pic>
      <p:sp>
        <p:nvSpPr>
          <p:cNvPr id="4" name="BlokTextu 3"/>
          <p:cNvSpPr txBox="1"/>
          <p:nvPr/>
        </p:nvSpPr>
        <p:spPr>
          <a:xfrm>
            <a:off x="4716015" y="6638689"/>
            <a:ext cx="398189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dirty="0">
                <a:hlinkClick r:id="rId5"/>
              </a:rPr>
              <a:t>https://www.nrcs.usda.gov/Internet/FSE_MEDIA/nrcs142p2_050042.jpg</a:t>
            </a:r>
            <a:r>
              <a:rPr lang="en-GB" sz="9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903864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sk-SK" altLang="sk-SK" sz="6600">
                <a:effectLst>
                  <a:outerShdw blurRad="38100" dist="38100" dir="2700000" algn="tl">
                    <a:srgbClr val="C0C0C0"/>
                  </a:outerShdw>
                </a:effectLst>
              </a:rPr>
              <a:t>BIOGEOGRAFIA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741863" y="2708274"/>
            <a:ext cx="4402137" cy="1296789"/>
          </a:xfrm>
          <a:solidFill>
            <a:srgbClr val="663300">
              <a:alpha val="50195"/>
            </a:srgbClr>
          </a:solidFill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sk-SK" altLang="sk-SK" sz="2800" dirty="0">
                <a:solidFill>
                  <a:schemeClr val="bg1"/>
                </a:solidFill>
              </a:rPr>
              <a:t>Hlavné bioklimatické oblasti Afriky</a:t>
            </a:r>
          </a:p>
          <a:p>
            <a:pPr lvl="1" eaLnBrk="1" hangingPunct="1">
              <a:lnSpc>
                <a:spcPct val="90000"/>
              </a:lnSpc>
            </a:pPr>
            <a:r>
              <a:rPr lang="sk-SK" altLang="sk-SK" sz="2400" dirty="0">
                <a:solidFill>
                  <a:schemeClr val="bg1"/>
                </a:solidFill>
                <a:latin typeface="Arial Narrow" panose="020B0606020202030204" pitchFamily="34" charset="0"/>
              </a:rPr>
              <a:t>Nie sú to klimatické pásma </a:t>
            </a:r>
            <a:r>
              <a:rPr lang="sk-SK" altLang="sk-SK" sz="2400" dirty="0">
                <a:solidFill>
                  <a:schemeClr val="bg1"/>
                </a:solidFill>
                <a:latin typeface="Arial Narrow" panose="020B0606020202030204" pitchFamily="34" charset="0"/>
                <a:sym typeface="Wingdings" panose="05000000000000000000" pitchFamily="2" charset="2"/>
              </a:rPr>
              <a:t></a:t>
            </a:r>
            <a:endParaRPr lang="sk-SK" altLang="sk-SK" sz="2400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CC99"/>
            </a:gs>
            <a:gs pos="100000">
              <a:srgbClr val="FFFF6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260649"/>
            <a:ext cx="5220072" cy="5976640"/>
          </a:xfrm>
        </p:spPr>
        <p:txBody>
          <a:bodyPr/>
          <a:lstStyle/>
          <a:p>
            <a:pPr eaLnBrk="1" hangingPunct="1"/>
            <a:r>
              <a:rPr lang="sk-SK" altLang="sk-SK" sz="3000" dirty="0"/>
              <a:t>1. subtropické pásmo</a:t>
            </a:r>
          </a:p>
          <a:p>
            <a:pPr lvl="1" eaLnBrk="1" hangingPunct="1"/>
            <a:r>
              <a:rPr lang="sk-SK" altLang="sk-SK" sz="2000" dirty="0">
                <a:latin typeface="Arial Narrow" panose="020B0606020202030204" pitchFamily="34" charset="0"/>
              </a:rPr>
              <a:t>na severnom a južnom</a:t>
            </a:r>
            <a:r>
              <a:rPr lang="sk-SK" altLang="sk-SK" dirty="0">
                <a:latin typeface="Arial Narrow" panose="020B0606020202030204" pitchFamily="34" charset="0"/>
              </a:rPr>
              <a:t> </a:t>
            </a:r>
            <a:r>
              <a:rPr lang="sk-SK" altLang="sk-SK" sz="2000" dirty="0">
                <a:latin typeface="Arial Narrow" panose="020B0606020202030204" pitchFamily="34" charset="0"/>
              </a:rPr>
              <a:t>okraji Afriky</a:t>
            </a:r>
          </a:p>
          <a:p>
            <a:pPr lvl="2" eaLnBrk="1" hangingPunct="1"/>
            <a:r>
              <a:rPr lang="sk-SK" altLang="sk-SK" sz="1800" dirty="0">
                <a:latin typeface="Arial Narrow" panose="020B0606020202030204" pitchFamily="34" charset="0"/>
              </a:rPr>
              <a:t>viac zrážok na J – pestrejšie zloženie</a:t>
            </a:r>
          </a:p>
          <a:p>
            <a:pPr lvl="1" eaLnBrk="1" hangingPunct="1"/>
            <a:r>
              <a:rPr lang="sk-SK" altLang="sk-SK" sz="2000" dirty="0">
                <a:latin typeface="Arial Narrow" panose="020B0606020202030204" pitchFamily="34" charset="0"/>
              </a:rPr>
              <a:t>rastlinstvo: citrusy, olivy, vinič</a:t>
            </a:r>
          </a:p>
          <a:p>
            <a:pPr lvl="1" eaLnBrk="1" hangingPunct="1"/>
            <a:r>
              <a:rPr lang="sk-SK" altLang="sk-SK" sz="2000" dirty="0">
                <a:latin typeface="Arial Narrow" panose="020B0606020202030204" pitchFamily="34" charset="0"/>
              </a:rPr>
              <a:t>živočíšstvo: </a:t>
            </a:r>
            <a:r>
              <a:rPr lang="en-GB" altLang="sk-SK" sz="2000" dirty="0">
                <a:latin typeface="Arial Narrow" panose="020B0606020202030204" pitchFamily="34" charset="0"/>
              </a:rPr>
              <a:t>puma, leopard, </a:t>
            </a:r>
            <a:r>
              <a:rPr lang="sk-SK" altLang="sk-SK" sz="2000" dirty="0" err="1">
                <a:latin typeface="Arial Narrow" panose="020B0606020202030204" pitchFamily="34" charset="0"/>
              </a:rPr>
              <a:t>paovce</a:t>
            </a:r>
            <a:r>
              <a:rPr lang="sk-SK" altLang="sk-SK" sz="2000" dirty="0">
                <a:latin typeface="Arial Narrow" panose="020B0606020202030204" pitchFamily="34" charset="0"/>
              </a:rPr>
              <a:t>, opice, </a:t>
            </a:r>
            <a:r>
              <a:rPr lang="sk-SK" altLang="sk-SK" sz="2000" dirty="0" err="1">
                <a:latin typeface="Arial Narrow" panose="020B0606020202030204" pitchFamily="34" charset="0"/>
              </a:rPr>
              <a:t>kapybar</a:t>
            </a:r>
            <a:r>
              <a:rPr lang="en-GB" altLang="sk-SK" sz="2000" dirty="0">
                <a:latin typeface="Arial Narrow" panose="020B0606020202030204" pitchFamily="34" charset="0"/>
              </a:rPr>
              <a:t>a, </a:t>
            </a:r>
            <a:r>
              <a:rPr lang="sk-SK" altLang="sk-SK" sz="2000" dirty="0" err="1">
                <a:latin typeface="Arial Narrow" panose="020B0606020202030204" pitchFamily="34" charset="0"/>
              </a:rPr>
              <a:t>korytnačk</a:t>
            </a:r>
            <a:r>
              <a:rPr lang="en-GB" altLang="sk-SK" sz="2000" dirty="0">
                <a:latin typeface="Arial Narrow" panose="020B0606020202030204" pitchFamily="34" charset="0"/>
              </a:rPr>
              <a:t>a, </a:t>
            </a:r>
            <a:r>
              <a:rPr lang="sk-SK" altLang="sk-SK" sz="2000" dirty="0">
                <a:latin typeface="Arial Narrow" panose="020B0606020202030204" pitchFamily="34" charset="0"/>
              </a:rPr>
              <a:t>or</a:t>
            </a:r>
            <a:r>
              <a:rPr lang="en-GB" altLang="sk-SK" sz="2000" dirty="0" err="1">
                <a:latin typeface="Arial Narrow" panose="020B0606020202030204" pitchFamily="34" charset="0"/>
              </a:rPr>
              <a:t>ol</a:t>
            </a:r>
            <a:r>
              <a:rPr lang="en-GB" altLang="sk-SK" sz="2000" dirty="0">
                <a:latin typeface="Arial Narrow" panose="020B0606020202030204" pitchFamily="34" charset="0"/>
              </a:rPr>
              <a:t>, </a:t>
            </a:r>
            <a:r>
              <a:rPr lang="en-GB" altLang="sk-SK" sz="2000" dirty="0" err="1">
                <a:latin typeface="Arial Narrow" panose="020B0606020202030204" pitchFamily="34" charset="0"/>
              </a:rPr>
              <a:t>sokol</a:t>
            </a:r>
            <a:endParaRPr lang="sk-SK" altLang="sk-SK" sz="2000" dirty="0">
              <a:latin typeface="Arial Narrow" panose="020B0606020202030204" pitchFamily="34" charset="0"/>
            </a:endParaRPr>
          </a:p>
          <a:p>
            <a:pPr lvl="1" eaLnBrk="1" hangingPunct="1"/>
            <a:endParaRPr lang="sk-SK" altLang="sk-SK" sz="2000" dirty="0">
              <a:latin typeface="Arial Narrow" panose="020B0606020202030204" pitchFamily="34" charset="0"/>
            </a:endParaRPr>
          </a:p>
          <a:p>
            <a:pPr eaLnBrk="1" hangingPunct="1"/>
            <a:r>
              <a:rPr lang="sk-SK" altLang="sk-SK" sz="3000" dirty="0"/>
              <a:t>2</a:t>
            </a:r>
            <a:r>
              <a:rPr lang="en-GB" altLang="sk-SK" sz="3000" dirty="0"/>
              <a:t>a</a:t>
            </a:r>
            <a:r>
              <a:rPr lang="sk-SK" altLang="sk-SK" sz="3000" dirty="0"/>
              <a:t>. </a:t>
            </a:r>
            <a:r>
              <a:rPr lang="en-GB" altLang="sk-SK" sz="3000" dirty="0" err="1"/>
              <a:t>tropické</a:t>
            </a:r>
            <a:r>
              <a:rPr lang="en-GB" altLang="sk-SK" sz="3000" dirty="0"/>
              <a:t> </a:t>
            </a:r>
            <a:r>
              <a:rPr lang="en-GB" altLang="sk-SK" sz="3000" dirty="0" err="1"/>
              <a:t>pásmo</a:t>
            </a:r>
            <a:r>
              <a:rPr lang="en-GB" altLang="sk-SK" sz="3000" dirty="0"/>
              <a:t> – </a:t>
            </a:r>
            <a:r>
              <a:rPr lang="sk-SK" altLang="sk-SK" sz="3000" dirty="0" err="1"/>
              <a:t>oblas</a:t>
            </a:r>
            <a:r>
              <a:rPr lang="en-GB" altLang="sk-SK" sz="3000" dirty="0"/>
              <a:t>ť</a:t>
            </a:r>
            <a:br>
              <a:rPr lang="en-GB" altLang="sk-SK" sz="3000" dirty="0"/>
            </a:br>
            <a:r>
              <a:rPr lang="en-GB" altLang="sk-SK" sz="3000" dirty="0"/>
              <a:t>    </a:t>
            </a:r>
            <a:r>
              <a:rPr lang="sk-SK" altLang="sk-SK" sz="3000" dirty="0"/>
              <a:t>púští a polopúští</a:t>
            </a:r>
          </a:p>
          <a:p>
            <a:pPr lvl="1" eaLnBrk="1" hangingPunct="1"/>
            <a:r>
              <a:rPr lang="sk-SK" altLang="sk-SK" sz="2000" dirty="0">
                <a:latin typeface="Arial Narrow" panose="020B0606020202030204" pitchFamily="34" charset="0"/>
              </a:rPr>
              <a:t>v okolí obratníkov</a:t>
            </a:r>
          </a:p>
          <a:p>
            <a:pPr lvl="2" eaLnBrk="1" hangingPunct="1"/>
            <a:r>
              <a:rPr lang="sk-SK" altLang="sk-SK" sz="1800" dirty="0">
                <a:latin typeface="Arial Narrow" panose="020B0606020202030204" pitchFamily="34" charset="0"/>
              </a:rPr>
              <a:t>raka: Sahara</a:t>
            </a:r>
          </a:p>
          <a:p>
            <a:pPr lvl="2" eaLnBrk="1" hangingPunct="1"/>
            <a:r>
              <a:rPr lang="sk-SK" altLang="sk-SK" sz="1800" dirty="0">
                <a:latin typeface="Arial Narrow" panose="020B0606020202030204" pitchFamily="34" charset="0"/>
              </a:rPr>
              <a:t>kozorožca: Namib, Kalahari</a:t>
            </a:r>
          </a:p>
          <a:p>
            <a:pPr lvl="1" eaLnBrk="1" hangingPunct="1"/>
            <a:r>
              <a:rPr lang="sk-SK" altLang="sk-SK" sz="2000" dirty="0">
                <a:latin typeface="Arial Narrow" panose="020B0606020202030204" pitchFamily="34" charset="0"/>
              </a:rPr>
              <a:t>rastlinstvo: kaktusy, </a:t>
            </a:r>
            <a:r>
              <a:rPr lang="sk-SK" altLang="sk-SK" sz="2000" dirty="0" err="1">
                <a:latin typeface="Arial Narrow" panose="020B0606020202030204" pitchFamily="34" charset="0"/>
              </a:rPr>
              <a:t>sukulenty</a:t>
            </a:r>
            <a:endParaRPr lang="sk-SK" altLang="sk-SK" sz="2000" dirty="0">
              <a:latin typeface="Arial Narrow" panose="020B0606020202030204" pitchFamily="34" charset="0"/>
            </a:endParaRPr>
          </a:p>
          <a:p>
            <a:pPr lvl="1" eaLnBrk="1" hangingPunct="1"/>
            <a:r>
              <a:rPr lang="sk-SK" altLang="sk-SK" sz="2000" dirty="0">
                <a:latin typeface="Arial Narrow" panose="020B0606020202030204" pitchFamily="34" charset="0"/>
              </a:rPr>
              <a:t>živočíšstvo: hmyz, plazy,</a:t>
            </a:r>
            <a:br>
              <a:rPr lang="sk-SK" altLang="sk-SK" sz="2000" dirty="0">
                <a:latin typeface="Arial Narrow" panose="020B0606020202030204" pitchFamily="34" charset="0"/>
              </a:rPr>
            </a:br>
            <a:r>
              <a:rPr lang="sk-SK" altLang="sk-SK" sz="2000" dirty="0">
                <a:latin typeface="Arial Narrow" panose="020B0606020202030204" pitchFamily="34" charset="0"/>
              </a:rPr>
              <a:t>pštrosy, hlodavce, </a:t>
            </a:r>
            <a:br>
              <a:rPr lang="sk-SK" altLang="sk-SK" sz="2000" dirty="0">
                <a:latin typeface="Arial Narrow" panose="020B0606020202030204" pitchFamily="34" charset="0"/>
              </a:rPr>
            </a:br>
            <a:r>
              <a:rPr lang="sk-SK" altLang="sk-SK" sz="2000" dirty="0">
                <a:latin typeface="Arial Narrow" panose="020B0606020202030204" pitchFamily="34" charset="0"/>
              </a:rPr>
              <a:t>púštna líška (</a:t>
            </a:r>
            <a:r>
              <a:rPr lang="sk-SK" altLang="sk-SK" sz="2000" dirty="0" err="1">
                <a:latin typeface="Arial Narrow" panose="020B0606020202030204" pitchFamily="34" charset="0"/>
              </a:rPr>
              <a:t>fenek</a:t>
            </a:r>
            <a:r>
              <a:rPr lang="sk-SK" altLang="sk-SK" sz="2000" dirty="0">
                <a:latin typeface="Arial Narrow" panose="020B0606020202030204" pitchFamily="34" charset="0"/>
              </a:rPr>
              <a:t>)</a:t>
            </a:r>
          </a:p>
        </p:txBody>
      </p:sp>
      <p:pic>
        <p:nvPicPr>
          <p:cNvPr id="2867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044950"/>
            <a:ext cx="4572000" cy="25702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Obrázok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9472" y="81635"/>
            <a:ext cx="3355371" cy="2267245"/>
          </a:xfrm>
          <a:prstGeom prst="rect">
            <a:avLst/>
          </a:prstGeom>
        </p:spPr>
      </p:pic>
      <p:pic>
        <p:nvPicPr>
          <p:cNvPr id="28677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235" y="2088640"/>
            <a:ext cx="2848621" cy="15563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Obrázok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75856" y="5445224"/>
            <a:ext cx="2052289" cy="1391149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CC99"/>
            </a:gs>
            <a:gs pos="100000">
              <a:srgbClr val="FF000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"/>
            <a:ext cx="6660232" cy="3717032"/>
          </a:xfrm>
        </p:spPr>
        <p:txBody>
          <a:bodyPr/>
          <a:lstStyle/>
          <a:p>
            <a:pPr eaLnBrk="1" hangingPunct="1"/>
            <a:r>
              <a:rPr lang="en-GB" altLang="sk-SK" sz="2900" dirty="0"/>
              <a:t>2b</a:t>
            </a:r>
            <a:r>
              <a:rPr lang="sk-SK" altLang="sk-SK" sz="2900" dirty="0"/>
              <a:t>. </a:t>
            </a:r>
            <a:r>
              <a:rPr lang="en-GB" altLang="sk-SK" sz="2900" dirty="0" err="1"/>
              <a:t>Tropické</a:t>
            </a:r>
            <a:r>
              <a:rPr lang="en-GB" altLang="sk-SK" sz="2900" dirty="0"/>
              <a:t> </a:t>
            </a:r>
            <a:r>
              <a:rPr lang="en-GB" altLang="sk-SK" sz="2900" dirty="0" err="1"/>
              <a:t>pásmo</a:t>
            </a:r>
            <a:r>
              <a:rPr lang="en-GB" altLang="sk-SK" sz="2900" dirty="0"/>
              <a:t> – </a:t>
            </a:r>
            <a:r>
              <a:rPr lang="en-GB" altLang="sk-SK" sz="2900" dirty="0" err="1"/>
              <a:t>ob</a:t>
            </a:r>
            <a:r>
              <a:rPr lang="sk-SK" altLang="sk-SK" sz="2900" dirty="0" err="1"/>
              <a:t>lasť</a:t>
            </a:r>
            <a:r>
              <a:rPr lang="sk-SK" altLang="sk-SK" sz="2900" dirty="0"/>
              <a:t> saván</a:t>
            </a:r>
          </a:p>
          <a:p>
            <a:pPr lvl="1" eaLnBrk="1" hangingPunct="1"/>
            <a:r>
              <a:rPr lang="sk-SK" altLang="sk-SK" sz="2000" dirty="0">
                <a:latin typeface="Arial Narrow" panose="020B0606020202030204" pitchFamily="34" charset="0"/>
              </a:rPr>
              <a:t>niekoľko stupňov južne a severne od rovníka</a:t>
            </a:r>
          </a:p>
          <a:p>
            <a:pPr lvl="1" eaLnBrk="1" hangingPunct="1"/>
            <a:r>
              <a:rPr lang="sk-SK" altLang="sk-SK" sz="2000" dirty="0">
                <a:latin typeface="Arial Narrow" panose="020B0606020202030204" pitchFamily="34" charset="0"/>
              </a:rPr>
              <a:t>smerom k rovníku vzrastá množstvo zrážok </a:t>
            </a:r>
            <a:endParaRPr lang="en-GB" altLang="sk-SK" sz="2000" dirty="0">
              <a:latin typeface="Arial Narrow" panose="020B0606020202030204" pitchFamily="34" charset="0"/>
            </a:endParaRPr>
          </a:p>
          <a:p>
            <a:pPr lvl="2" eaLnBrk="1" hangingPunct="1"/>
            <a:r>
              <a:rPr lang="sk-SK" altLang="sk-SK" sz="1600" dirty="0">
                <a:latin typeface="Arial Narrow" panose="020B0606020202030204" pitchFamily="34" charset="0"/>
              </a:rPr>
              <a:t>stále je však </a:t>
            </a:r>
            <a:r>
              <a:rPr lang="en-GB" altLang="sk-SK" sz="1600" dirty="0" err="1">
                <a:latin typeface="Arial Narrow" panose="020B0606020202030204" pitchFamily="34" charset="0"/>
              </a:rPr>
              <a:t>malé</a:t>
            </a:r>
            <a:endParaRPr lang="sk-SK" altLang="sk-SK" sz="1600" dirty="0">
              <a:latin typeface="Arial Narrow" panose="020B0606020202030204" pitchFamily="34" charset="0"/>
            </a:endParaRPr>
          </a:p>
          <a:p>
            <a:pPr lvl="1" eaLnBrk="1" hangingPunct="1"/>
            <a:r>
              <a:rPr lang="sk-SK" altLang="sk-SK" sz="2000" dirty="0">
                <a:latin typeface="Arial Narrow" panose="020B0606020202030204" pitchFamily="34" charset="0"/>
              </a:rPr>
              <a:t>rastlinstvo: tráv</a:t>
            </a:r>
            <a:r>
              <a:rPr lang="en-GB" altLang="sk-SK" sz="2000" dirty="0">
                <a:latin typeface="Arial Narrow" panose="020B0606020202030204" pitchFamily="34" charset="0"/>
              </a:rPr>
              <a:t>y</a:t>
            </a:r>
            <a:r>
              <a:rPr lang="sk-SK" altLang="sk-SK" sz="2000" dirty="0">
                <a:latin typeface="Arial Narrow" panose="020B0606020202030204" pitchFamily="34" charset="0"/>
              </a:rPr>
              <a:t>, </a:t>
            </a:r>
            <a:r>
              <a:rPr lang="sk-SK" altLang="sk-SK" sz="2000" dirty="0" err="1">
                <a:latin typeface="Arial Narrow" panose="020B0606020202030204" pitchFamily="34" charset="0"/>
              </a:rPr>
              <a:t>baobaby</a:t>
            </a:r>
            <a:r>
              <a:rPr lang="sk-SK" altLang="sk-SK" sz="2000" dirty="0">
                <a:latin typeface="Arial Narrow" panose="020B0606020202030204" pitchFamily="34" charset="0"/>
              </a:rPr>
              <a:t>, akácie</a:t>
            </a:r>
          </a:p>
          <a:p>
            <a:pPr lvl="1" eaLnBrk="1" hangingPunct="1"/>
            <a:r>
              <a:rPr lang="sk-SK" altLang="sk-SK" sz="2000" dirty="0">
                <a:latin typeface="Arial Narrow" panose="020B0606020202030204" pitchFamily="34" charset="0"/>
              </a:rPr>
              <a:t>živočíšstvo:</a:t>
            </a:r>
          </a:p>
          <a:p>
            <a:pPr lvl="2" eaLnBrk="1" hangingPunct="1"/>
            <a:r>
              <a:rPr lang="sk-SK" altLang="sk-SK" sz="1600" dirty="0">
                <a:latin typeface="Arial Narrow" panose="020B0606020202030204" pitchFamily="34" charset="0"/>
              </a:rPr>
              <a:t>bylinožravé: zebry, byvoly, antilopy, žirafy,</a:t>
            </a:r>
            <a:br>
              <a:rPr lang="en-GB" altLang="sk-SK" sz="1600" dirty="0">
                <a:latin typeface="Arial Narrow" panose="020B0606020202030204" pitchFamily="34" charset="0"/>
              </a:rPr>
            </a:br>
            <a:r>
              <a:rPr lang="sk-SK" altLang="sk-SK" sz="1600" dirty="0" err="1">
                <a:latin typeface="Arial Narrow" panose="020B0606020202030204" pitchFamily="34" charset="0"/>
              </a:rPr>
              <a:t>pakone</a:t>
            </a:r>
            <a:r>
              <a:rPr lang="sk-SK" altLang="sk-SK" sz="1600" dirty="0">
                <a:latin typeface="Arial Narrow" panose="020B0606020202030204" pitchFamily="34" charset="0"/>
              </a:rPr>
              <a:t>, slony, nosorožce</a:t>
            </a:r>
          </a:p>
          <a:p>
            <a:pPr lvl="2" eaLnBrk="1" hangingPunct="1"/>
            <a:r>
              <a:rPr lang="sk-SK" altLang="sk-SK" sz="1600" dirty="0">
                <a:latin typeface="Arial Narrow" panose="020B0606020202030204" pitchFamily="34" charset="0"/>
              </a:rPr>
              <a:t>mäsožravé: levy, leopardy, hyeny</a:t>
            </a:r>
          </a:p>
        </p:txBody>
      </p:sp>
      <p:pic>
        <p:nvPicPr>
          <p:cNvPr id="29699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76625"/>
            <a:ext cx="6516688" cy="3381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700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788" y="0"/>
            <a:ext cx="2843212" cy="1914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701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863" y="2087563"/>
            <a:ext cx="3132137" cy="2349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702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25" y="4589463"/>
            <a:ext cx="2771775" cy="2079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99FF99"/>
            </a:gs>
            <a:gs pos="50000">
              <a:srgbClr val="FFFFCC"/>
            </a:gs>
            <a:gs pos="100000">
              <a:srgbClr val="99FF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0"/>
            <a:ext cx="6516688" cy="6858000"/>
          </a:xfrm>
        </p:spPr>
        <p:txBody>
          <a:bodyPr/>
          <a:lstStyle/>
          <a:p>
            <a:pPr eaLnBrk="1" hangingPunct="1"/>
            <a:r>
              <a:rPr lang="en-GB" altLang="sk-SK" sz="3000" dirty="0"/>
              <a:t>3</a:t>
            </a:r>
            <a:r>
              <a:rPr lang="sk-SK" altLang="sk-SK" sz="3000" dirty="0"/>
              <a:t>. </a:t>
            </a:r>
            <a:r>
              <a:rPr lang="en-GB" altLang="sk-SK" sz="3000" dirty="0" err="1"/>
              <a:t>Subekvatoriálne</a:t>
            </a:r>
            <a:r>
              <a:rPr lang="en-GB" altLang="sk-SK" sz="3000" dirty="0"/>
              <a:t> </a:t>
            </a:r>
            <a:r>
              <a:rPr lang="en-GB" altLang="sk-SK" sz="3000" dirty="0" err="1"/>
              <a:t>pásmo</a:t>
            </a:r>
            <a:r>
              <a:rPr lang="en-GB" altLang="sk-SK" sz="3000" dirty="0"/>
              <a:t> – o</a:t>
            </a:r>
            <a:r>
              <a:rPr lang="sk-SK" altLang="sk-SK" sz="2700" dirty="0" err="1"/>
              <a:t>blasť</a:t>
            </a:r>
            <a:r>
              <a:rPr lang="sk-SK" altLang="sk-SK" sz="2700" dirty="0"/>
              <a:t> </a:t>
            </a:r>
            <a:r>
              <a:rPr lang="sk-SK" altLang="sk-SK" sz="2700" i="1" dirty="0" err="1"/>
              <a:t>subekvatoriálnych</a:t>
            </a:r>
            <a:r>
              <a:rPr lang="sk-SK" altLang="sk-SK" sz="2700" dirty="0"/>
              <a:t> lesov </a:t>
            </a:r>
            <a:r>
              <a:rPr lang="sk-SK" altLang="sk-SK" sz="1500" dirty="0"/>
              <a:t>(obdobia sucha/dažďov)</a:t>
            </a:r>
          </a:p>
          <a:p>
            <a:pPr lvl="1" eaLnBrk="1" hangingPunct="1"/>
            <a:r>
              <a:rPr lang="sk-SK" altLang="sk-SK" sz="2000" dirty="0">
                <a:latin typeface="Arial Narrow" panose="020B0606020202030204" pitchFamily="34" charset="0"/>
              </a:rPr>
              <a:t>Guinejský záliv a východná Afrika</a:t>
            </a:r>
          </a:p>
          <a:p>
            <a:pPr lvl="1" eaLnBrk="1" hangingPunct="1"/>
            <a:r>
              <a:rPr lang="en-GB" altLang="sk-SK" sz="2000" dirty="0" err="1">
                <a:latin typeface="Arial Narrow" panose="020B0606020202030204" pitchFamily="34" charset="0"/>
              </a:rPr>
              <a:t>zrážky</a:t>
            </a:r>
            <a:r>
              <a:rPr lang="en-GB" altLang="sk-SK" sz="2000" dirty="0">
                <a:latin typeface="Arial Narrow" panose="020B0606020202030204" pitchFamily="34" charset="0"/>
              </a:rPr>
              <a:t> v </a:t>
            </a:r>
            <a:r>
              <a:rPr lang="en-GB" altLang="sk-SK" sz="2000" dirty="0" err="1">
                <a:latin typeface="Arial Narrow" panose="020B0606020202030204" pitchFamily="34" charset="0"/>
              </a:rPr>
              <a:t>období</a:t>
            </a:r>
            <a:r>
              <a:rPr lang="en-GB" altLang="sk-SK" sz="2000" dirty="0">
                <a:latin typeface="Arial Narrow" panose="020B0606020202030204" pitchFamily="34" charset="0"/>
              </a:rPr>
              <a:t> </a:t>
            </a:r>
            <a:r>
              <a:rPr lang="en-GB" altLang="sk-SK" sz="2000" dirty="0" err="1">
                <a:latin typeface="Arial Narrow" panose="020B0606020202030204" pitchFamily="34" charset="0"/>
              </a:rPr>
              <a:t>monzúnov</a:t>
            </a:r>
            <a:r>
              <a:rPr lang="en-GB" altLang="sk-SK" sz="2000" dirty="0">
                <a:latin typeface="Arial Narrow" panose="020B0606020202030204" pitchFamily="34" charset="0"/>
              </a:rPr>
              <a:t> </a:t>
            </a:r>
            <a:endParaRPr lang="sk-SK" altLang="sk-SK" sz="2000" dirty="0">
              <a:latin typeface="Arial Narrow" panose="020B0606020202030204" pitchFamily="34" charset="0"/>
            </a:endParaRPr>
          </a:p>
          <a:p>
            <a:pPr lvl="1" eaLnBrk="1" hangingPunct="1"/>
            <a:r>
              <a:rPr lang="sk-SK" altLang="sk-SK" sz="2000" dirty="0">
                <a:latin typeface="Arial Narrow" panose="020B0606020202030204" pitchFamily="34" charset="0"/>
              </a:rPr>
              <a:t>biosféra sa prispôsobuje suchu</a:t>
            </a:r>
          </a:p>
          <a:p>
            <a:pPr lvl="2" eaLnBrk="1" hangingPunct="1"/>
            <a:r>
              <a:rPr lang="sk-SK" altLang="sk-SK" sz="2000" dirty="0">
                <a:latin typeface="Arial Narrow" panose="020B0606020202030204" pitchFamily="34" charset="0"/>
              </a:rPr>
              <a:t>rastliny zhadzujú listy </a:t>
            </a:r>
          </a:p>
          <a:p>
            <a:pPr lvl="2" eaLnBrk="1" hangingPunct="1"/>
            <a:r>
              <a:rPr lang="sk-SK" altLang="sk-SK" sz="2000" dirty="0">
                <a:latin typeface="Arial Narrow" panose="020B0606020202030204" pitchFamily="34" charset="0"/>
              </a:rPr>
              <a:t>živočíchy dokážu za vodou</a:t>
            </a:r>
            <a:r>
              <a:rPr lang="en-GB" altLang="sk-SK" sz="2000" dirty="0">
                <a:latin typeface="Arial Narrow" panose="020B0606020202030204" pitchFamily="34" charset="0"/>
              </a:rPr>
              <a:t> </a:t>
            </a:r>
            <a:r>
              <a:rPr lang="en-GB" altLang="sk-SK" sz="2000" dirty="0" err="1">
                <a:latin typeface="Arial Narrow" panose="020B0606020202030204" pitchFamily="34" charset="0"/>
              </a:rPr>
              <a:t>ďaleko</a:t>
            </a:r>
            <a:r>
              <a:rPr lang="sk-SK" altLang="sk-SK" sz="2000" dirty="0">
                <a:latin typeface="Arial Narrow" panose="020B0606020202030204" pitchFamily="34" charset="0"/>
              </a:rPr>
              <a:t> putovať</a:t>
            </a:r>
            <a:endParaRPr lang="en-GB" altLang="sk-SK" sz="2000" dirty="0">
              <a:latin typeface="Arial Narrow" panose="020B0606020202030204" pitchFamily="34" charset="0"/>
            </a:endParaRPr>
          </a:p>
          <a:p>
            <a:pPr lvl="2" eaLnBrk="1" hangingPunct="1"/>
            <a:endParaRPr lang="sk-SK" altLang="sk-SK" sz="2000" dirty="0"/>
          </a:p>
          <a:p>
            <a:pPr eaLnBrk="1" hangingPunct="1"/>
            <a:r>
              <a:rPr lang="sk-SK" altLang="sk-SK" sz="3000" dirty="0"/>
              <a:t>4. </a:t>
            </a:r>
            <a:r>
              <a:rPr lang="en-GB" altLang="sk-SK" sz="3000" dirty="0" err="1"/>
              <a:t>Ekvatoriálne</a:t>
            </a:r>
            <a:r>
              <a:rPr lang="en-GB" altLang="sk-SK" sz="3000" dirty="0"/>
              <a:t> </a:t>
            </a:r>
            <a:r>
              <a:rPr lang="en-GB" altLang="sk-SK" sz="3000" dirty="0" err="1"/>
              <a:t>pásmo</a:t>
            </a:r>
            <a:r>
              <a:rPr lang="en-GB" altLang="sk-SK" sz="3000" dirty="0"/>
              <a:t> – o</a:t>
            </a:r>
            <a:r>
              <a:rPr lang="sk-SK" altLang="sk-SK" sz="3000" dirty="0" err="1"/>
              <a:t>blas</a:t>
            </a:r>
            <a:r>
              <a:rPr lang="en-GB" altLang="sk-SK" sz="3000" dirty="0"/>
              <a:t>ť</a:t>
            </a:r>
            <a:br>
              <a:rPr lang="en-GB" altLang="sk-SK" sz="3000" dirty="0"/>
            </a:br>
            <a:r>
              <a:rPr lang="en-GB" altLang="sk-SK" sz="3000" dirty="0"/>
              <a:t>    </a:t>
            </a:r>
            <a:r>
              <a:rPr lang="sk-SK" altLang="sk-SK" sz="3000" i="1" dirty="0"/>
              <a:t>ekvatoriálnych</a:t>
            </a:r>
            <a:r>
              <a:rPr lang="sk-SK" altLang="sk-SK" sz="3000" dirty="0"/>
              <a:t> dažďových lesov</a:t>
            </a:r>
          </a:p>
          <a:p>
            <a:pPr lvl="1" eaLnBrk="1" hangingPunct="1"/>
            <a:r>
              <a:rPr lang="sk-SK" altLang="sk-SK" sz="1900" dirty="0">
                <a:latin typeface="Arial Narrow" panose="020B0606020202030204" pitchFamily="34" charset="0"/>
              </a:rPr>
              <a:t>úzky pás okolo rovníka</a:t>
            </a:r>
          </a:p>
          <a:p>
            <a:pPr lvl="1" eaLnBrk="1" hangingPunct="1"/>
            <a:r>
              <a:rPr lang="sk-SK" altLang="sk-SK" sz="1900" dirty="0">
                <a:latin typeface="Arial Narrow" panose="020B0606020202030204" pitchFamily="34" charset="0"/>
              </a:rPr>
              <a:t>vlhko a teplo</a:t>
            </a:r>
          </a:p>
          <a:p>
            <a:pPr lvl="1" eaLnBrk="1" hangingPunct="1"/>
            <a:r>
              <a:rPr lang="sk-SK" altLang="sk-SK" sz="1900" dirty="0">
                <a:latin typeface="Arial Narrow" panose="020B0606020202030204" pitchFamily="34" charset="0"/>
              </a:rPr>
              <a:t>stromy bojujú o svetlo</a:t>
            </a:r>
            <a:endParaRPr lang="en-GB" altLang="sk-SK" sz="1900" dirty="0">
              <a:latin typeface="Arial Narrow" panose="020B0606020202030204" pitchFamily="34" charset="0"/>
            </a:endParaRPr>
          </a:p>
          <a:p>
            <a:pPr lvl="2" eaLnBrk="1" hangingPunct="1"/>
            <a:r>
              <a:rPr lang="sk-SK" altLang="sk-SK" sz="1600" dirty="0">
                <a:latin typeface="Arial Narrow" panose="020B0606020202030204" pitchFamily="34" charset="0"/>
              </a:rPr>
              <a:t>sú veľmi vysoké</a:t>
            </a:r>
          </a:p>
          <a:p>
            <a:pPr lvl="1" eaLnBrk="1" hangingPunct="1"/>
            <a:r>
              <a:rPr lang="sk-SK" altLang="sk-SK" sz="1900" dirty="0">
                <a:latin typeface="Arial Narrow" panose="020B0606020202030204" pitchFamily="34" charset="0"/>
              </a:rPr>
              <a:t>veľmi pestré rastlinstvo i živočíšstvo</a:t>
            </a:r>
          </a:p>
          <a:p>
            <a:pPr lvl="1" eaLnBrk="1" hangingPunct="1"/>
            <a:r>
              <a:rPr lang="sk-SK" altLang="sk-SK" sz="1900" dirty="0">
                <a:latin typeface="Arial Narrow" panose="020B0606020202030204" pitchFamily="34" charset="0"/>
              </a:rPr>
              <a:t>rastlinstvo: o. i. mahagón</a:t>
            </a:r>
          </a:p>
          <a:p>
            <a:pPr lvl="1" eaLnBrk="1" hangingPunct="1"/>
            <a:r>
              <a:rPr lang="sk-SK" altLang="sk-SK" sz="1900" dirty="0">
                <a:latin typeface="Arial Narrow" panose="020B0606020202030204" pitchFamily="34" charset="0"/>
              </a:rPr>
              <a:t>dravé vtáky, </a:t>
            </a:r>
            <a:r>
              <a:rPr lang="sk-SK" altLang="sk-SK" sz="1900" dirty="0" err="1">
                <a:latin typeface="Arial Narrow" panose="020B0606020202030204" pitchFamily="34" charset="0"/>
              </a:rPr>
              <a:t>tukany</a:t>
            </a:r>
            <a:r>
              <a:rPr lang="sk-SK" altLang="sk-SK" sz="1900" dirty="0">
                <a:latin typeface="Arial Narrow" panose="020B0606020202030204" pitchFamily="34" charset="0"/>
              </a:rPr>
              <a:t>, papagáje, </a:t>
            </a:r>
            <a:br>
              <a:rPr lang="en-GB" altLang="sk-SK" sz="1900" dirty="0">
                <a:latin typeface="Arial Narrow" panose="020B0606020202030204" pitchFamily="34" charset="0"/>
              </a:rPr>
            </a:br>
            <a:r>
              <a:rPr lang="sk-SK" altLang="sk-SK" sz="1900" dirty="0">
                <a:latin typeface="Arial Narrow" panose="020B0606020202030204" pitchFamily="34" charset="0"/>
              </a:rPr>
              <a:t>leopardy, opice, hady, žaby, termity</a:t>
            </a:r>
          </a:p>
          <a:p>
            <a:pPr lvl="1" eaLnBrk="1" hangingPunct="1"/>
            <a:endParaRPr lang="sk-SK" altLang="sk-SK" sz="600" dirty="0">
              <a:latin typeface="Arial Narrow" panose="020B0606020202030204" pitchFamily="34" charset="0"/>
            </a:endParaRPr>
          </a:p>
        </p:txBody>
      </p:sp>
      <p:pic>
        <p:nvPicPr>
          <p:cNvPr id="30723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5966" y="4471988"/>
            <a:ext cx="3600450" cy="2386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24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25" y="2565400"/>
            <a:ext cx="2771775" cy="2771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25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4227" y="476672"/>
            <a:ext cx="2879725" cy="2160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6625" y="0"/>
            <a:ext cx="566737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557" name="Text Box 7"/>
          <p:cNvSpPr txBox="1">
            <a:spLocks noChangeArrowheads="1"/>
          </p:cNvSpPr>
          <p:nvPr/>
        </p:nvSpPr>
        <p:spPr bwMode="auto">
          <a:xfrm>
            <a:off x="179512" y="1000942"/>
            <a:ext cx="3492500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285750" marR="0" lvl="0" indent="-285750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lang="sk-SK" altLang="sk-SK" dirty="0">
                <a:solidFill>
                  <a:srgbClr val="000000"/>
                </a:solidFill>
                <a:latin typeface="Arial Narrow" panose="020B0606020202030204" pitchFamily="34" charset="0"/>
              </a:rPr>
              <a:t>planetárna poloha</a:t>
            </a:r>
          </a:p>
          <a:p>
            <a:pPr marL="285750" marR="0" lvl="0" indent="-285750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lang="sk-SK" altLang="sk-SK" dirty="0">
                <a:solidFill>
                  <a:srgbClr val="000000"/>
                </a:solidFill>
                <a:latin typeface="Arial Narrow" panose="020B0606020202030204" pitchFamily="34" charset="0"/>
              </a:rPr>
              <a:t>oceánske prúdy</a:t>
            </a:r>
          </a:p>
          <a:p>
            <a:pPr marL="285750" marR="0" lvl="0" indent="-285750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sk-SK" altLang="sk-SK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</a:rPr>
              <a:t>prevládajúce</a:t>
            </a:r>
            <a:r>
              <a:rPr kumimoji="0" lang="sk-SK" altLang="sk-SK" sz="18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</a:rPr>
              <a:t> prúdenie vzduchu</a:t>
            </a:r>
          </a:p>
          <a:p>
            <a:pPr marL="285750" marR="0" lvl="0" indent="-285750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lang="sk-SK" altLang="sk-SK" noProof="0" dirty="0">
                <a:solidFill>
                  <a:srgbClr val="000000"/>
                </a:solidFill>
                <a:latin typeface="Arial Narrow" panose="020B0606020202030204" pitchFamily="34" charset="0"/>
              </a:rPr>
              <a:t>nadmorská výška</a:t>
            </a:r>
          </a:p>
          <a:p>
            <a:pPr marL="285750" marR="0" lvl="0" indent="-285750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sk-SK" altLang="sk-SK" sz="1800" b="0" i="0" u="none" strike="noStrike" kern="1200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</a:rPr>
              <a:t>orografia</a:t>
            </a:r>
          </a:p>
        </p:txBody>
      </p:sp>
      <p:sp>
        <p:nvSpPr>
          <p:cNvPr id="23576" name="Rectangle 34"/>
          <p:cNvSpPr>
            <a:spLocks noChangeArrowheads="1"/>
          </p:cNvSpPr>
          <p:nvPr/>
        </p:nvSpPr>
        <p:spPr bwMode="auto">
          <a:xfrm>
            <a:off x="4572000" y="5949950"/>
            <a:ext cx="4572000" cy="9080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" name="Obrázok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56276" y="4077072"/>
            <a:ext cx="3218251" cy="2780928"/>
          </a:xfrm>
          <a:prstGeom prst="rect">
            <a:avLst/>
          </a:prstGeom>
        </p:spPr>
      </p:pic>
      <p:sp>
        <p:nvSpPr>
          <p:cNvPr id="3" name="BlokTextu 2"/>
          <p:cNvSpPr txBox="1"/>
          <p:nvPr/>
        </p:nvSpPr>
        <p:spPr>
          <a:xfrm>
            <a:off x="5808834" y="5964663"/>
            <a:ext cx="32248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5"/>
              </a:rPr>
              <a:t>aktuáln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5"/>
              </a:rPr>
              <a:t>e prúdenie</a:t>
            </a:r>
            <a:r>
              <a:rPr kumimoji="0" lang="sk-SK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5"/>
              </a:rPr>
              <a:t> </a:t>
            </a:r>
            <a:r>
              <a:rPr kumimoji="0" lang="sk-SK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5"/>
              </a:rPr>
              <a:t>veter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5"/>
              </a:rPr>
              <a:t>a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" y="3647261"/>
            <a:ext cx="2549705" cy="3210739"/>
          </a:xfrm>
          <a:prstGeom prst="rect">
            <a:avLst/>
          </a:prstGeom>
        </p:spPr>
      </p:pic>
      <p:sp>
        <p:nvSpPr>
          <p:cNvPr id="6" name="BlokTextu 5"/>
          <p:cNvSpPr txBox="1"/>
          <p:nvPr/>
        </p:nvSpPr>
        <p:spPr>
          <a:xfrm>
            <a:off x="6156176" y="6333995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7"/>
              </a:rPr>
              <a:t>teplota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7"/>
              </a:rPr>
              <a:t>morí</a:t>
            </a:r>
            <a:endParaRPr kumimoji="0" lang="sk-SK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88373"/>
            <a:ext cx="4320480" cy="633412"/>
          </a:xfrm>
        </p:spPr>
        <p:txBody>
          <a:bodyPr/>
          <a:lstStyle/>
          <a:p>
            <a:pPr algn="l" eaLnBrk="1" hangingPunct="1"/>
            <a:r>
              <a:rPr lang="sk-SK" altLang="sk-SK" sz="4000" dirty="0"/>
              <a:t>Faktory</a:t>
            </a:r>
          </a:p>
        </p:txBody>
      </p:sp>
    </p:spTree>
    <p:extLst>
      <p:ext uri="{BB962C8B-B14F-4D97-AF65-F5344CB8AC3E}">
        <p14:creationId xmlns:p14="http://schemas.microsoft.com/office/powerpoint/2010/main" val="184454014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Floristické</a:t>
            </a:r>
            <a:r>
              <a:rPr lang="en-GB" dirty="0"/>
              <a:t> </a:t>
            </a:r>
            <a:r>
              <a:rPr lang="en-GB" dirty="0" err="1"/>
              <a:t>oblasti</a:t>
            </a:r>
            <a:endParaRPr lang="en-GB" dirty="0"/>
          </a:p>
        </p:txBody>
      </p:sp>
      <p:pic>
        <p:nvPicPr>
          <p:cNvPr id="4" name="Zástupný symbol obsah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340768"/>
            <a:ext cx="7327167" cy="4525963"/>
          </a:xfrm>
        </p:spPr>
      </p:pic>
      <p:sp>
        <p:nvSpPr>
          <p:cNvPr id="5" name="BlokTextu 4"/>
          <p:cNvSpPr txBox="1"/>
          <p:nvPr/>
        </p:nvSpPr>
        <p:spPr>
          <a:xfrm>
            <a:off x="179512" y="5934670"/>
            <a:ext cx="75608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>
                <a:latin typeface="Arial Narrow" panose="020B0606020202030204" pitchFamily="34" charset="0"/>
              </a:rPr>
              <a:t>holarktická</a:t>
            </a:r>
            <a:r>
              <a:rPr lang="en-GB" dirty="0">
                <a:latin typeface="Arial Narrow" panose="020B0606020202030204" pitchFamily="34" charset="0"/>
              </a:rPr>
              <a:t> – </a:t>
            </a:r>
            <a:r>
              <a:rPr lang="en-GB" dirty="0" err="1">
                <a:latin typeface="Arial Narrow" panose="020B0606020202030204" pitchFamily="34" charset="0"/>
              </a:rPr>
              <a:t>stredomorská</a:t>
            </a:r>
            <a:endParaRPr lang="en-GB" dirty="0">
              <a:latin typeface="Arial Narrow" panose="020B0606020202030204" pitchFamily="34" charset="0"/>
            </a:endParaRPr>
          </a:p>
          <a:p>
            <a:r>
              <a:rPr lang="en-GB" dirty="0" err="1">
                <a:latin typeface="Arial Narrow" panose="020B0606020202030204" pitchFamily="34" charset="0"/>
              </a:rPr>
              <a:t>paleotropická</a:t>
            </a:r>
            <a:r>
              <a:rPr lang="en-GB" dirty="0">
                <a:latin typeface="Arial Narrow" panose="020B0606020202030204" pitchFamily="34" charset="0"/>
              </a:rPr>
              <a:t> – </a:t>
            </a:r>
            <a:r>
              <a:rPr lang="en-GB" dirty="0" err="1">
                <a:latin typeface="Arial Narrow" panose="020B0606020202030204" pitchFamily="34" charset="0"/>
              </a:rPr>
              <a:t>africká</a:t>
            </a:r>
            <a:endParaRPr lang="en-GB" dirty="0">
              <a:latin typeface="Arial Narrow" panose="020B0606020202030204" pitchFamily="34" charset="0"/>
            </a:endParaRPr>
          </a:p>
          <a:p>
            <a:r>
              <a:rPr lang="en-GB" dirty="0" err="1">
                <a:latin typeface="Arial Narrow" panose="020B0606020202030204" pitchFamily="34" charset="0"/>
              </a:rPr>
              <a:t>kapská</a:t>
            </a:r>
            <a:endParaRPr lang="en-GB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993167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Faunistické</a:t>
            </a:r>
            <a:r>
              <a:rPr lang="en-GB" dirty="0"/>
              <a:t> </a:t>
            </a:r>
            <a:r>
              <a:rPr lang="en-GB" dirty="0" err="1"/>
              <a:t>oblasti</a:t>
            </a:r>
            <a:endParaRPr lang="en-GB" dirty="0"/>
          </a:p>
        </p:txBody>
      </p:sp>
      <p:sp>
        <p:nvSpPr>
          <p:cNvPr id="5" name="BlokTextu 4"/>
          <p:cNvSpPr txBox="1"/>
          <p:nvPr/>
        </p:nvSpPr>
        <p:spPr>
          <a:xfrm>
            <a:off x="107504" y="6093296"/>
            <a:ext cx="75608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>
                <a:solidFill>
                  <a:srgbClr val="000000"/>
                </a:solidFill>
                <a:latin typeface="Arial Narrow" panose="020B0606020202030204" pitchFamily="34" charset="0"/>
              </a:rPr>
              <a:t>holarktická</a:t>
            </a:r>
            <a:endParaRPr lang="en-GB" dirty="0">
              <a:solidFill>
                <a:srgbClr val="000000"/>
              </a:solidFill>
              <a:latin typeface="Arial Narrow" panose="020B0606020202030204" pitchFamily="34" charset="0"/>
            </a:endParaRPr>
          </a:p>
          <a:p>
            <a:r>
              <a:rPr lang="en-GB" dirty="0" err="1">
                <a:solidFill>
                  <a:srgbClr val="000000"/>
                </a:solidFill>
                <a:latin typeface="Arial Narrow" panose="020B0606020202030204" pitchFamily="34" charset="0"/>
              </a:rPr>
              <a:t>afrotropická</a:t>
            </a:r>
            <a:r>
              <a:rPr lang="en-GB" dirty="0">
                <a:solidFill>
                  <a:srgbClr val="000000"/>
                </a:solidFill>
                <a:latin typeface="Arial Narrow" panose="020B0606020202030204" pitchFamily="34" charset="0"/>
              </a:rPr>
              <a:t> (</a:t>
            </a:r>
            <a:r>
              <a:rPr lang="en-GB" dirty="0" err="1">
                <a:solidFill>
                  <a:srgbClr val="000000"/>
                </a:solidFill>
                <a:latin typeface="Arial Narrow" panose="020B0606020202030204" pitchFamily="34" charset="0"/>
              </a:rPr>
              <a:t>etiópska</a:t>
            </a:r>
            <a:r>
              <a:rPr lang="en-GB" dirty="0">
                <a:solidFill>
                  <a:srgbClr val="000000"/>
                </a:solidFill>
                <a:latin typeface="Arial Narrow" panose="020B0606020202030204" pitchFamily="34" charset="0"/>
              </a:rPr>
              <a:t>)</a:t>
            </a:r>
          </a:p>
        </p:txBody>
      </p:sp>
      <p:pic>
        <p:nvPicPr>
          <p:cNvPr id="6" name="Zástupný symbol obsahu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487" y="1408707"/>
            <a:ext cx="7425025" cy="4525963"/>
          </a:xfrm>
        </p:spPr>
      </p:pic>
    </p:spTree>
    <p:extLst>
      <p:ext uri="{BB962C8B-B14F-4D97-AF65-F5344CB8AC3E}">
        <p14:creationId xmlns:p14="http://schemas.microsoft.com/office/powerpoint/2010/main" val="159621366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551613" y="549275"/>
            <a:ext cx="2592387" cy="638175"/>
          </a:xfrm>
        </p:spPr>
        <p:txBody>
          <a:bodyPr/>
          <a:lstStyle/>
          <a:p>
            <a:pPr eaLnBrk="1" hangingPunct="1"/>
            <a:r>
              <a:rPr lang="sk-SK" altLang="sk-SK" dirty="0">
                <a:solidFill>
                  <a:schemeClr val="bg1"/>
                </a:solidFill>
              </a:rPr>
              <a:t>KONIEC</a:t>
            </a:r>
            <a:r>
              <a:rPr lang="sk-SK" altLang="sk-SK" dirty="0"/>
              <a:t> </a:t>
            </a:r>
            <a:r>
              <a:rPr lang="sk-SK" altLang="sk-SK" dirty="0">
                <a:sym typeface="Wingdings" panose="05000000000000000000" pitchFamily="2" charset="2"/>
              </a:rPr>
              <a:t></a:t>
            </a:r>
            <a:endParaRPr lang="sk-SK" altLang="sk-SK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6625" y="0"/>
            <a:ext cx="566737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557" name="Text Box 7"/>
          <p:cNvSpPr txBox="1">
            <a:spLocks noChangeArrowheads="1"/>
          </p:cNvSpPr>
          <p:nvPr/>
        </p:nvSpPr>
        <p:spPr bwMode="auto">
          <a:xfrm>
            <a:off x="179512" y="1000942"/>
            <a:ext cx="3492500" cy="20774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altLang="sk-SK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Subtropická </a:t>
            </a:r>
            <a:r>
              <a:rPr kumimoji="0" lang="sk-SK" altLang="sk-SK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(krajný sever, juh)</a:t>
            </a:r>
            <a:endParaRPr lang="sk-SK" altLang="sk-SK" dirty="0">
              <a:solidFill>
                <a:srgbClr val="000000"/>
              </a:solidFill>
            </a:endParaRP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altLang="sk-SK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Tropická</a:t>
            </a:r>
            <a:r>
              <a:rPr kumimoji="0" lang="sk-SK" altLang="sk-SK" sz="18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(oblasť obratníkov)</a:t>
            </a:r>
            <a:br>
              <a:rPr kumimoji="0" lang="sk-SK" altLang="sk-SK" sz="18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sk-SK" altLang="sk-SK" sz="18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- </a:t>
            </a:r>
            <a:r>
              <a:rPr lang="sk-SK" altLang="sk-SK" baseline="0" dirty="0" err="1">
                <a:solidFill>
                  <a:srgbClr val="000000"/>
                </a:solidFill>
              </a:rPr>
              <a:t>arídna</a:t>
            </a:r>
            <a:r>
              <a:rPr lang="sk-SK" altLang="sk-SK" baseline="0" dirty="0">
                <a:solidFill>
                  <a:srgbClr val="000000"/>
                </a:solidFill>
              </a:rPr>
              <a:t>,</a:t>
            </a:r>
            <a:r>
              <a:rPr lang="sk-SK" altLang="sk-SK" dirty="0">
                <a:solidFill>
                  <a:srgbClr val="000000"/>
                </a:solidFill>
              </a:rPr>
              <a:t> </a:t>
            </a:r>
            <a:r>
              <a:rPr lang="sk-SK" altLang="sk-SK" dirty="0" err="1">
                <a:solidFill>
                  <a:srgbClr val="000000"/>
                </a:solidFill>
              </a:rPr>
              <a:t>semiarídna</a:t>
            </a:r>
            <a:endParaRPr lang="sk-SK" altLang="sk-SK" dirty="0">
              <a:solidFill>
                <a:srgbClr val="000000"/>
              </a:solidFill>
            </a:endParaRP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altLang="sk-SK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Subekvatoriálna</a:t>
            </a:r>
            <a:endParaRPr kumimoji="0" lang="sk-SK" altLang="sk-SK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sk-SK" altLang="sk-SK" b="1" dirty="0">
                <a:solidFill>
                  <a:srgbClr val="000000"/>
                </a:solidFill>
              </a:rPr>
              <a:t>Ekvatoriálna </a:t>
            </a:r>
            <a:r>
              <a:rPr lang="sk-SK" altLang="sk-SK" dirty="0">
                <a:solidFill>
                  <a:srgbClr val="000000"/>
                </a:solidFill>
              </a:rPr>
              <a:t>(Konžská panva, okolie rovníka)</a:t>
            </a:r>
            <a:endParaRPr kumimoji="0" lang="sk-SK" altLang="sk-SK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3576" name="Rectangle 34"/>
          <p:cNvSpPr>
            <a:spLocks noChangeArrowheads="1"/>
          </p:cNvSpPr>
          <p:nvPr/>
        </p:nvSpPr>
        <p:spPr bwMode="auto">
          <a:xfrm>
            <a:off x="4572000" y="5949950"/>
            <a:ext cx="4572000" cy="9080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" name="Obrázok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56276" y="4077072"/>
            <a:ext cx="3218251" cy="2780928"/>
          </a:xfrm>
          <a:prstGeom prst="rect">
            <a:avLst/>
          </a:prstGeom>
        </p:spPr>
      </p:pic>
      <p:sp>
        <p:nvSpPr>
          <p:cNvPr id="3" name="BlokTextu 2"/>
          <p:cNvSpPr txBox="1"/>
          <p:nvPr/>
        </p:nvSpPr>
        <p:spPr>
          <a:xfrm>
            <a:off x="5808834" y="5964663"/>
            <a:ext cx="32248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5"/>
              </a:rPr>
              <a:t>aktuáln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5"/>
              </a:rPr>
              <a:t>e prúdenie</a:t>
            </a:r>
            <a:r>
              <a:rPr kumimoji="0" lang="sk-SK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5"/>
              </a:rPr>
              <a:t> </a:t>
            </a:r>
            <a:r>
              <a:rPr kumimoji="0" lang="sk-SK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5"/>
              </a:rPr>
              <a:t>veter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5"/>
              </a:rPr>
              <a:t>a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" y="3647261"/>
            <a:ext cx="2549705" cy="3210739"/>
          </a:xfrm>
          <a:prstGeom prst="rect">
            <a:avLst/>
          </a:prstGeom>
        </p:spPr>
      </p:pic>
      <p:sp>
        <p:nvSpPr>
          <p:cNvPr id="6" name="BlokTextu 5"/>
          <p:cNvSpPr txBox="1"/>
          <p:nvPr/>
        </p:nvSpPr>
        <p:spPr>
          <a:xfrm>
            <a:off x="6156176" y="6333995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7"/>
              </a:rPr>
              <a:t>teplota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7"/>
              </a:rPr>
              <a:t>morí</a:t>
            </a:r>
            <a:endParaRPr kumimoji="0" lang="sk-SK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88373"/>
            <a:ext cx="4320480" cy="633412"/>
          </a:xfrm>
        </p:spPr>
        <p:txBody>
          <a:bodyPr/>
          <a:lstStyle/>
          <a:p>
            <a:pPr eaLnBrk="1" hangingPunct="1"/>
            <a:r>
              <a:rPr lang="sk-SK" altLang="sk-SK" sz="4000" dirty="0"/>
              <a:t>Podnebné pásma</a:t>
            </a:r>
          </a:p>
        </p:txBody>
      </p:sp>
    </p:spTree>
    <p:extLst>
      <p:ext uri="{BB962C8B-B14F-4D97-AF65-F5344CB8AC3E}">
        <p14:creationId xmlns:p14="http://schemas.microsoft.com/office/powerpoint/2010/main" val="29286994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188640"/>
            <a:ext cx="8229600" cy="633412"/>
          </a:xfrm>
        </p:spPr>
        <p:txBody>
          <a:bodyPr/>
          <a:lstStyle/>
          <a:p>
            <a:pPr eaLnBrk="1" hangingPunct="1"/>
            <a:r>
              <a:rPr lang="sk-SK" altLang="sk-SK" sz="4000" dirty="0"/>
              <a:t>Podnebné pásma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" y="1052736"/>
            <a:ext cx="9064650" cy="5733256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sk-SK" altLang="sk-SK" sz="2300" b="1" dirty="0">
                <a:latin typeface="Arial Narrow" panose="020B0606020202030204" pitchFamily="34" charset="0"/>
              </a:rPr>
              <a:t>Ekvatoriálne</a:t>
            </a:r>
            <a:r>
              <a:rPr lang="sk-SK" altLang="sk-SK" sz="2300" dirty="0">
                <a:latin typeface="Arial Narrow" panose="020B0606020202030204" pitchFamily="34" charset="0"/>
              </a:rPr>
              <a:t> (tropické vlhké, rovníkové)</a:t>
            </a:r>
          </a:p>
          <a:p>
            <a:pPr lvl="1" eaLnBrk="1" hangingPunct="1">
              <a:lnSpc>
                <a:spcPct val="80000"/>
              </a:lnSpc>
            </a:pPr>
            <a:r>
              <a:rPr lang="sk-SK" altLang="sk-SK" sz="1800" dirty="0">
                <a:latin typeface="Arial Narrow" panose="020B0606020202030204" pitchFamily="34" charset="0"/>
              </a:rPr>
              <a:t>vysoké teploty, vysoký úhrn zrážok (v Afrike špecifické aj krátkym obdobím sucha)</a:t>
            </a:r>
            <a:endParaRPr lang="en-GB" altLang="sk-SK" sz="1800" dirty="0">
              <a:latin typeface="Arial Narrow" panose="020B0606020202030204" pitchFamily="34" charset="0"/>
            </a:endParaRPr>
          </a:p>
          <a:p>
            <a:pPr lvl="2" eaLnBrk="1" hangingPunct="1">
              <a:lnSpc>
                <a:spcPct val="80000"/>
              </a:lnSpc>
            </a:pPr>
            <a:r>
              <a:rPr lang="sk-SK" altLang="sk-SK" sz="1400" b="1" dirty="0">
                <a:latin typeface="Arial Narrow" panose="020B0606020202030204" pitchFamily="34" charset="0"/>
              </a:rPr>
              <a:t>bioklimatická charakteristika:</a:t>
            </a:r>
            <a:r>
              <a:rPr lang="sk-SK" altLang="sk-SK" sz="1400" dirty="0">
                <a:latin typeface="Arial Narrow" panose="020B0606020202030204" pitchFamily="34" charset="0"/>
              </a:rPr>
              <a:t> bujná vegetácia v dažďových pralesoch </a:t>
            </a:r>
            <a:r>
              <a:rPr lang="en-GB" altLang="sk-SK" sz="1400" dirty="0">
                <a:latin typeface="Arial Narrow" panose="020B0606020202030204" pitchFamily="34" charset="0"/>
              </a:rPr>
              <a:t>(</a:t>
            </a:r>
            <a:r>
              <a:rPr lang="sk-SK" altLang="sk-SK" sz="1400" dirty="0">
                <a:latin typeface="Arial Narrow" panose="020B0606020202030204" pitchFamily="34" charset="0"/>
              </a:rPr>
              <a:t>množstvo druhov rastlín a živočíchov, nachádzajú sa tu vzácne dreviny sú bez letokruhov, zo živočíchov typické opice a ľudoopy – gorila, ale aj slony, hrochy, bohaté vtáctvo, plazy</a:t>
            </a:r>
            <a:r>
              <a:rPr lang="en-GB" altLang="sk-SK" sz="1400" dirty="0">
                <a:latin typeface="Arial Narrow" panose="020B0606020202030204" pitchFamily="34" charset="0"/>
              </a:rPr>
              <a:t>)</a:t>
            </a:r>
            <a:r>
              <a:rPr lang="sk-SK" altLang="sk-SK" sz="1400" dirty="0">
                <a:latin typeface="Arial Narrow" panose="020B0606020202030204" pitchFamily="34" charset="0"/>
              </a:rPr>
              <a:t>, pôdy – </a:t>
            </a:r>
            <a:r>
              <a:rPr lang="sk-SK" altLang="sk-SK" sz="1400" dirty="0" err="1">
                <a:latin typeface="Arial Narrow" panose="020B0606020202030204" pitchFamily="34" charset="0"/>
              </a:rPr>
              <a:t>červenozeme</a:t>
            </a:r>
            <a:r>
              <a:rPr lang="sk-SK" altLang="sk-SK" sz="1400" dirty="0">
                <a:latin typeface="Arial Narrow" panose="020B0606020202030204" pitchFamily="34" charset="0"/>
              </a:rPr>
              <a:t> </a:t>
            </a:r>
            <a:r>
              <a:rPr lang="en-GB" altLang="sk-SK" sz="1400" dirty="0">
                <a:latin typeface="Arial Narrow" panose="020B0606020202030204" pitchFamily="34" charset="0"/>
              </a:rPr>
              <a:t>(</a:t>
            </a:r>
            <a:r>
              <a:rPr lang="sk-SK" altLang="sk-SK" sz="1400" dirty="0">
                <a:latin typeface="Arial Narrow" panose="020B0606020202030204" pitchFamily="34" charset="0"/>
              </a:rPr>
              <a:t>obsah Fe</a:t>
            </a:r>
            <a:r>
              <a:rPr lang="en-GB" altLang="sk-SK" sz="1400" dirty="0">
                <a:latin typeface="Arial Narrow" panose="020B0606020202030204" pitchFamily="34" charset="0"/>
              </a:rPr>
              <a:t>)</a:t>
            </a:r>
            <a:endParaRPr lang="sk-SK" altLang="sk-SK" sz="1400" dirty="0">
              <a:latin typeface="Arial Narrow" panose="020B0606020202030204" pitchFamily="34" charset="0"/>
            </a:endParaRPr>
          </a:p>
          <a:p>
            <a:pPr lvl="1" eaLnBrk="1" hangingPunct="1">
              <a:lnSpc>
                <a:spcPct val="80000"/>
              </a:lnSpc>
              <a:buFontTx/>
              <a:buNone/>
            </a:pPr>
            <a:endParaRPr lang="sk-SK" altLang="sk-SK" sz="300" dirty="0">
              <a:latin typeface="Arial Narrow" panose="020B0606020202030204" pitchFamily="34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sk-SK" altLang="sk-SK" sz="2300" b="1" dirty="0" err="1">
                <a:latin typeface="Arial Narrow" panose="020B0606020202030204" pitchFamily="34" charset="0"/>
              </a:rPr>
              <a:t>Subekvatoriálne</a:t>
            </a:r>
            <a:r>
              <a:rPr lang="sk-SK" altLang="sk-SK" sz="2300" dirty="0">
                <a:latin typeface="Arial Narrow" panose="020B0606020202030204" pitchFamily="34" charset="0"/>
              </a:rPr>
              <a:t> (tropické prechodné)</a:t>
            </a:r>
          </a:p>
          <a:p>
            <a:pPr lvl="1" eaLnBrk="1" hangingPunct="1">
              <a:lnSpc>
                <a:spcPct val="80000"/>
              </a:lnSpc>
            </a:pPr>
            <a:r>
              <a:rPr lang="sk-SK" altLang="sk-SK" sz="1800" dirty="0">
                <a:latin typeface="Arial Narrow" panose="020B0606020202030204" pitchFamily="34" charset="0"/>
              </a:rPr>
              <a:t>striedanie obdobia dažďov a sucha</a:t>
            </a:r>
            <a:r>
              <a:rPr lang="en-GB" altLang="sk-SK" sz="1800" dirty="0">
                <a:latin typeface="Arial Narrow" panose="020B0606020202030204" pitchFamily="34" charset="0"/>
              </a:rPr>
              <a:t>, </a:t>
            </a:r>
            <a:r>
              <a:rPr lang="en-GB" altLang="sk-SK" sz="1800" dirty="0" err="1">
                <a:latin typeface="Arial Narrow" panose="020B0606020202030204" pitchFamily="34" charset="0"/>
              </a:rPr>
              <a:t>vysoká</a:t>
            </a:r>
            <a:r>
              <a:rPr lang="en-GB" altLang="sk-SK" sz="1800" dirty="0">
                <a:latin typeface="Arial Narrow" panose="020B0606020202030204" pitchFamily="34" charset="0"/>
              </a:rPr>
              <a:t> teplota s </a:t>
            </a:r>
            <a:r>
              <a:rPr lang="en-GB" altLang="sk-SK" sz="1800" dirty="0" err="1">
                <a:latin typeface="Arial Narrow" panose="020B0606020202030204" pitchFamily="34" charset="0"/>
              </a:rPr>
              <a:t>malými</a:t>
            </a:r>
            <a:r>
              <a:rPr lang="en-GB" altLang="sk-SK" sz="1800" dirty="0">
                <a:latin typeface="Arial Narrow" panose="020B0606020202030204" pitchFamily="34" charset="0"/>
              </a:rPr>
              <a:t> </a:t>
            </a:r>
            <a:r>
              <a:rPr lang="en-GB" altLang="sk-SK" sz="1800" dirty="0" err="1">
                <a:latin typeface="Arial Narrow" panose="020B0606020202030204" pitchFamily="34" charset="0"/>
              </a:rPr>
              <a:t>výkyvmi</a:t>
            </a:r>
            <a:endParaRPr lang="en-GB" altLang="sk-SK" sz="1800" dirty="0">
              <a:latin typeface="Arial Narrow" panose="020B0606020202030204" pitchFamily="34" charset="0"/>
            </a:endParaRPr>
          </a:p>
          <a:p>
            <a:pPr lvl="2" eaLnBrk="1" hangingPunct="1">
              <a:lnSpc>
                <a:spcPct val="80000"/>
              </a:lnSpc>
            </a:pPr>
            <a:r>
              <a:rPr lang="sk-SK" altLang="sk-SK" sz="1400" b="1" dirty="0">
                <a:latin typeface="Arial Narrow" panose="020B0606020202030204" pitchFamily="34" charset="0"/>
              </a:rPr>
              <a:t>bioklimatická charakteristika: </a:t>
            </a:r>
            <a:r>
              <a:rPr lang="sk-SK" altLang="sk-SK" sz="1400" dirty="0">
                <a:latin typeface="Arial Narrow" panose="020B0606020202030204" pitchFamily="34" charset="0"/>
              </a:rPr>
              <a:t>oblasť saván, vegetácia je prevažne krovinatá, trávnaté porasty  a stromy s dáždnikovou korunou </a:t>
            </a:r>
            <a:r>
              <a:rPr lang="en-GB" altLang="sk-SK" sz="1400" dirty="0">
                <a:latin typeface="Arial Narrow" panose="020B0606020202030204" pitchFamily="34" charset="0"/>
              </a:rPr>
              <a:t>(</a:t>
            </a:r>
            <a:r>
              <a:rPr lang="sk-SK" altLang="sk-SK" sz="1400" dirty="0">
                <a:latin typeface="Arial Narrow" panose="020B0606020202030204" pitchFamily="34" charset="0"/>
              </a:rPr>
              <a:t>udržujú vlahu v koreňovom systéme</a:t>
            </a:r>
            <a:r>
              <a:rPr lang="en-GB" altLang="sk-SK" sz="1400" dirty="0">
                <a:latin typeface="Arial Narrow" panose="020B0606020202030204" pitchFamily="34" charset="0"/>
              </a:rPr>
              <a:t>)</a:t>
            </a:r>
            <a:r>
              <a:rPr lang="sk-SK" altLang="sk-SK" sz="1400" dirty="0">
                <a:latin typeface="Arial Narrow" panose="020B0606020202030204" pitchFamily="34" charset="0"/>
              </a:rPr>
              <a:t>, pôdy </a:t>
            </a:r>
            <a:r>
              <a:rPr lang="sk-SK" altLang="sk-SK" sz="1400" dirty="0" err="1">
                <a:latin typeface="Arial Narrow" panose="020B0606020202030204" pitchFamily="34" charset="0"/>
              </a:rPr>
              <a:t>červenozeme</a:t>
            </a:r>
            <a:r>
              <a:rPr lang="sk-SK" altLang="sk-SK" sz="1400" dirty="0">
                <a:latin typeface="Arial Narrow" panose="020B0606020202030204" pitchFamily="34" charset="0"/>
              </a:rPr>
              <a:t> a </a:t>
            </a:r>
            <a:r>
              <a:rPr lang="sk-SK" altLang="sk-SK" sz="1400" dirty="0" err="1">
                <a:latin typeface="Arial Narrow" panose="020B0606020202030204" pitchFamily="34" charset="0"/>
              </a:rPr>
              <a:t>žltozeme</a:t>
            </a:r>
            <a:r>
              <a:rPr lang="sk-SK" altLang="sk-SK" sz="1400" dirty="0">
                <a:latin typeface="Arial Narrow" panose="020B0606020202030204" pitchFamily="34" charset="0"/>
              </a:rPr>
              <a:t>, najväčšia pestrosť živočíchov – šelmy, antilopy, zebry, slony, nosorožce, hrochy... pštrosy, a pod.</a:t>
            </a:r>
          </a:p>
          <a:p>
            <a:pPr lvl="1" eaLnBrk="1" hangingPunct="1">
              <a:lnSpc>
                <a:spcPct val="80000"/>
              </a:lnSpc>
              <a:buFontTx/>
              <a:buNone/>
            </a:pPr>
            <a:endParaRPr lang="sk-SK" altLang="sk-SK" sz="300" dirty="0">
              <a:latin typeface="Arial Narrow" panose="020B0606020202030204" pitchFamily="34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sk-SK" altLang="sk-SK" sz="2300" b="1" dirty="0">
                <a:latin typeface="Arial Narrow" panose="020B0606020202030204" pitchFamily="34" charset="0"/>
              </a:rPr>
              <a:t>Tropické</a:t>
            </a:r>
            <a:r>
              <a:rPr lang="sk-SK" altLang="sk-SK" sz="2300" dirty="0">
                <a:latin typeface="Arial Narrow" panose="020B0606020202030204" pitchFamily="34" charset="0"/>
              </a:rPr>
              <a:t> (tropické suché)</a:t>
            </a:r>
          </a:p>
          <a:p>
            <a:pPr lvl="1" eaLnBrk="1" hangingPunct="1">
              <a:lnSpc>
                <a:spcPct val="80000"/>
              </a:lnSpc>
            </a:pPr>
            <a:r>
              <a:rPr lang="sk-SK" altLang="sk-SK" sz="1800" dirty="0">
                <a:latin typeface="Arial Narrow" panose="020B0606020202030204" pitchFamily="34" charset="0"/>
              </a:rPr>
              <a:t>suché podnebie a minimum zrážok, vysoké teploty a teplotné výkyvy</a:t>
            </a:r>
            <a:endParaRPr lang="en-GB" altLang="sk-SK" sz="1800" dirty="0">
              <a:latin typeface="Arial Narrow" panose="020B0606020202030204" pitchFamily="34" charset="0"/>
            </a:endParaRPr>
          </a:p>
          <a:p>
            <a:pPr lvl="2" eaLnBrk="1" hangingPunct="1">
              <a:lnSpc>
                <a:spcPct val="80000"/>
              </a:lnSpc>
            </a:pPr>
            <a:r>
              <a:rPr lang="sk-SK" altLang="sk-SK" sz="1400" b="1" dirty="0">
                <a:latin typeface="Arial Narrow" panose="020B0606020202030204" pitchFamily="34" charset="0"/>
              </a:rPr>
              <a:t>bioklimatická charakteristika: </a:t>
            </a:r>
            <a:r>
              <a:rPr lang="sk-SK" altLang="sk-SK" sz="1400" dirty="0">
                <a:latin typeface="Arial Narrow" panose="020B0606020202030204" pitchFamily="34" charset="0"/>
              </a:rPr>
              <a:t>povrch tvoria púšte a polopúšte – piesčité, štrkovité a kamenisté </a:t>
            </a:r>
            <a:r>
              <a:rPr lang="en-GB" altLang="sk-SK" sz="1400" dirty="0">
                <a:latin typeface="Arial Narrow" panose="020B0606020202030204" pitchFamily="34" charset="0"/>
              </a:rPr>
              <a:t>(</a:t>
            </a:r>
            <a:r>
              <a:rPr lang="sk-SK" altLang="sk-SK" sz="1400" dirty="0">
                <a:latin typeface="Arial Narrow" panose="020B0606020202030204" pitchFamily="34" charset="0"/>
              </a:rPr>
              <a:t>v závislosti od typu púšte aj typ pôdy – spravidla nerozvinuté pôdy</a:t>
            </a:r>
            <a:r>
              <a:rPr lang="en-GB" altLang="sk-SK" sz="1400" dirty="0">
                <a:latin typeface="Arial Narrow" panose="020B0606020202030204" pitchFamily="34" charset="0"/>
              </a:rPr>
              <a:t>)</a:t>
            </a:r>
            <a:r>
              <a:rPr lang="sk-SK" altLang="sk-SK" sz="1400" dirty="0">
                <a:latin typeface="Arial Narrow" panose="020B0606020202030204" pitchFamily="34" charset="0"/>
              </a:rPr>
              <a:t> život sústredený do okrajových častí alebo do oáz, zo živočíchov – ťavy, škorpióny, chrobáky, plazy, hyeny a pod.</a:t>
            </a:r>
          </a:p>
          <a:p>
            <a:pPr lvl="1" eaLnBrk="1" hangingPunct="1">
              <a:lnSpc>
                <a:spcPct val="80000"/>
              </a:lnSpc>
              <a:buFontTx/>
              <a:buNone/>
            </a:pPr>
            <a:endParaRPr lang="sk-SK" altLang="sk-SK" sz="300" dirty="0">
              <a:latin typeface="Arial Narrow" panose="020B0606020202030204" pitchFamily="34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sk-SK" altLang="sk-SK" sz="2300" b="1" dirty="0">
                <a:latin typeface="Arial Narrow" panose="020B0606020202030204" pitchFamily="34" charset="0"/>
              </a:rPr>
              <a:t>Subtropické</a:t>
            </a:r>
          </a:p>
          <a:p>
            <a:pPr lvl="1" eaLnBrk="1" hangingPunct="1">
              <a:lnSpc>
                <a:spcPct val="80000"/>
              </a:lnSpc>
            </a:pPr>
            <a:r>
              <a:rPr lang="sk-SK" altLang="sk-SK" sz="1800" dirty="0">
                <a:latin typeface="Arial Narrow" panose="020B0606020202030204" pitchFamily="34" charset="0"/>
              </a:rPr>
              <a:t>pobrežie Stredomoria + južný okraj Afriky, letá sú suché a horúce a zimy sú mierne teplé a vlhké</a:t>
            </a:r>
            <a:endParaRPr lang="en-GB" altLang="sk-SK" sz="1800" dirty="0">
              <a:latin typeface="Arial Narrow" panose="020B0606020202030204" pitchFamily="34" charset="0"/>
            </a:endParaRPr>
          </a:p>
          <a:p>
            <a:pPr lvl="2" eaLnBrk="1" hangingPunct="1">
              <a:lnSpc>
                <a:spcPct val="80000"/>
              </a:lnSpc>
            </a:pPr>
            <a:r>
              <a:rPr lang="sk-SK" altLang="sk-SK" sz="1400" b="1" spc="-20" dirty="0">
                <a:latin typeface="Arial Narrow" panose="020B0606020202030204" pitchFamily="34" charset="0"/>
              </a:rPr>
              <a:t>bioklimatická charakteristika: </a:t>
            </a:r>
            <a:r>
              <a:rPr lang="sk-SK" altLang="sk-SK" sz="1400" spc="-20" dirty="0">
                <a:latin typeface="Arial Narrow" panose="020B0606020202030204" pitchFamily="34" charset="0"/>
              </a:rPr>
              <a:t>pôvodné rastlinstvo výrazne premenené na kultúrne, z rastlín dominuje korkový dub </a:t>
            </a:r>
            <a:r>
              <a:rPr lang="en-GB" altLang="sk-SK" sz="1400" spc="-20" dirty="0">
                <a:latin typeface="Arial Narrow" panose="020B0606020202030204" pitchFamily="34" charset="0"/>
              </a:rPr>
              <a:t>(</a:t>
            </a:r>
            <a:r>
              <a:rPr lang="sk-SK" altLang="sk-SK" sz="1400" spc="-20" dirty="0">
                <a:latin typeface="Arial Narrow" panose="020B0606020202030204" pitchFamily="34" charset="0"/>
              </a:rPr>
              <a:t>Atlas</a:t>
            </a:r>
            <a:r>
              <a:rPr lang="en-GB" altLang="sk-SK" sz="1400" spc="-20" dirty="0">
                <a:latin typeface="Arial Narrow" panose="020B0606020202030204" pitchFamily="34" charset="0"/>
              </a:rPr>
              <a:t>)</a:t>
            </a:r>
            <a:r>
              <a:rPr lang="sk-SK" altLang="sk-SK" sz="1400" spc="-20" dirty="0">
                <a:latin typeface="Arial Narrow" panose="020B0606020202030204" pitchFamily="34" charset="0"/>
              </a:rPr>
              <a:t>, figovníky, vinná réva, olivy, citrusy, zo živočíchov ťavy, somáre, kozy a pod., pôdy sú hnedé lesné prípadne piesočnaté</a:t>
            </a:r>
          </a:p>
          <a:p>
            <a:pPr lvl="2" eaLnBrk="1" hangingPunct="1">
              <a:lnSpc>
                <a:spcPct val="80000"/>
              </a:lnSpc>
            </a:pPr>
            <a:endParaRPr lang="sk-SK" altLang="sk-SK" sz="1400" spc="-20" dirty="0">
              <a:latin typeface="Arial Narrow" panose="020B0606020202030204" pitchFamily="34" charset="0"/>
            </a:endParaRPr>
          </a:p>
          <a:p>
            <a:pPr lvl="1" eaLnBrk="1" hangingPunct="1">
              <a:lnSpc>
                <a:spcPct val="80000"/>
              </a:lnSpc>
              <a:spcBef>
                <a:spcPts val="100"/>
              </a:spcBef>
              <a:buFontTx/>
              <a:buNone/>
            </a:pPr>
            <a:endParaRPr lang="sk-SK" altLang="sk-SK" sz="300" dirty="0">
              <a:latin typeface="Arial Narrow" panose="020B0606020202030204" pitchFamily="34" charset="0"/>
            </a:endParaRPr>
          </a:p>
          <a:p>
            <a:pPr lvl="1" eaLnBrk="1" hangingPunct="1">
              <a:lnSpc>
                <a:spcPct val="80000"/>
              </a:lnSpc>
            </a:pPr>
            <a:r>
              <a:rPr lang="sk-SK" altLang="sk-SK" sz="2100" b="1" i="1" dirty="0">
                <a:latin typeface="Arial Narrow" panose="020B0606020202030204" pitchFamily="34" charset="0"/>
              </a:rPr>
              <a:t>Mierne</a:t>
            </a:r>
          </a:p>
          <a:p>
            <a:pPr lvl="2" eaLnBrk="1" hangingPunct="1">
              <a:lnSpc>
                <a:spcPct val="80000"/>
              </a:lnSpc>
            </a:pPr>
            <a:r>
              <a:rPr lang="sk-SK" altLang="sk-SK" sz="1400" i="1" dirty="0">
                <a:latin typeface="Arial Narrow" panose="020B0606020202030204" pitchFamily="34" charset="0"/>
              </a:rPr>
              <a:t>vyskytuje sa len na malom území v hornatej časti južnej Afriky, ročný a denný chod klímy podobný našej, len v opačnom poradí</a:t>
            </a:r>
          </a:p>
          <a:p>
            <a:pPr lvl="3" eaLnBrk="1" hangingPunct="1">
              <a:lnSpc>
                <a:spcPct val="80000"/>
              </a:lnSpc>
            </a:pPr>
            <a:r>
              <a:rPr lang="sk-SK" altLang="sk-SK" sz="1000" i="1" dirty="0">
                <a:latin typeface="Arial Narrow" panose="020B0606020202030204" pitchFamily="34" charset="0"/>
              </a:rPr>
              <a:t>uvádzajú ho len niektoré klasifikácie, vhodnejšie je hovoriť o subtropickom horskom podnebí</a:t>
            </a:r>
          </a:p>
        </p:txBody>
      </p:sp>
    </p:spTree>
    <p:extLst>
      <p:ext uri="{BB962C8B-B14F-4D97-AF65-F5344CB8AC3E}">
        <p14:creationId xmlns:p14="http://schemas.microsoft.com/office/powerpoint/2010/main" val="37616322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Oval 4"/>
          <p:cNvSpPr>
            <a:spLocks noChangeArrowheads="1"/>
          </p:cNvSpPr>
          <p:nvPr/>
        </p:nvSpPr>
        <p:spPr bwMode="auto">
          <a:xfrm>
            <a:off x="3348038" y="260350"/>
            <a:ext cx="215900" cy="2159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5603" name="Text Box 5"/>
          <p:cNvSpPr txBox="1">
            <a:spLocks noChangeArrowheads="1"/>
          </p:cNvSpPr>
          <p:nvPr/>
        </p:nvSpPr>
        <p:spPr bwMode="auto">
          <a:xfrm>
            <a:off x="2339975" y="476250"/>
            <a:ext cx="2592388" cy="79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altLang="sk-SK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Azízia (Líbya) – 58 °C </a:t>
            </a:r>
            <a:r>
              <a:rPr kumimoji="0" lang="sk-SK" altLang="sk-SK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absolútne najvyššia teplota nameraná na povrchu zeme</a:t>
            </a:r>
          </a:p>
        </p:txBody>
      </p:sp>
      <p:sp>
        <p:nvSpPr>
          <p:cNvPr id="25604" name="Oval 6"/>
          <p:cNvSpPr>
            <a:spLocks noChangeArrowheads="1"/>
          </p:cNvSpPr>
          <p:nvPr/>
        </p:nvSpPr>
        <p:spPr bwMode="auto">
          <a:xfrm>
            <a:off x="6948488" y="2205038"/>
            <a:ext cx="215900" cy="2159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5605" name="Text Box 7"/>
          <p:cNvSpPr txBox="1">
            <a:spLocks noChangeArrowheads="1"/>
          </p:cNvSpPr>
          <p:nvPr/>
        </p:nvSpPr>
        <p:spPr bwMode="auto">
          <a:xfrm>
            <a:off x="5724525" y="1341438"/>
            <a:ext cx="3095625" cy="898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altLang="sk-SK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Dallol (Etiópia) – 35 °C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altLang="sk-SK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najvyššia priemerná ročná teplota v ľuďmi obývanej oblasti</a:t>
            </a:r>
          </a:p>
        </p:txBody>
      </p:sp>
    </p:spTree>
    <p:extLst>
      <p:ext uri="{BB962C8B-B14F-4D97-AF65-F5344CB8AC3E}">
        <p14:creationId xmlns:p14="http://schemas.microsoft.com/office/powerpoint/2010/main" val="7456905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611188" y="4581525"/>
            <a:ext cx="4176712" cy="1143000"/>
          </a:xfrm>
          <a:solidFill>
            <a:srgbClr val="CCFFFF">
              <a:alpha val="35001"/>
            </a:srgbClr>
          </a:solidFill>
        </p:spPr>
        <p:txBody>
          <a:bodyPr/>
          <a:lstStyle/>
          <a:p>
            <a:pPr eaLnBrk="1" hangingPunct="1">
              <a:defRPr/>
            </a:pPr>
            <a:r>
              <a:rPr lang="sk-SK" altLang="sk-SK" sz="6000" b="1">
                <a:effectLst>
                  <a:outerShdw blurRad="38100" dist="38100" dir="2700000" algn="tl">
                    <a:srgbClr val="FFFFFF"/>
                  </a:outerShdw>
                </a:effectLst>
              </a:rPr>
              <a:t>VODSTVO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2890838" cy="1143000"/>
          </a:xfrm>
        </p:spPr>
        <p:txBody>
          <a:bodyPr/>
          <a:lstStyle/>
          <a:p>
            <a:pPr eaLnBrk="1" hangingPunct="1"/>
            <a:r>
              <a:rPr lang="sk-SK" altLang="sk-SK" sz="4000"/>
              <a:t>Riečna sieť a jazerá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557338"/>
            <a:ext cx="2987675" cy="5300662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sk-SK" altLang="sk-SK" sz="2000" dirty="0">
                <a:latin typeface="Arial Narrow" panose="020B0606020202030204" pitchFamily="34" charset="0"/>
              </a:rPr>
              <a:t>rieky často tečú najprv od prameňa do vnútrozemia</a:t>
            </a:r>
          </a:p>
          <a:p>
            <a:pPr eaLnBrk="1" hangingPunct="1">
              <a:lnSpc>
                <a:spcPct val="90000"/>
              </a:lnSpc>
            </a:pPr>
            <a:endParaRPr lang="sk-SK" altLang="sk-SK" sz="1400" dirty="0">
              <a:latin typeface="Arial Narrow" panose="020B0606020202030204" pitchFamily="34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sk-SK" altLang="sk-SK" sz="2000" dirty="0">
                <a:latin typeface="Arial Narrow" panose="020B0606020202030204" pitchFamily="34" charset="0"/>
              </a:rPr>
              <a:t>rôznorodé odtokové pomery a tvary riečnej siete</a:t>
            </a:r>
          </a:p>
          <a:p>
            <a:pPr eaLnBrk="1" hangingPunct="1">
              <a:lnSpc>
                <a:spcPct val="90000"/>
              </a:lnSpc>
            </a:pPr>
            <a:endParaRPr lang="sk-SK" altLang="sk-SK" sz="1400" dirty="0">
              <a:latin typeface="Arial Narrow" panose="020B0606020202030204" pitchFamily="34" charset="0"/>
            </a:endParaRPr>
          </a:p>
          <a:p>
            <a:pPr lvl="1" eaLnBrk="1" hangingPunct="1">
              <a:lnSpc>
                <a:spcPct val="90000"/>
              </a:lnSpc>
            </a:pPr>
            <a:r>
              <a:rPr lang="sk-SK" altLang="sk-SK" sz="1600" dirty="0">
                <a:latin typeface="Arial Narrow" panose="020B0606020202030204" pitchFamily="34" charset="0"/>
              </a:rPr>
              <a:t>vodný režim ovplyvňujú hlavne rozdiely medzi zrážkovými úhrnmi ekvatoriálnych oblastí a suchými trópmi</a:t>
            </a:r>
          </a:p>
          <a:p>
            <a:pPr eaLnBrk="1" hangingPunct="1">
              <a:lnSpc>
                <a:spcPct val="90000"/>
              </a:lnSpc>
            </a:pPr>
            <a:endParaRPr lang="sk-SK" altLang="sk-SK" sz="1400" dirty="0">
              <a:latin typeface="Arial Narrow" panose="020B0606020202030204" pitchFamily="34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sk-SK" altLang="sk-SK" sz="2000" dirty="0">
                <a:latin typeface="Arial Narrow" panose="020B0606020202030204" pitchFamily="34" charset="0"/>
              </a:rPr>
              <a:t>1/3 územia je bezodtoková</a:t>
            </a:r>
          </a:p>
          <a:p>
            <a:pPr eaLnBrk="1" hangingPunct="1">
              <a:lnSpc>
                <a:spcPct val="90000"/>
              </a:lnSpc>
            </a:pPr>
            <a:endParaRPr lang="sk-SK" altLang="sk-SK" sz="1400" dirty="0">
              <a:latin typeface="Arial Narrow" panose="020B0606020202030204" pitchFamily="34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sk-SK" altLang="sk-SK" sz="2000" dirty="0">
                <a:latin typeface="Arial Narrow" panose="020B0606020202030204" pitchFamily="34" charset="0"/>
              </a:rPr>
              <a:t>efemérne toky – </a:t>
            </a:r>
            <a:r>
              <a:rPr lang="sk-SK" altLang="sk-SK" sz="2000" dirty="0" err="1">
                <a:latin typeface="Arial Narrow" panose="020B0606020202030204" pitchFamily="34" charset="0"/>
              </a:rPr>
              <a:t>vádí</a:t>
            </a:r>
            <a:endParaRPr lang="sk-SK" altLang="sk-SK" sz="2000" dirty="0">
              <a:latin typeface="Arial Narrow" panose="020B0606020202030204" pitchFamily="34" charset="0"/>
            </a:endParaRPr>
          </a:p>
        </p:txBody>
      </p:sp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4650" y="0"/>
            <a:ext cx="622935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8229600" cy="1143000"/>
          </a:xfrm>
        </p:spPr>
        <p:txBody>
          <a:bodyPr/>
          <a:lstStyle/>
          <a:p>
            <a:pPr eaLnBrk="1" hangingPunct="1"/>
            <a:r>
              <a:rPr lang="sk-SK" altLang="sk-SK"/>
              <a:t>Úmorie Atlantického oceánu</a:t>
            </a:r>
            <a:br>
              <a:rPr lang="sk-SK" altLang="sk-SK"/>
            </a:br>
            <a:r>
              <a:rPr lang="sk-SK" altLang="sk-SK" sz="1500"/>
              <a:t>bez Stredozemného mora*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125538"/>
            <a:ext cx="4499992" cy="5543550"/>
          </a:xfrm>
        </p:spPr>
        <p:txBody>
          <a:bodyPr/>
          <a:lstStyle/>
          <a:p>
            <a:pPr marL="182563" indent="-160338" eaLnBrk="1" hangingPunct="1">
              <a:lnSpc>
                <a:spcPct val="90000"/>
              </a:lnSpc>
            </a:pPr>
            <a:r>
              <a:rPr lang="sk-SK" altLang="sk-SK" sz="2000" dirty="0">
                <a:latin typeface="Arial Narrow" panose="020B0606020202030204" pitchFamily="34" charset="0"/>
              </a:rPr>
              <a:t>viac ako tretina Afriky odovzdáva svoje vody Atlantickému oceánu*</a:t>
            </a:r>
          </a:p>
          <a:p>
            <a:pPr marL="182563" indent="-160338" eaLnBrk="1" hangingPunct="1">
              <a:lnSpc>
                <a:spcPct val="90000"/>
              </a:lnSpc>
            </a:pPr>
            <a:endParaRPr lang="sk-SK" altLang="sk-SK" sz="2000" dirty="0">
              <a:latin typeface="Arial Narrow" panose="020B0606020202030204" pitchFamily="34" charset="0"/>
            </a:endParaRPr>
          </a:p>
          <a:p>
            <a:pPr marL="182563" indent="-160338" eaLnBrk="1" hangingPunct="1">
              <a:lnSpc>
                <a:spcPct val="90000"/>
              </a:lnSpc>
            </a:pPr>
            <a:r>
              <a:rPr lang="sk-SK" altLang="sk-SK" sz="2000" dirty="0">
                <a:latin typeface="Arial Narrow" panose="020B0606020202030204" pitchFamily="34" charset="0"/>
              </a:rPr>
              <a:t>Kongo – druhá najvodnatejšia rieka sveta </a:t>
            </a:r>
            <a:br>
              <a:rPr lang="sk-SK" altLang="sk-SK" sz="2000" dirty="0">
                <a:latin typeface="Arial Narrow" panose="020B0606020202030204" pitchFamily="34" charset="0"/>
              </a:rPr>
            </a:br>
            <a:r>
              <a:rPr lang="sk-SK" altLang="sk-SK" sz="2000" dirty="0">
                <a:latin typeface="Arial Narrow" panose="020B0606020202030204" pitchFamily="34" charset="0"/>
              </a:rPr>
              <a:t>so 41 400 m</a:t>
            </a:r>
            <a:r>
              <a:rPr lang="sk-SK" altLang="sk-SK" sz="2000" baseline="30000" dirty="0">
                <a:latin typeface="Arial Narrow" panose="020B0606020202030204" pitchFamily="34" charset="0"/>
              </a:rPr>
              <a:t>3</a:t>
            </a:r>
            <a:r>
              <a:rPr lang="sk-SK" altLang="sk-SK" sz="2000" dirty="0">
                <a:latin typeface="Arial Narrow" panose="020B0606020202030204" pitchFamily="34" charset="0"/>
              </a:rPr>
              <a:t>/s</a:t>
            </a:r>
          </a:p>
          <a:p>
            <a:pPr lvl="1" eaLnBrk="1" hangingPunct="1">
              <a:lnSpc>
                <a:spcPct val="90000"/>
              </a:lnSpc>
            </a:pPr>
            <a:r>
              <a:rPr lang="sk-SK" altLang="sk-SK" sz="1600" dirty="0">
                <a:latin typeface="Arial Narrow" panose="020B0606020202030204" pitchFamily="34" charset="0"/>
              </a:rPr>
              <a:t>ekvatoriálny režim </a:t>
            </a:r>
          </a:p>
          <a:p>
            <a:pPr eaLnBrk="1" hangingPunct="1">
              <a:lnSpc>
                <a:spcPct val="90000"/>
              </a:lnSpc>
            </a:pPr>
            <a:endParaRPr lang="sk-SK" altLang="sk-SK" sz="2000" dirty="0">
              <a:latin typeface="Arial Narrow" panose="020B0606020202030204" pitchFamily="34" charset="0"/>
            </a:endParaRPr>
          </a:p>
          <a:p>
            <a:pPr marL="182563" indent="-160338" eaLnBrk="1" hangingPunct="1">
              <a:lnSpc>
                <a:spcPct val="90000"/>
              </a:lnSpc>
            </a:pPr>
            <a:r>
              <a:rPr lang="sk-SK" altLang="sk-SK" sz="2000" dirty="0">
                <a:latin typeface="Arial Narrow" panose="020B0606020202030204" pitchFamily="34" charset="0"/>
              </a:rPr>
              <a:t>Niger – omnoho menej vodnatý (7500 m</a:t>
            </a:r>
            <a:r>
              <a:rPr lang="sk-SK" altLang="sk-SK" sz="2000" baseline="30000" dirty="0">
                <a:latin typeface="Arial Narrow" panose="020B0606020202030204" pitchFamily="34" charset="0"/>
              </a:rPr>
              <a:t>3</a:t>
            </a:r>
            <a:r>
              <a:rPr lang="sk-SK" altLang="sk-SK" sz="2000" dirty="0">
                <a:latin typeface="Arial Narrow" panose="020B0606020202030204" pitchFamily="34" charset="0"/>
              </a:rPr>
              <a:t>/s)</a:t>
            </a:r>
          </a:p>
          <a:p>
            <a:pPr marL="582613" lvl="1" indent="-160338" eaLnBrk="1" hangingPunct="1">
              <a:lnSpc>
                <a:spcPct val="90000"/>
              </a:lnSpc>
            </a:pPr>
            <a:r>
              <a:rPr lang="sk-SK" altLang="sk-SK" sz="1600" dirty="0">
                <a:latin typeface="Arial Narrow" panose="020B0606020202030204" pitchFamily="34" charset="0"/>
              </a:rPr>
              <a:t>zasahuje do </a:t>
            </a:r>
            <a:r>
              <a:rPr lang="sk-SK" altLang="sk-SK" sz="1600" dirty="0" err="1">
                <a:latin typeface="Arial Narrow" panose="020B0606020202030204" pitchFamily="34" charset="0"/>
              </a:rPr>
              <a:t>arídneho</a:t>
            </a:r>
            <a:r>
              <a:rPr lang="sk-SK" altLang="sk-SK" sz="1600" dirty="0">
                <a:latin typeface="Arial Narrow" panose="020B0606020202030204" pitchFamily="34" charset="0"/>
              </a:rPr>
              <a:t> </a:t>
            </a:r>
            <a:r>
              <a:rPr lang="sk-SK" altLang="sk-SK" sz="1600" dirty="0" err="1">
                <a:latin typeface="Arial Narrow" panose="020B0606020202030204" pitchFamily="34" charset="0"/>
              </a:rPr>
              <a:t>vnútorzemia</a:t>
            </a:r>
            <a:endParaRPr lang="sk-SK" altLang="sk-SK" sz="1600" dirty="0">
              <a:latin typeface="Arial Narrow" panose="020B0606020202030204" pitchFamily="34" charset="0"/>
            </a:endParaRPr>
          </a:p>
          <a:p>
            <a:pPr marL="582613" lvl="1" indent="-160338" eaLnBrk="1" hangingPunct="1">
              <a:lnSpc>
                <a:spcPct val="90000"/>
              </a:lnSpc>
            </a:pPr>
            <a:r>
              <a:rPr lang="sk-SK" altLang="sk-SK" sz="1600" dirty="0" err="1">
                <a:latin typeface="Arial Narrow" panose="020B0606020202030204" pitchFamily="34" charset="0"/>
              </a:rPr>
              <a:t>monzúnový</a:t>
            </a:r>
            <a:r>
              <a:rPr lang="sk-SK" altLang="sk-SK" sz="1600" dirty="0">
                <a:latin typeface="Arial Narrow" panose="020B0606020202030204" pitchFamily="34" charset="0"/>
              </a:rPr>
              <a:t> režim odtoku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sk-SK" altLang="sk-SK" sz="2000" dirty="0">
              <a:latin typeface="Arial Narrow" panose="020B0606020202030204" pitchFamily="34" charset="0"/>
            </a:endParaRPr>
          </a:p>
          <a:p>
            <a:pPr marL="182563" indent="-160338" eaLnBrk="1" hangingPunct="1">
              <a:lnSpc>
                <a:spcPct val="90000"/>
              </a:lnSpc>
            </a:pPr>
            <a:r>
              <a:rPr lang="en-GB" altLang="sk-SK" sz="2000" dirty="0">
                <a:latin typeface="Arial Narrow" panose="020B0606020202030204" pitchFamily="34" charset="0"/>
              </a:rPr>
              <a:t>Volta </a:t>
            </a:r>
            <a:r>
              <a:rPr lang="en-GB" altLang="sk-SK" sz="2000" dirty="0" err="1">
                <a:latin typeface="Arial Narrow" panose="020B0606020202030204" pitchFamily="34" charset="0"/>
              </a:rPr>
              <a:t>vzniká</a:t>
            </a:r>
            <a:r>
              <a:rPr lang="en-GB" altLang="sk-SK" sz="2000" dirty="0">
                <a:latin typeface="Arial Narrow" panose="020B0606020202030204" pitchFamily="34" charset="0"/>
              </a:rPr>
              <a:t> </a:t>
            </a:r>
            <a:r>
              <a:rPr lang="en-GB" altLang="sk-SK" sz="2000" dirty="0" err="1">
                <a:latin typeface="Arial Narrow" panose="020B0606020202030204" pitchFamily="34" charset="0"/>
              </a:rPr>
              <a:t>sútokom</a:t>
            </a:r>
            <a:r>
              <a:rPr lang="en-GB" altLang="sk-SK" sz="2000" dirty="0">
                <a:latin typeface="Arial Narrow" panose="020B0606020202030204" pitchFamily="34" charset="0"/>
              </a:rPr>
              <a:t> </a:t>
            </a:r>
            <a:r>
              <a:rPr lang="en-GB" altLang="sk-SK" sz="2000" dirty="0" err="1">
                <a:latin typeface="Arial Narrow" panose="020B0606020202030204" pitchFamily="34" charset="0"/>
              </a:rPr>
              <a:t>Bielej</a:t>
            </a:r>
            <a:r>
              <a:rPr lang="en-GB" altLang="sk-SK" sz="2000" dirty="0">
                <a:latin typeface="Arial Narrow" panose="020B0606020202030204" pitchFamily="34" charset="0"/>
              </a:rPr>
              <a:t>, </a:t>
            </a:r>
            <a:r>
              <a:rPr lang="en-GB" altLang="sk-SK" sz="2000" dirty="0" err="1">
                <a:latin typeface="Arial Narrow" panose="020B0606020202030204" pitchFamily="34" charset="0"/>
              </a:rPr>
              <a:t>Čiernej</a:t>
            </a:r>
            <a:r>
              <a:rPr lang="en-GB" altLang="sk-SK" sz="2000" dirty="0">
                <a:latin typeface="Arial Narrow" panose="020B0606020202030204" pitchFamily="34" charset="0"/>
              </a:rPr>
              <a:t> a </a:t>
            </a:r>
            <a:r>
              <a:rPr lang="en-GB" altLang="sk-SK" sz="2000" dirty="0" err="1">
                <a:latin typeface="Arial Narrow" panose="020B0606020202030204" pitchFamily="34" charset="0"/>
              </a:rPr>
              <a:t>Červenej</a:t>
            </a:r>
            <a:r>
              <a:rPr lang="en-GB" altLang="sk-SK" sz="2000" dirty="0">
                <a:latin typeface="Arial Narrow" panose="020B0606020202030204" pitchFamily="34" charset="0"/>
              </a:rPr>
              <a:t> </a:t>
            </a:r>
            <a:r>
              <a:rPr lang="en-GB" altLang="sk-SK" sz="2000" dirty="0" err="1">
                <a:latin typeface="Arial Narrow" panose="020B0606020202030204" pitchFamily="34" charset="0"/>
              </a:rPr>
              <a:t>Volty</a:t>
            </a:r>
            <a:endParaRPr lang="en-GB" altLang="sk-SK" sz="2000" dirty="0">
              <a:latin typeface="Arial Narrow" panose="020B0606020202030204" pitchFamily="34" charset="0"/>
              <a:hlinkClick r:id="rId3"/>
            </a:endParaRPr>
          </a:p>
          <a:p>
            <a:pPr lvl="1" eaLnBrk="1" hangingPunct="1">
              <a:lnSpc>
                <a:spcPct val="90000"/>
              </a:lnSpc>
            </a:pPr>
            <a:r>
              <a:rPr lang="sk-SK" altLang="sk-SK" sz="1600" dirty="0">
                <a:latin typeface="Arial Narrow" panose="020B0606020202030204" pitchFamily="34" charset="0"/>
                <a:hlinkClick r:id="rId3"/>
              </a:rPr>
              <a:t>Jazero Volta </a:t>
            </a:r>
            <a:r>
              <a:rPr lang="sk-SK" altLang="sk-SK" sz="1600" dirty="0">
                <a:latin typeface="Arial Narrow" panose="020B0606020202030204" pitchFamily="34" charset="0"/>
              </a:rPr>
              <a:t>je plochou najväčšou vodnou nádržou na svete, objemom vody štvrtou najväčšou</a:t>
            </a:r>
            <a:endParaRPr lang="en-GB" altLang="sk-SK" sz="1600" dirty="0">
              <a:latin typeface="Arial Narrow" panose="020B0606020202030204" pitchFamily="34" charset="0"/>
            </a:endParaRPr>
          </a:p>
          <a:p>
            <a:pPr eaLnBrk="1" hangingPunct="1">
              <a:lnSpc>
                <a:spcPct val="90000"/>
              </a:lnSpc>
            </a:pPr>
            <a:endParaRPr lang="en-GB" altLang="sk-SK" sz="2000" dirty="0">
              <a:latin typeface="Arial Narrow" panose="020B0606020202030204" pitchFamily="34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GB" altLang="sk-SK" sz="2000" dirty="0">
                <a:latin typeface="Arial Narrow" panose="020B0606020202030204" pitchFamily="34" charset="0"/>
              </a:rPr>
              <a:t>Senegal, Orange, Cuanza</a:t>
            </a:r>
            <a:endParaRPr lang="sk-SK" altLang="sk-SK" sz="2000" dirty="0">
              <a:latin typeface="Arial Narrow" panose="020B0606020202030204" pitchFamily="34" charset="0"/>
            </a:endParaRPr>
          </a:p>
        </p:txBody>
      </p:sp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9600" y="4673600"/>
            <a:ext cx="2184400" cy="218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100" y="3644900"/>
            <a:ext cx="2438400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9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8500" y="1268413"/>
            <a:ext cx="2095500" cy="174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91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38" y="1776413"/>
            <a:ext cx="2657475" cy="172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8229600" cy="765175"/>
          </a:xfrm>
        </p:spPr>
        <p:txBody>
          <a:bodyPr/>
          <a:lstStyle/>
          <a:p>
            <a:pPr eaLnBrk="1" hangingPunct="1"/>
            <a:r>
              <a:rPr lang="sk-SK" altLang="sk-SK"/>
              <a:t>Úmorie Stredozemného mora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052512"/>
            <a:ext cx="5364088" cy="5688855"/>
          </a:xfrm>
        </p:spPr>
        <p:txBody>
          <a:bodyPr/>
          <a:lstStyle/>
          <a:p>
            <a:pPr eaLnBrk="1" hangingPunct="1"/>
            <a:r>
              <a:rPr lang="sk-SK" altLang="sk-SK" sz="1600" dirty="0">
                <a:latin typeface="Arial Narrow" panose="020B0606020202030204" pitchFamily="34" charset="0"/>
              </a:rPr>
              <a:t>jediný africký veľtok, ktorý odovzdáva svoje vody Stredozemnému moru, je Níl</a:t>
            </a:r>
          </a:p>
          <a:p>
            <a:pPr eaLnBrk="1" hangingPunct="1"/>
            <a:r>
              <a:rPr lang="sk-SK" altLang="sk-SK" sz="1600" dirty="0">
                <a:latin typeface="Arial Narrow" panose="020B0606020202030204" pitchFamily="34" charset="0"/>
              </a:rPr>
              <a:t>s </a:t>
            </a:r>
            <a:r>
              <a:rPr lang="sk-SK" altLang="sk-SK" sz="1600" dirty="0" err="1">
                <a:latin typeface="Arial Narrow" panose="020B0606020202030204" pitchFamily="34" charset="0"/>
              </a:rPr>
              <a:t>Kagerou</a:t>
            </a:r>
            <a:r>
              <a:rPr lang="sk-SK" altLang="sk-SK" sz="1600" dirty="0">
                <a:latin typeface="Arial Narrow" panose="020B0606020202030204" pitchFamily="34" charset="0"/>
              </a:rPr>
              <a:t> je to druhý najdlhší tok  sveta (6 671 km)</a:t>
            </a:r>
          </a:p>
          <a:p>
            <a:pPr lvl="1" eaLnBrk="1" hangingPunct="1"/>
            <a:r>
              <a:rPr lang="pl-PL" altLang="sk-SK" sz="1200" dirty="0">
                <a:latin typeface="Arial Narrow" panose="020B0606020202030204" pitchFamily="34" charset="0"/>
              </a:rPr>
              <a:t>zložitý vodný režím, primárne daný Modrým Nílom</a:t>
            </a:r>
          </a:p>
          <a:p>
            <a:pPr lvl="2" eaLnBrk="1" hangingPunct="1"/>
            <a:r>
              <a:rPr lang="pl-PL" altLang="sk-SK" sz="800" dirty="0">
                <a:latin typeface="Arial Narrow" panose="020B0606020202030204" pitchFamily="34" charset="0"/>
              </a:rPr>
              <a:t>najviac sa podobá na monzúnový (najvyšší stav v lete)</a:t>
            </a:r>
          </a:p>
          <a:p>
            <a:pPr eaLnBrk="1" hangingPunct="1"/>
            <a:r>
              <a:rPr lang="pl-PL" altLang="sk-SK" sz="1600" dirty="0">
                <a:latin typeface="Arial Narrow" panose="020B0606020202030204" pitchFamily="34" charset="0"/>
              </a:rPr>
              <a:t>na stredom toku sa nachádza šesť kataraktov</a:t>
            </a:r>
            <a:endParaRPr lang="en-GB" altLang="sk-SK" sz="1600" dirty="0">
              <a:latin typeface="Arial Narrow" panose="020B0606020202030204" pitchFamily="34" charset="0"/>
            </a:endParaRPr>
          </a:p>
          <a:p>
            <a:pPr eaLnBrk="1" hangingPunct="1"/>
            <a:endParaRPr lang="en-GB" altLang="sk-SK" sz="2000" dirty="0">
              <a:latin typeface="Arial Narrow" panose="020B0606020202030204" pitchFamily="34" charset="0"/>
            </a:endParaRPr>
          </a:p>
          <a:p>
            <a:pPr eaLnBrk="1" hangingPunct="1"/>
            <a:endParaRPr lang="en-GB" altLang="sk-SK" sz="2000" dirty="0">
              <a:latin typeface="Arial Narrow" panose="020B0606020202030204" pitchFamily="34" charset="0"/>
            </a:endParaRPr>
          </a:p>
          <a:p>
            <a:pPr eaLnBrk="1" hangingPunct="1"/>
            <a:endParaRPr lang="en-GB" altLang="sk-SK" sz="2000" dirty="0">
              <a:latin typeface="Arial Narrow" panose="020B0606020202030204" pitchFamily="34" charset="0"/>
            </a:endParaRPr>
          </a:p>
          <a:p>
            <a:pPr eaLnBrk="1" hangingPunct="1"/>
            <a:endParaRPr lang="en-GB" altLang="sk-SK" sz="2000" dirty="0">
              <a:latin typeface="Arial Narrow" panose="020B0606020202030204" pitchFamily="34" charset="0"/>
            </a:endParaRPr>
          </a:p>
          <a:p>
            <a:pPr eaLnBrk="1" hangingPunct="1"/>
            <a:endParaRPr lang="en-GB" altLang="sk-SK" sz="2000" dirty="0">
              <a:latin typeface="Arial Narrow" panose="020B0606020202030204" pitchFamily="34" charset="0"/>
            </a:endParaRPr>
          </a:p>
          <a:p>
            <a:pPr eaLnBrk="1" hangingPunct="1"/>
            <a:endParaRPr lang="en-GB" altLang="sk-SK" sz="2000" dirty="0">
              <a:latin typeface="Arial Narrow" panose="020B0606020202030204" pitchFamily="34" charset="0"/>
            </a:endParaRPr>
          </a:p>
          <a:p>
            <a:pPr eaLnBrk="1" hangingPunct="1"/>
            <a:endParaRPr lang="sk-SK" altLang="sk-SK" sz="2000" dirty="0">
              <a:latin typeface="Arial Narrow" panose="020B0606020202030204" pitchFamily="34" charset="0"/>
            </a:endParaRPr>
          </a:p>
          <a:p>
            <a:pPr eaLnBrk="1" hangingPunct="1"/>
            <a:endParaRPr lang="en-GB" altLang="sk-SK" sz="2000" dirty="0">
              <a:latin typeface="Arial Narrow" panose="020B0606020202030204" pitchFamily="34" charset="0"/>
            </a:endParaRPr>
          </a:p>
          <a:p>
            <a:pPr eaLnBrk="1" hangingPunct="1"/>
            <a:endParaRPr lang="en-GB" altLang="sk-SK" sz="2000" dirty="0">
              <a:latin typeface="Arial Narrow" panose="020B0606020202030204" pitchFamily="34" charset="0"/>
            </a:endParaRPr>
          </a:p>
          <a:p>
            <a:pPr eaLnBrk="1" hangingPunct="1"/>
            <a:r>
              <a:rPr lang="sk-SK" altLang="sk-SK" sz="2000" dirty="0">
                <a:latin typeface="Arial Narrow" panose="020B0606020202030204" pitchFamily="34" charset="0"/>
              </a:rPr>
              <a:t>viacero menších tokov v oblasti Atlasu</a:t>
            </a:r>
          </a:p>
          <a:p>
            <a:pPr lvl="1" eaLnBrk="1" hangingPunct="1"/>
            <a:r>
              <a:rPr lang="sk-SK" altLang="sk-SK" sz="1600" dirty="0">
                <a:latin typeface="Arial Narrow" panose="020B0606020202030204" pitchFamily="34" charset="0"/>
              </a:rPr>
              <a:t>Krátke toky, veľký spád -&gt; hydroenergetický potenciál</a:t>
            </a:r>
          </a:p>
          <a:p>
            <a:pPr eaLnBrk="1" hangingPunct="1"/>
            <a:endParaRPr lang="sk-SK" altLang="sk-SK" sz="2000" dirty="0"/>
          </a:p>
        </p:txBody>
      </p:sp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2836595"/>
            <a:ext cx="2438400" cy="278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2000" y="692150"/>
            <a:ext cx="3302000" cy="6165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663" y="1268413"/>
            <a:ext cx="2095500" cy="4362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Predvolený návrh">
  <a:themeElements>
    <a:clrScheme name="Predvolený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redvolený návrh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Predvolený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dvolený návr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dvolený návr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dvolený návr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dvolený návr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dvolený návr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dvolený návr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dvolený návr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dvolený návr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dvolený návr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dvolený návr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dvolený návr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ív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3017</TotalTime>
  <Words>1214</Words>
  <Application>Microsoft Office PowerPoint</Application>
  <PresentationFormat>Prezentácia na obrazovke (4:3)</PresentationFormat>
  <Paragraphs>204</Paragraphs>
  <Slides>22</Slides>
  <Notes>20</Notes>
  <HiddenSlides>0</HiddenSlides>
  <MMClips>0</MMClips>
  <ScaleCrop>false</ScaleCrop>
  <HeadingPairs>
    <vt:vector size="6" baseType="variant">
      <vt:variant>
        <vt:lpstr>Použité písma</vt:lpstr>
      </vt:variant>
      <vt:variant>
        <vt:i4>3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22</vt:i4>
      </vt:variant>
    </vt:vector>
  </HeadingPairs>
  <TitlesOfParts>
    <vt:vector size="26" baseType="lpstr">
      <vt:lpstr>Arial</vt:lpstr>
      <vt:lpstr>Arial Narrow</vt:lpstr>
      <vt:lpstr>Wingdings</vt:lpstr>
      <vt:lpstr>Predvolený návrh</vt:lpstr>
      <vt:lpstr>PODNEBIE</vt:lpstr>
      <vt:lpstr>Faktory</vt:lpstr>
      <vt:lpstr>Podnebné pásma</vt:lpstr>
      <vt:lpstr>Podnebné pásma</vt:lpstr>
      <vt:lpstr>Prezentácia programu PowerPoint</vt:lpstr>
      <vt:lpstr>VODSTVO</vt:lpstr>
      <vt:lpstr>Riečna sieť a jazerá</vt:lpstr>
      <vt:lpstr>Úmorie Atlantického oceánu bez Stredozemného mora*</vt:lpstr>
      <vt:lpstr>Úmorie Stredozemného mora</vt:lpstr>
      <vt:lpstr>Úmorie Indického oceánu</vt:lpstr>
      <vt:lpstr>Bezodtokové oblasti</vt:lpstr>
      <vt:lpstr>Veľké africké jazerá</vt:lpstr>
      <vt:lpstr>PÔDY</vt:lpstr>
      <vt:lpstr>PÔDY</vt:lpstr>
      <vt:lpstr>PÔDY</vt:lpstr>
      <vt:lpstr>BIOGEOGRAFIA</vt:lpstr>
      <vt:lpstr>Prezentácia programu PowerPoint</vt:lpstr>
      <vt:lpstr>Prezentácia programu PowerPoint</vt:lpstr>
      <vt:lpstr>Prezentácia programu PowerPoint</vt:lpstr>
      <vt:lpstr>Floristické oblasti</vt:lpstr>
      <vt:lpstr>Faunistické oblasti</vt:lpstr>
      <vt:lpstr>Prezentácia programu PowerPoint</vt:lpstr>
    </vt:vector>
  </TitlesOfParts>
  <Company>TOSHIBA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AFRIKA</dc:title>
  <dc:creator>Laco</dc:creator>
  <cp:lastModifiedBy>doc. Mgr. Ladislav Novotný PhD.</cp:lastModifiedBy>
  <cp:revision>77</cp:revision>
  <dcterms:created xsi:type="dcterms:W3CDTF">2012-01-30T17:10:05Z</dcterms:created>
  <dcterms:modified xsi:type="dcterms:W3CDTF">2025-02-24T11:23:25Z</dcterms:modified>
</cp:coreProperties>
</file>