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9" r:id="rId3"/>
    <p:sldId id="257" r:id="rId4"/>
    <p:sldId id="259" r:id="rId5"/>
    <p:sldId id="261" r:id="rId6"/>
    <p:sldId id="291" r:id="rId7"/>
    <p:sldId id="262" r:id="rId8"/>
    <p:sldId id="287" r:id="rId9"/>
    <p:sldId id="260" r:id="rId10"/>
    <p:sldId id="288" r:id="rId11"/>
    <p:sldId id="265" r:id="rId12"/>
    <p:sldId id="266" r:id="rId13"/>
    <p:sldId id="267" r:id="rId14"/>
    <p:sldId id="263" r:id="rId15"/>
    <p:sldId id="290" r:id="rId16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FF00"/>
    <a:srgbClr val="FFCC99"/>
    <a:srgbClr val="FF3399"/>
    <a:srgbClr val="FF0000"/>
    <a:srgbClr val="99FF99"/>
    <a:srgbClr val="FFFF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82CB89-5876-4582-B26C-602672763A6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32699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E832A7-5D44-4AF6-89A5-340E09C91EA1}" type="slidenum">
              <a:rPr lang="sk-SK" altLang="sk-SK"/>
              <a:pPr eaLnBrk="1" hangingPunct="1"/>
              <a:t>1</a:t>
            </a:fld>
            <a:endParaRPr lang="sk-SK" altLang="sk-SK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E86533-7A5E-4E1F-B8BA-AE2B074962D4}" type="slidenum">
              <a:rPr lang="sk-SK" altLang="sk-SK"/>
              <a:pPr eaLnBrk="1" hangingPunct="1"/>
              <a:t>11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07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38D61D-6D32-4FF8-8527-1E4A5389A7E9}" type="slidenum">
              <a:rPr lang="sk-SK" altLang="sk-SK"/>
              <a:pPr eaLnBrk="1" hangingPunct="1"/>
              <a:t>12</a:t>
            </a:fld>
            <a:endParaRPr lang="sk-SK" altLang="sk-SK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944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B9BFFF-F476-43A7-A862-90B614D5C823}" type="slidenum">
              <a:rPr lang="sk-SK" altLang="sk-SK"/>
              <a:pPr eaLnBrk="1" hangingPunct="1"/>
              <a:t>13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53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0E508D-B878-41B4-8FBD-C34EA10A84D5}" type="slidenum">
              <a:rPr lang="sk-SK" altLang="sk-SK"/>
              <a:pPr eaLnBrk="1" hangingPunct="1"/>
              <a:t>14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094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F395ED-FA0D-4C5F-971A-9E2286377E34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4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798059-90A1-46BB-8CDE-C30A5DCF205B}" type="slidenum">
              <a:rPr lang="sk-SK" altLang="sk-SK"/>
              <a:pPr eaLnBrk="1" hangingPunct="1"/>
              <a:t>3</a:t>
            </a:fld>
            <a:endParaRPr lang="sk-SK" altLang="sk-SK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1680FC-D62E-4F0D-8570-8EDE739B559B}" type="slidenum">
              <a:rPr lang="sk-SK" altLang="sk-SK"/>
              <a:pPr eaLnBrk="1" hangingPunct="1"/>
              <a:t>4</a:t>
            </a:fld>
            <a:endParaRPr lang="sk-SK" altLang="sk-SK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013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B459A6-A20B-4A15-89B6-D7AC4A1D07B6}" type="slidenum">
              <a:rPr lang="sk-SK" altLang="sk-SK"/>
              <a:pPr eaLnBrk="1" hangingPunct="1"/>
              <a:t>5</a:t>
            </a:fld>
            <a:endParaRPr lang="sk-SK" altLang="sk-SK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6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A307C-4253-A81D-2F93-D45440AAD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DE6A161-EA33-DBC6-8FAE-4EE68FC72F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F57F60-36E0-4B0A-B836-386F4D7FB400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307CD9B-5881-C04E-9B32-A1535EB346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AA1218E-8064-B19A-4A27-808CD96857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700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F57F60-36E0-4B0A-B836-386F4D7FB400}" type="slidenum">
              <a:rPr lang="sk-SK" altLang="sk-SK"/>
              <a:pPr eaLnBrk="1" hangingPunct="1"/>
              <a:t>7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54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ED94A3-34D2-4DE8-8519-CEBA27DAF922}" type="slidenum">
              <a:rPr lang="sk-SK" altLang="sk-SK"/>
              <a:pPr eaLnBrk="1" hangingPunct="1"/>
              <a:t>9</a:t>
            </a:fld>
            <a:endParaRPr lang="sk-SK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17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C9A531-D4BF-4958-A6BE-9F6DD10B8DCB}" type="slidenum">
              <a:rPr lang="sk-SK" altLang="sk-SK"/>
              <a:pPr eaLnBrk="1" hangingPunct="1"/>
              <a:t>10</a:t>
            </a:fld>
            <a:endParaRPr lang="sk-SK" altLang="sk-SK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40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8B3E5-D12F-4FDF-BED8-074D93F201A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0461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2F393-3F28-4989-A184-07D5F29FCF2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7156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4E55E-CC0D-480D-9490-A04365E0D57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57811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BD771-B136-425A-BD33-F1D55D2EB52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7795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30079-65D1-48F7-9076-42EB3867CD3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5706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141FB-8CBD-4A20-99A1-5FB239839B1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1810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9449E-D67D-41F3-994A-FAC748B77A3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1187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E92B9-9E3F-4CC2-AF14-8BBCF89DD5D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6148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BF95C-36AB-4C0D-9C3D-6196A663D4D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0975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ED49E-2528-4971-B0C1-CE41FAF5F5D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6510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96B05-FD16-4A53-AB0A-C6E97ED7573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9315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F7386-1B0D-43CD-AEAD-DDE8CE5A6A1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7307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FCAC4C-00E1-449B-A022-83509278C73A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_iEWvtKcuQ?feature=oembed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889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7200" b="1">
                <a:effectLst>
                  <a:outerShdw blurRad="38100" dist="38100" dir="2700000" algn="tl">
                    <a:srgbClr val="C0C0C0"/>
                  </a:outerShdw>
                </a:effectLst>
              </a:rPr>
              <a:t>AFRIKA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3284538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sz="2400" dirty="0">
                <a:solidFill>
                  <a:schemeClr val="folHlink"/>
                </a:solidFill>
                <a:latin typeface="Arial Narrow" panose="020B0606020202030204" pitchFamily="34" charset="0"/>
                <a:cs typeface="Arial" charset="0"/>
              </a:rPr>
              <a:t>čierny kontinent					      	            kolíska ľudstva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sz="2400" dirty="0">
                <a:solidFill>
                  <a:schemeClr val="folHlink"/>
                </a:solidFill>
                <a:latin typeface="Arial Narrow" panose="020B0606020202030204" pitchFamily="34" charset="0"/>
                <a:cs typeface="Arial" charset="0"/>
              </a:rPr>
              <a:t>			  	svetadiel (bez)nádeje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0070C0">
                <a:alpha val="70000"/>
              </a:srgbClr>
            </a:gs>
            <a:gs pos="99000">
              <a:schemeClr val="accent1">
                <a:lumMod val="5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74704" cy="6858000"/>
          </a:xfrm>
          <a:prstGeom prst="rect">
            <a:avLst/>
          </a:prstGeom>
        </p:spPr>
      </p:pic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68344" y="79374"/>
            <a:ext cx="1475656" cy="576263"/>
          </a:xfrm>
        </p:spPr>
        <p:txBody>
          <a:bodyPr/>
          <a:lstStyle/>
          <a:p>
            <a:pPr marL="0" indent="0" algn="r" eaLnBrk="1" hangingPunct="1">
              <a:buNone/>
            </a:pPr>
            <a:r>
              <a:rPr lang="sk-SK" altLang="sk-SK" sz="2800" dirty="0"/>
              <a:t>Východ</a:t>
            </a:r>
          </a:p>
          <a:p>
            <a:pPr lvl="1" eaLnBrk="1" hangingPunct="1"/>
            <a:endParaRPr lang="sk-SK" altLang="sk-SK" sz="2400" dirty="0"/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title"/>
          </p:nvPr>
        </p:nvSpPr>
        <p:spPr>
          <a:xfrm>
            <a:off x="2974704" y="0"/>
            <a:ext cx="5113337" cy="692150"/>
          </a:xfrm>
        </p:spPr>
        <p:txBody>
          <a:bodyPr/>
          <a:lstStyle/>
          <a:p>
            <a:pPr algn="l" eaLnBrk="1" hangingPunct="1">
              <a:defRPr/>
            </a:pPr>
            <a:r>
              <a:rPr lang="sk-SK" altLang="sk-SK" sz="33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Horizontálna </a:t>
            </a:r>
            <a:r>
              <a:rPr lang="sk-SK" altLang="sk-SK" sz="33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členitos</a:t>
            </a:r>
            <a:r>
              <a:rPr lang="en-GB" altLang="sk-SK" sz="33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ť</a:t>
            </a:r>
            <a:endParaRPr lang="sk-SK" altLang="sk-SK" sz="33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92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844675"/>
            <a:ext cx="26193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765175"/>
            <a:ext cx="2351088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Rectangle 11"/>
          <p:cNvSpPr>
            <a:spLocks noChangeArrowheads="1"/>
          </p:cNvSpPr>
          <p:nvPr/>
        </p:nvSpPr>
        <p:spPr bwMode="auto">
          <a:xfrm>
            <a:off x="192729" y="57150"/>
            <a:ext cx="360363" cy="2889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4" name="Line 12"/>
          <p:cNvSpPr>
            <a:spLocks noChangeShapeType="1"/>
          </p:cNvSpPr>
          <p:nvPr/>
        </p:nvSpPr>
        <p:spPr bwMode="auto">
          <a:xfrm>
            <a:off x="553092" y="346074"/>
            <a:ext cx="5675092" cy="92287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5" name="Line 14"/>
          <p:cNvSpPr>
            <a:spLocks noChangeShapeType="1"/>
          </p:cNvSpPr>
          <p:nvPr/>
        </p:nvSpPr>
        <p:spPr bwMode="auto">
          <a:xfrm>
            <a:off x="5870574" y="1208087"/>
            <a:ext cx="2170385" cy="232568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6" name="Text Box 15"/>
          <p:cNvSpPr txBox="1">
            <a:spLocks noChangeArrowheads="1"/>
          </p:cNvSpPr>
          <p:nvPr/>
        </p:nvSpPr>
        <p:spPr bwMode="auto">
          <a:xfrm>
            <a:off x="3132931" y="1135062"/>
            <a:ext cx="3110184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Suezská šija (120 km široká), hranicu tvorí Suezský záliv a jedinú pevninskú Suezský prieplav</a:t>
            </a:r>
          </a:p>
        </p:txBody>
      </p:sp>
      <p:sp>
        <p:nvSpPr>
          <p:cNvPr id="9227" name="Line 16"/>
          <p:cNvSpPr>
            <a:spLocks noChangeShapeType="1"/>
          </p:cNvSpPr>
          <p:nvPr/>
        </p:nvSpPr>
        <p:spPr bwMode="auto">
          <a:xfrm flipV="1">
            <a:off x="1422205" y="1645963"/>
            <a:ext cx="271124" cy="40508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8" name="Text Box 17"/>
          <p:cNvSpPr txBox="1">
            <a:spLocks noChangeArrowheads="1"/>
          </p:cNvSpPr>
          <p:nvPr/>
        </p:nvSpPr>
        <p:spPr bwMode="auto">
          <a:xfrm rot="3715131">
            <a:off x="41054" y="1158647"/>
            <a:ext cx="181850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Červené more</a:t>
            </a:r>
          </a:p>
        </p:txBody>
      </p:sp>
      <p:pic>
        <p:nvPicPr>
          <p:cNvPr id="922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19" y="2113337"/>
            <a:ext cx="2227567" cy="152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0" name="Rectangle 19"/>
          <p:cNvSpPr>
            <a:spLocks noChangeArrowheads="1"/>
          </p:cNvSpPr>
          <p:nvPr/>
        </p:nvSpPr>
        <p:spPr bwMode="auto">
          <a:xfrm>
            <a:off x="1208460" y="2064127"/>
            <a:ext cx="360363" cy="14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1" name="Text Box 20"/>
          <p:cNvSpPr txBox="1">
            <a:spLocks noChangeArrowheads="1"/>
          </p:cNvSpPr>
          <p:nvPr/>
        </p:nvSpPr>
        <p:spPr bwMode="auto">
          <a:xfrm>
            <a:off x="1363555" y="999632"/>
            <a:ext cx="1120883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Prieliv Báb </a:t>
            </a:r>
            <a:r>
              <a:rPr lang="sk-SK" altLang="sk-SK" dirty="0" err="1">
                <a:latin typeface="Arial Narrow" panose="020B0606020202030204" pitchFamily="34" charset="0"/>
              </a:rPr>
              <a:t>el-Mandeb</a:t>
            </a:r>
            <a:endParaRPr lang="sk-SK" altLang="sk-SK" dirty="0">
              <a:latin typeface="Arial Narrow" panose="020B0606020202030204" pitchFamily="34" charset="0"/>
            </a:endParaRPr>
          </a:p>
        </p:txBody>
      </p:sp>
      <p:sp>
        <p:nvSpPr>
          <p:cNvPr id="9232" name="Text Box 22"/>
          <p:cNvSpPr txBox="1">
            <a:spLocks noChangeArrowheads="1"/>
          </p:cNvSpPr>
          <p:nvPr/>
        </p:nvSpPr>
        <p:spPr bwMode="auto">
          <a:xfrm>
            <a:off x="1498234" y="2361022"/>
            <a:ext cx="12992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i="1" dirty="0"/>
              <a:t>Somálsky polostrov</a:t>
            </a:r>
          </a:p>
        </p:txBody>
      </p:sp>
      <p:sp>
        <p:nvSpPr>
          <p:cNvPr id="9233" name="Text Box 23"/>
          <p:cNvSpPr txBox="1">
            <a:spLocks noChangeArrowheads="1"/>
          </p:cNvSpPr>
          <p:nvPr/>
        </p:nvSpPr>
        <p:spPr bwMode="auto">
          <a:xfrm rot="-3381545">
            <a:off x="-141287" y="3462338"/>
            <a:ext cx="2449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1"/>
              <a:t>Indický oceán</a:t>
            </a:r>
          </a:p>
        </p:txBody>
      </p:sp>
      <p:sp>
        <p:nvSpPr>
          <p:cNvPr id="9234" name="Oval 24"/>
          <p:cNvSpPr>
            <a:spLocks noChangeArrowheads="1"/>
          </p:cNvSpPr>
          <p:nvPr/>
        </p:nvSpPr>
        <p:spPr bwMode="auto">
          <a:xfrm rot="1279091">
            <a:off x="1101971" y="4461611"/>
            <a:ext cx="386857" cy="119783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5" name="Line 25"/>
          <p:cNvSpPr>
            <a:spLocks noChangeShapeType="1"/>
          </p:cNvSpPr>
          <p:nvPr/>
        </p:nvSpPr>
        <p:spPr bwMode="auto">
          <a:xfrm>
            <a:off x="1169448" y="5590457"/>
            <a:ext cx="39011" cy="86287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6" name="Text Box 26"/>
          <p:cNvSpPr txBox="1">
            <a:spLocks noChangeArrowheads="1"/>
          </p:cNvSpPr>
          <p:nvPr/>
        </p:nvSpPr>
        <p:spPr bwMode="auto">
          <a:xfrm>
            <a:off x="427120" y="6376971"/>
            <a:ext cx="22220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Mozambický prieliv</a:t>
            </a:r>
          </a:p>
        </p:txBody>
      </p:sp>
      <p:sp>
        <p:nvSpPr>
          <p:cNvPr id="9237" name="Oval 27"/>
          <p:cNvSpPr>
            <a:spLocks noChangeArrowheads="1"/>
          </p:cNvSpPr>
          <p:nvPr/>
        </p:nvSpPr>
        <p:spPr bwMode="auto">
          <a:xfrm rot="1279091">
            <a:off x="1508828" y="4697124"/>
            <a:ext cx="503238" cy="129698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8" name="Line 28"/>
          <p:cNvSpPr>
            <a:spLocks noChangeShapeType="1"/>
          </p:cNvSpPr>
          <p:nvPr/>
        </p:nvSpPr>
        <p:spPr bwMode="auto">
          <a:xfrm flipV="1">
            <a:off x="2067810" y="4491247"/>
            <a:ext cx="792162" cy="6477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9" name="Text Box 29"/>
          <p:cNvSpPr txBox="1">
            <a:spLocks noChangeArrowheads="1"/>
          </p:cNvSpPr>
          <p:nvPr/>
        </p:nvSpPr>
        <p:spPr bwMode="auto">
          <a:xfrm>
            <a:off x="2411413" y="4149725"/>
            <a:ext cx="2735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Madagaskar</a:t>
            </a:r>
          </a:p>
        </p:txBody>
      </p:sp>
      <p:pic>
        <p:nvPicPr>
          <p:cNvPr id="9240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85" y="4424363"/>
            <a:ext cx="2439839" cy="163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42" name="Oval 32"/>
          <p:cNvSpPr>
            <a:spLocks noChangeArrowheads="1"/>
          </p:cNvSpPr>
          <p:nvPr/>
        </p:nvSpPr>
        <p:spPr bwMode="auto">
          <a:xfrm>
            <a:off x="2484436" y="5484252"/>
            <a:ext cx="254699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3" name="Oval 33"/>
          <p:cNvSpPr>
            <a:spLocks noChangeArrowheads="1"/>
          </p:cNvSpPr>
          <p:nvPr/>
        </p:nvSpPr>
        <p:spPr bwMode="auto">
          <a:xfrm>
            <a:off x="2698418" y="5373340"/>
            <a:ext cx="217398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4" name="Text Box 34"/>
          <p:cNvSpPr txBox="1">
            <a:spLocks noChangeArrowheads="1"/>
          </p:cNvSpPr>
          <p:nvPr/>
        </p:nvSpPr>
        <p:spPr bwMode="auto">
          <a:xfrm>
            <a:off x="2866444" y="5069287"/>
            <a:ext cx="1230632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Maurícius</a:t>
            </a:r>
            <a:endParaRPr lang="en-GB" altLang="sk-SK" dirty="0"/>
          </a:p>
          <a:p>
            <a:pPr eaLnBrk="1" hangingPunct="1">
              <a:spcBef>
                <a:spcPct val="50000"/>
              </a:spcBef>
            </a:pPr>
            <a:endParaRPr lang="en-GB" altLang="sk-SK" sz="500" dirty="0"/>
          </a:p>
          <a:p>
            <a:pPr eaLnBrk="1" hangingPunct="1">
              <a:spcBef>
                <a:spcPct val="50000"/>
              </a:spcBef>
            </a:pPr>
            <a:r>
              <a:rPr lang="sk-SK" altLang="sk-SK" dirty="0" err="1"/>
              <a:t>Reunion</a:t>
            </a:r>
            <a:endParaRPr lang="en-GB" altLang="sk-SK" dirty="0"/>
          </a:p>
        </p:txBody>
      </p:sp>
      <p:sp>
        <p:nvSpPr>
          <p:cNvPr id="9247" name="Line 37"/>
          <p:cNvSpPr>
            <a:spLocks noChangeShapeType="1"/>
          </p:cNvSpPr>
          <p:nvPr/>
        </p:nvSpPr>
        <p:spPr bwMode="auto">
          <a:xfrm>
            <a:off x="2623423" y="5700153"/>
            <a:ext cx="236550" cy="73024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48" name="Line 38"/>
          <p:cNvSpPr>
            <a:spLocks noChangeShapeType="1"/>
          </p:cNvSpPr>
          <p:nvPr/>
        </p:nvSpPr>
        <p:spPr bwMode="auto">
          <a:xfrm flipV="1">
            <a:off x="2814782" y="5294717"/>
            <a:ext cx="144463" cy="73025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49" name="Oval 39"/>
          <p:cNvSpPr>
            <a:spLocks noChangeArrowheads="1"/>
          </p:cNvSpPr>
          <p:nvPr/>
        </p:nvSpPr>
        <p:spPr bwMode="auto">
          <a:xfrm>
            <a:off x="959385" y="3938173"/>
            <a:ext cx="172503" cy="141673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0" name="Text Box 40"/>
          <p:cNvSpPr txBox="1">
            <a:spLocks noChangeArrowheads="1"/>
          </p:cNvSpPr>
          <p:nvPr/>
        </p:nvSpPr>
        <p:spPr bwMode="auto">
          <a:xfrm>
            <a:off x="1095248" y="3745403"/>
            <a:ext cx="1296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Zanzibar</a:t>
            </a:r>
          </a:p>
        </p:txBody>
      </p:sp>
      <p:sp>
        <p:nvSpPr>
          <p:cNvPr id="9251" name="Line 41"/>
          <p:cNvSpPr>
            <a:spLocks noChangeShapeType="1"/>
          </p:cNvSpPr>
          <p:nvPr/>
        </p:nvSpPr>
        <p:spPr bwMode="auto">
          <a:xfrm>
            <a:off x="6156325" y="4508500"/>
            <a:ext cx="431800" cy="2159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52" name="Text Box 42"/>
          <p:cNvSpPr txBox="1">
            <a:spLocks noChangeArrowheads="1"/>
          </p:cNvSpPr>
          <p:nvPr/>
        </p:nvSpPr>
        <p:spPr bwMode="auto">
          <a:xfrm>
            <a:off x="6461124" y="4581525"/>
            <a:ext cx="2682876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600-tisíc km</a:t>
            </a:r>
            <a:r>
              <a:rPr lang="sk-SK" altLang="sk-SK" baseline="30000" dirty="0">
                <a:latin typeface="Arial Narrow" panose="020B0606020202030204" pitchFamily="34" charset="0"/>
              </a:rPr>
              <a:t>2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4. najväčší ostrov sveta</a:t>
            </a:r>
          </a:p>
        </p:txBody>
      </p:sp>
      <p:sp>
        <p:nvSpPr>
          <p:cNvPr id="9253" name="Oval 43"/>
          <p:cNvSpPr>
            <a:spLocks noChangeArrowheads="1"/>
          </p:cNvSpPr>
          <p:nvPr/>
        </p:nvSpPr>
        <p:spPr bwMode="auto">
          <a:xfrm>
            <a:off x="2142258" y="2149310"/>
            <a:ext cx="144462" cy="1444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4" name="AutoShape 45"/>
          <p:cNvSpPr>
            <a:spLocks noChangeArrowheads="1"/>
          </p:cNvSpPr>
          <p:nvPr/>
        </p:nvSpPr>
        <p:spPr bwMode="auto">
          <a:xfrm rot="21024650">
            <a:off x="570790" y="2343159"/>
            <a:ext cx="1980830" cy="4659567"/>
          </a:xfrm>
          <a:prstGeom prst="curvedRightArrow">
            <a:avLst>
              <a:gd name="adj1" fmla="val 2479"/>
              <a:gd name="adj2" fmla="val 43081"/>
              <a:gd name="adj3" fmla="val 4565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26" name="Text Box 46"/>
          <p:cNvSpPr txBox="1">
            <a:spLocks noChangeArrowheads="1"/>
          </p:cNvSpPr>
          <p:nvPr/>
        </p:nvSpPr>
        <p:spPr bwMode="auto">
          <a:xfrm>
            <a:off x="2879725" y="6197732"/>
            <a:ext cx="6264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Najvýchodnejší bod pevniny: Mys </a:t>
            </a:r>
            <a:r>
              <a:rPr lang="sk-SK" altLang="sk-SK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Hafun</a:t>
            </a:r>
            <a:r>
              <a:rPr lang="sk-SK" altLang="sk-SK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(51°23´ v. z. d.)</a:t>
            </a:r>
          </a:p>
        </p:txBody>
      </p:sp>
      <p:sp>
        <p:nvSpPr>
          <p:cNvPr id="9256" name="Text Box 47"/>
          <p:cNvSpPr txBox="1">
            <a:spLocks noChangeArrowheads="1"/>
          </p:cNvSpPr>
          <p:nvPr/>
        </p:nvSpPr>
        <p:spPr bwMode="auto">
          <a:xfrm rot="20261637">
            <a:off x="1421771" y="1728457"/>
            <a:ext cx="1871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Adénsky</a:t>
            </a:r>
            <a:r>
              <a:rPr lang="sk-SK" altLang="sk-SK" b="1" dirty="0"/>
              <a:t> záliv</a:t>
            </a:r>
          </a:p>
        </p:txBody>
      </p:sp>
      <p:cxnSp>
        <p:nvCxnSpPr>
          <p:cNvPr id="7" name="Zaoblená spojnica 6"/>
          <p:cNvCxnSpPr/>
          <p:nvPr/>
        </p:nvCxnSpPr>
        <p:spPr>
          <a:xfrm rot="16200000" flipH="1">
            <a:off x="2362166" y="1347533"/>
            <a:ext cx="893036" cy="648493"/>
          </a:xfrm>
          <a:prstGeom prst="curvedConnector3">
            <a:avLst>
              <a:gd name="adj1" fmla="val -1684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Line 41"/>
          <p:cNvSpPr>
            <a:spLocks noChangeShapeType="1"/>
          </p:cNvSpPr>
          <p:nvPr/>
        </p:nvSpPr>
        <p:spPr bwMode="auto">
          <a:xfrm>
            <a:off x="3569999" y="4490249"/>
            <a:ext cx="431800" cy="2159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345587" y="4524763"/>
            <a:ext cx="217398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" name="Line 38"/>
          <p:cNvSpPr>
            <a:spLocks noChangeShapeType="1"/>
          </p:cNvSpPr>
          <p:nvPr/>
        </p:nvSpPr>
        <p:spPr bwMode="auto">
          <a:xfrm flipV="1">
            <a:off x="1451344" y="4315463"/>
            <a:ext cx="21171" cy="211297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" name="Text Box 40"/>
          <p:cNvSpPr txBox="1">
            <a:spLocks noChangeArrowheads="1"/>
          </p:cNvSpPr>
          <p:nvPr/>
        </p:nvSpPr>
        <p:spPr bwMode="auto">
          <a:xfrm>
            <a:off x="1025847" y="4033446"/>
            <a:ext cx="1296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k-SK" dirty="0" err="1"/>
              <a:t>Komory</a:t>
            </a:r>
            <a:endParaRPr lang="sk-SK" altLang="sk-SK" dirty="0"/>
          </a:p>
        </p:txBody>
      </p:sp>
      <p:sp>
        <p:nvSpPr>
          <p:cNvPr id="43" name="Oval 33"/>
          <p:cNvSpPr>
            <a:spLocks noChangeArrowheads="1"/>
          </p:cNvSpPr>
          <p:nvPr/>
        </p:nvSpPr>
        <p:spPr bwMode="auto">
          <a:xfrm>
            <a:off x="2509838" y="3778055"/>
            <a:ext cx="217398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" name="Line 38"/>
          <p:cNvSpPr>
            <a:spLocks noChangeShapeType="1"/>
          </p:cNvSpPr>
          <p:nvPr/>
        </p:nvSpPr>
        <p:spPr bwMode="auto">
          <a:xfrm>
            <a:off x="2712756" y="3901429"/>
            <a:ext cx="132084" cy="36743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2776551" y="3738169"/>
            <a:ext cx="2735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Seychely</a:t>
            </a:r>
          </a:p>
        </p:txBody>
      </p:sp>
      <p:sp>
        <p:nvSpPr>
          <p:cNvPr id="46" name="Oval 33"/>
          <p:cNvSpPr>
            <a:spLocks noChangeArrowheads="1"/>
          </p:cNvSpPr>
          <p:nvPr/>
        </p:nvSpPr>
        <p:spPr bwMode="auto">
          <a:xfrm>
            <a:off x="2362137" y="2046419"/>
            <a:ext cx="217398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Line 38"/>
          <p:cNvSpPr>
            <a:spLocks noChangeShapeType="1"/>
          </p:cNvSpPr>
          <p:nvPr/>
        </p:nvSpPr>
        <p:spPr bwMode="auto">
          <a:xfrm>
            <a:off x="2463154" y="2263053"/>
            <a:ext cx="132084" cy="36743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 rot="4242451">
            <a:off x="1702942" y="3019904"/>
            <a:ext cx="2735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Sokotra</a:t>
            </a:r>
          </a:p>
        </p:txBody>
      </p:sp>
    </p:spTree>
    <p:extLst>
      <p:ext uri="{BB962C8B-B14F-4D97-AF65-F5344CB8AC3E}">
        <p14:creationId xmlns:p14="http://schemas.microsoft.com/office/powerpoint/2010/main" val="4101069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9900"/>
            </a:gs>
            <a:gs pos="100000">
              <a:srgbClr val="FFFF6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48" y="-38314"/>
            <a:ext cx="3994487" cy="1114640"/>
          </a:xfrm>
          <a:prstGeom prst="rect">
            <a:avLst/>
          </a:prstGeom>
        </p:spPr>
      </p:pic>
      <p:sp>
        <p:nvSpPr>
          <p:cNvPr id="1024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24300" y="549275"/>
            <a:ext cx="4968875" cy="576263"/>
          </a:xfrm>
          <a:noFill/>
        </p:spPr>
        <p:txBody>
          <a:bodyPr/>
          <a:lstStyle/>
          <a:p>
            <a:pPr eaLnBrk="1" hangingPunct="1"/>
            <a:r>
              <a:rPr lang="sk-SK" altLang="sk-SK" dirty="0"/>
              <a:t>Juh: </a:t>
            </a:r>
            <a:r>
              <a:rPr lang="sk-SK" altLang="sk-SK" sz="1800" dirty="0"/>
              <a:t>hladko modelované pobrežie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>
          <a:xfrm>
            <a:off x="4030663" y="0"/>
            <a:ext cx="5113337" cy="692150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Horizontálna členitosť</a:t>
            </a:r>
          </a:p>
        </p:txBody>
      </p:sp>
      <p:sp>
        <p:nvSpPr>
          <p:cNvPr id="10270" name="Text Box 7"/>
          <p:cNvSpPr txBox="1">
            <a:spLocks noChangeArrowheads="1"/>
          </p:cNvSpPr>
          <p:nvPr/>
        </p:nvSpPr>
        <p:spPr bwMode="auto">
          <a:xfrm>
            <a:off x="3960814" y="1125538"/>
            <a:ext cx="205032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k-SK" dirty="0"/>
              <a:t> </a:t>
            </a:r>
            <a:r>
              <a:rPr lang="sk-SK" altLang="sk-SK" dirty="0"/>
              <a:t>Indický oceán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sk-SK" dirty="0" err="1"/>
              <a:t>Atlantick</a:t>
            </a:r>
            <a:r>
              <a:rPr lang="sk-SK" altLang="sk-SK" dirty="0"/>
              <a:t>ý oceán</a:t>
            </a:r>
          </a:p>
        </p:txBody>
      </p:sp>
      <p:sp>
        <p:nvSpPr>
          <p:cNvPr id="10246" name="Line 14"/>
          <p:cNvSpPr>
            <a:spLocks noChangeShapeType="1"/>
          </p:cNvSpPr>
          <p:nvPr/>
        </p:nvSpPr>
        <p:spPr bwMode="auto">
          <a:xfrm>
            <a:off x="468313" y="906465"/>
            <a:ext cx="3527425" cy="79374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Line 15"/>
          <p:cNvSpPr>
            <a:spLocks noChangeShapeType="1"/>
          </p:cNvSpPr>
          <p:nvPr/>
        </p:nvSpPr>
        <p:spPr bwMode="auto">
          <a:xfrm>
            <a:off x="3203575" y="836613"/>
            <a:ext cx="863600" cy="504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24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3413"/>
            <a:ext cx="5003800" cy="257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9" name="Rectangle 18"/>
          <p:cNvSpPr>
            <a:spLocks noChangeArrowheads="1"/>
          </p:cNvSpPr>
          <p:nvPr/>
        </p:nvSpPr>
        <p:spPr bwMode="auto">
          <a:xfrm>
            <a:off x="1260450" y="728663"/>
            <a:ext cx="360388" cy="25082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0" name="Line 19"/>
          <p:cNvSpPr>
            <a:spLocks noChangeShapeType="1"/>
          </p:cNvSpPr>
          <p:nvPr/>
        </p:nvSpPr>
        <p:spPr bwMode="auto">
          <a:xfrm>
            <a:off x="1475656" y="979489"/>
            <a:ext cx="359494" cy="100964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1" name="Oval 20"/>
          <p:cNvSpPr>
            <a:spLocks noChangeArrowheads="1"/>
          </p:cNvSpPr>
          <p:nvPr/>
        </p:nvSpPr>
        <p:spPr bwMode="auto">
          <a:xfrm>
            <a:off x="3203575" y="4005263"/>
            <a:ext cx="431800" cy="287337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2" name="Oval 21"/>
          <p:cNvSpPr>
            <a:spLocks noChangeArrowheads="1"/>
          </p:cNvSpPr>
          <p:nvPr/>
        </p:nvSpPr>
        <p:spPr bwMode="auto">
          <a:xfrm>
            <a:off x="755650" y="2708275"/>
            <a:ext cx="431800" cy="649288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3" name="Oval 22"/>
          <p:cNvSpPr>
            <a:spLocks noChangeArrowheads="1"/>
          </p:cNvSpPr>
          <p:nvPr/>
        </p:nvSpPr>
        <p:spPr bwMode="auto">
          <a:xfrm>
            <a:off x="611188" y="2133600"/>
            <a:ext cx="431800" cy="287338"/>
          </a:xfrm>
          <a:prstGeom prst="ellips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4" name="Oval 23"/>
          <p:cNvSpPr>
            <a:spLocks noChangeArrowheads="1"/>
          </p:cNvSpPr>
          <p:nvPr/>
        </p:nvSpPr>
        <p:spPr bwMode="auto">
          <a:xfrm>
            <a:off x="827088" y="3141663"/>
            <a:ext cx="360362" cy="2159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5" name="Oval 24"/>
          <p:cNvSpPr>
            <a:spLocks noChangeArrowheads="1"/>
          </p:cNvSpPr>
          <p:nvPr/>
        </p:nvSpPr>
        <p:spPr bwMode="auto">
          <a:xfrm>
            <a:off x="900113" y="2636838"/>
            <a:ext cx="720725" cy="433387"/>
          </a:xfrm>
          <a:prstGeom prst="ellips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6" name="Line 25"/>
          <p:cNvSpPr>
            <a:spLocks noChangeShapeType="1"/>
          </p:cNvSpPr>
          <p:nvPr/>
        </p:nvSpPr>
        <p:spPr bwMode="auto">
          <a:xfrm flipH="1">
            <a:off x="250825" y="2420938"/>
            <a:ext cx="433388" cy="381635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7" name="Line 26"/>
          <p:cNvSpPr>
            <a:spLocks noChangeShapeType="1"/>
          </p:cNvSpPr>
          <p:nvPr/>
        </p:nvSpPr>
        <p:spPr bwMode="auto">
          <a:xfrm flipH="1">
            <a:off x="684213" y="2924175"/>
            <a:ext cx="287337" cy="2665413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468313" y="5589588"/>
            <a:ext cx="1655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Kapský záliv</a:t>
            </a:r>
          </a:p>
        </p:txBody>
      </p:sp>
      <p:sp>
        <p:nvSpPr>
          <p:cNvPr id="22556" name="Text Box 28"/>
          <p:cNvSpPr txBox="1">
            <a:spLocks noChangeArrowheads="1"/>
          </p:cNvSpPr>
          <p:nvPr/>
        </p:nvSpPr>
        <p:spPr bwMode="auto">
          <a:xfrm>
            <a:off x="0" y="6237288"/>
            <a:ext cx="1908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Záliv sv. Heleny</a:t>
            </a:r>
          </a:p>
        </p:txBody>
      </p:sp>
      <p:sp>
        <p:nvSpPr>
          <p:cNvPr id="10260" name="Line 29"/>
          <p:cNvSpPr>
            <a:spLocks noChangeShapeType="1"/>
          </p:cNvSpPr>
          <p:nvPr/>
        </p:nvSpPr>
        <p:spPr bwMode="auto">
          <a:xfrm>
            <a:off x="1187450" y="3141663"/>
            <a:ext cx="0" cy="1727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900113" y="4797425"/>
            <a:ext cx="2160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Kapský polostrov</a:t>
            </a:r>
          </a:p>
        </p:txBody>
      </p:sp>
      <p:sp>
        <p:nvSpPr>
          <p:cNvPr id="10262" name="Line 31"/>
          <p:cNvSpPr>
            <a:spLocks noChangeShapeType="1"/>
          </p:cNvSpPr>
          <p:nvPr/>
        </p:nvSpPr>
        <p:spPr bwMode="auto">
          <a:xfrm>
            <a:off x="1116013" y="3284538"/>
            <a:ext cx="489585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63" name="Line 32"/>
          <p:cNvSpPr>
            <a:spLocks noChangeShapeType="1"/>
          </p:cNvSpPr>
          <p:nvPr/>
        </p:nvSpPr>
        <p:spPr bwMode="auto">
          <a:xfrm>
            <a:off x="3635375" y="4149725"/>
            <a:ext cx="230505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1" name="Text Box 33"/>
          <p:cNvSpPr txBox="1">
            <a:spLocks noChangeArrowheads="1"/>
          </p:cNvSpPr>
          <p:nvPr/>
        </p:nvSpPr>
        <p:spPr bwMode="auto">
          <a:xfrm>
            <a:off x="6084888" y="3141663"/>
            <a:ext cx="287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Mys dobrej nádeje</a:t>
            </a:r>
          </a:p>
        </p:txBody>
      </p:sp>
      <p:sp>
        <p:nvSpPr>
          <p:cNvPr id="22562" name="Text Box 34"/>
          <p:cNvSpPr txBox="1">
            <a:spLocks noChangeArrowheads="1"/>
          </p:cNvSpPr>
          <p:nvPr/>
        </p:nvSpPr>
        <p:spPr bwMode="auto">
          <a:xfrm>
            <a:off x="6011863" y="4005263"/>
            <a:ext cx="295275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Strelkový mys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najjužnejší bod Afriky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(34°52´ j. z. š.)</a:t>
            </a:r>
          </a:p>
        </p:txBody>
      </p:sp>
      <p:grpSp>
        <p:nvGrpSpPr>
          <p:cNvPr id="10266" name="Group 38"/>
          <p:cNvGrpSpPr>
            <a:grpSpLocks/>
          </p:cNvGrpSpPr>
          <p:nvPr/>
        </p:nvGrpSpPr>
        <p:grpSpPr bwMode="auto">
          <a:xfrm>
            <a:off x="4932363" y="5224463"/>
            <a:ext cx="3744912" cy="1633537"/>
            <a:chOff x="1746" y="3291"/>
            <a:chExt cx="2359" cy="1029"/>
          </a:xfrm>
        </p:grpSpPr>
        <p:pic>
          <p:nvPicPr>
            <p:cNvPr id="10268" name="Picture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3291"/>
              <a:ext cx="2359" cy="1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69" name="Text Box 37"/>
            <p:cNvSpPr txBox="1">
              <a:spLocks noChangeArrowheads="1"/>
            </p:cNvSpPr>
            <p:nvPr/>
          </p:nvSpPr>
          <p:spPr bwMode="auto">
            <a:xfrm>
              <a:off x="1791" y="4089"/>
              <a:ext cx="2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sk-SK" altLang="sk-SK">
                  <a:solidFill>
                    <a:schemeClr val="bg1"/>
                  </a:solidFill>
                </a:rPr>
                <a:t>Kapské Mesto a Tabuľová hora</a:t>
              </a:r>
            </a:p>
          </p:txBody>
        </p:sp>
      </p:grpSp>
      <p:pic>
        <p:nvPicPr>
          <p:cNvPr id="10267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213350"/>
            <a:ext cx="2376488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100000">
              <a:srgbClr val="33C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475" y="-1"/>
            <a:ext cx="3299823" cy="6849463"/>
          </a:xfrm>
          <a:prstGeom prst="rect">
            <a:avLst/>
          </a:prstGeom>
        </p:spPr>
      </p:pic>
      <p:sp>
        <p:nvSpPr>
          <p:cNvPr id="1126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-106363" y="549275"/>
            <a:ext cx="4968876" cy="576263"/>
          </a:xfrm>
          <a:noFill/>
        </p:spPr>
        <p:txBody>
          <a:bodyPr/>
          <a:lstStyle/>
          <a:p>
            <a:pPr eaLnBrk="1" hangingPunct="1"/>
            <a:r>
              <a:rPr lang="sk-SK" altLang="sk-SK" sz="2800"/>
              <a:t>Západ: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13338" cy="692150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Horizontálna členitosť</a:t>
            </a:r>
          </a:p>
        </p:txBody>
      </p:sp>
      <p:sp>
        <p:nvSpPr>
          <p:cNvPr id="11269" name="Oval 7"/>
          <p:cNvSpPr>
            <a:spLocks noChangeArrowheads="1"/>
          </p:cNvSpPr>
          <p:nvPr/>
        </p:nvSpPr>
        <p:spPr bwMode="auto">
          <a:xfrm rot="20024776">
            <a:off x="5770917" y="668637"/>
            <a:ext cx="625286" cy="355573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0" name="Oval 8"/>
          <p:cNvSpPr>
            <a:spLocks noChangeArrowheads="1"/>
          </p:cNvSpPr>
          <p:nvPr/>
        </p:nvSpPr>
        <p:spPr bwMode="auto">
          <a:xfrm>
            <a:off x="5794375" y="333376"/>
            <a:ext cx="288925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1" name="Oval 9"/>
          <p:cNvSpPr>
            <a:spLocks noChangeArrowheads="1"/>
          </p:cNvSpPr>
          <p:nvPr/>
        </p:nvSpPr>
        <p:spPr bwMode="auto">
          <a:xfrm>
            <a:off x="5376567" y="1602756"/>
            <a:ext cx="504825" cy="4318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2" name="Oval 10"/>
          <p:cNvSpPr>
            <a:spLocks noChangeArrowheads="1"/>
          </p:cNvSpPr>
          <p:nvPr/>
        </p:nvSpPr>
        <p:spPr bwMode="auto">
          <a:xfrm>
            <a:off x="8100392" y="3133182"/>
            <a:ext cx="200353" cy="195544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3" name="Oval 11"/>
          <p:cNvSpPr>
            <a:spLocks noChangeArrowheads="1"/>
          </p:cNvSpPr>
          <p:nvPr/>
        </p:nvSpPr>
        <p:spPr bwMode="auto">
          <a:xfrm>
            <a:off x="7956550" y="3385682"/>
            <a:ext cx="159419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4" name="Text Box 12"/>
          <p:cNvSpPr txBox="1">
            <a:spLocks noChangeArrowheads="1"/>
          </p:cNvSpPr>
          <p:nvPr/>
        </p:nvSpPr>
        <p:spPr bwMode="auto">
          <a:xfrm rot="3597198">
            <a:off x="5691188" y="4325938"/>
            <a:ext cx="1871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Atlantický oceán</a:t>
            </a:r>
          </a:p>
        </p:txBody>
      </p:sp>
      <p:sp>
        <p:nvSpPr>
          <p:cNvPr id="11276" name="Oval 14"/>
          <p:cNvSpPr>
            <a:spLocks noChangeArrowheads="1"/>
          </p:cNvSpPr>
          <p:nvPr/>
        </p:nvSpPr>
        <p:spPr bwMode="auto">
          <a:xfrm>
            <a:off x="7295906" y="2922325"/>
            <a:ext cx="720725" cy="2889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7" name="Oval 15"/>
          <p:cNvSpPr>
            <a:spLocks noChangeArrowheads="1"/>
          </p:cNvSpPr>
          <p:nvPr/>
        </p:nvSpPr>
        <p:spPr bwMode="auto">
          <a:xfrm>
            <a:off x="5794374" y="2068008"/>
            <a:ext cx="215900" cy="21748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8" name="Oval 16"/>
          <p:cNvSpPr>
            <a:spLocks noChangeArrowheads="1"/>
          </p:cNvSpPr>
          <p:nvPr/>
        </p:nvSpPr>
        <p:spPr bwMode="auto">
          <a:xfrm>
            <a:off x="6668365" y="3001417"/>
            <a:ext cx="215900" cy="21748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0" name="Oval 18"/>
          <p:cNvSpPr>
            <a:spLocks noChangeArrowheads="1"/>
          </p:cNvSpPr>
          <p:nvPr/>
        </p:nvSpPr>
        <p:spPr bwMode="auto">
          <a:xfrm>
            <a:off x="8182973" y="3521512"/>
            <a:ext cx="215900" cy="21748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1" name="Oval 19"/>
          <p:cNvSpPr>
            <a:spLocks noChangeArrowheads="1"/>
          </p:cNvSpPr>
          <p:nvPr/>
        </p:nvSpPr>
        <p:spPr bwMode="auto">
          <a:xfrm>
            <a:off x="5837212" y="1465636"/>
            <a:ext cx="215900" cy="21748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2555875" y="620713"/>
            <a:ext cx="1873250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Ostrovy: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Madeira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Kanárske o.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Kapverdy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Bioko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O. Sv. Tomáša</a:t>
            </a:r>
          </a:p>
        </p:txBody>
      </p:sp>
      <p:sp>
        <p:nvSpPr>
          <p:cNvPr id="11283" name="Line 21"/>
          <p:cNvSpPr>
            <a:spLocks noChangeShapeType="1"/>
          </p:cNvSpPr>
          <p:nvPr/>
        </p:nvSpPr>
        <p:spPr bwMode="auto">
          <a:xfrm flipH="1">
            <a:off x="3708399" y="469900"/>
            <a:ext cx="2085975" cy="727075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4" name="Line 22"/>
          <p:cNvSpPr>
            <a:spLocks noChangeShapeType="1"/>
          </p:cNvSpPr>
          <p:nvPr/>
        </p:nvSpPr>
        <p:spPr bwMode="auto">
          <a:xfrm flipH="1">
            <a:off x="3924300" y="939799"/>
            <a:ext cx="1870074" cy="688975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5" name="Line 23"/>
          <p:cNvSpPr>
            <a:spLocks noChangeShapeType="1"/>
          </p:cNvSpPr>
          <p:nvPr/>
        </p:nvSpPr>
        <p:spPr bwMode="auto">
          <a:xfrm flipH="1">
            <a:off x="3708400" y="1807189"/>
            <a:ext cx="1655688" cy="253386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6" name="Line 24"/>
          <p:cNvSpPr>
            <a:spLocks noChangeShapeType="1"/>
          </p:cNvSpPr>
          <p:nvPr/>
        </p:nvSpPr>
        <p:spPr bwMode="auto">
          <a:xfrm flipH="1" flipV="1">
            <a:off x="3419474" y="2492373"/>
            <a:ext cx="4688205" cy="677546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7" name="Line 25"/>
          <p:cNvSpPr>
            <a:spLocks noChangeShapeType="1"/>
          </p:cNvSpPr>
          <p:nvPr/>
        </p:nvSpPr>
        <p:spPr bwMode="auto">
          <a:xfrm flipH="1" flipV="1">
            <a:off x="4284662" y="2852737"/>
            <a:ext cx="3671887" cy="650875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2646362" y="6190456"/>
            <a:ext cx="1692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Beninský záliv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2627313" y="3357563"/>
            <a:ext cx="259238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Mysy: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Biely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Zelený</a:t>
            </a:r>
            <a:r>
              <a:rPr lang="sk-SK" alt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(najzápadnejší bod – 17°38´z. g. d.) 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	Palmový</a:t>
            </a:r>
          </a:p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	</a:t>
            </a:r>
            <a:r>
              <a:rPr lang="sk-SK" altLang="sk-SK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Lopez</a:t>
            </a:r>
            <a:endParaRPr lang="sk-SK" altLang="sk-SK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291" name="Line 29"/>
          <p:cNvSpPr>
            <a:spLocks noChangeShapeType="1"/>
          </p:cNvSpPr>
          <p:nvPr/>
        </p:nvSpPr>
        <p:spPr bwMode="auto">
          <a:xfrm flipH="1">
            <a:off x="3348037" y="1655563"/>
            <a:ext cx="2507225" cy="2278261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92" name="Line 30"/>
          <p:cNvSpPr>
            <a:spLocks noChangeShapeType="1"/>
          </p:cNvSpPr>
          <p:nvPr/>
        </p:nvSpPr>
        <p:spPr bwMode="auto">
          <a:xfrm flipH="1">
            <a:off x="3813021" y="2245400"/>
            <a:ext cx="2017713" cy="208756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93" name="Line 31"/>
          <p:cNvSpPr>
            <a:spLocks noChangeShapeType="1"/>
          </p:cNvSpPr>
          <p:nvPr/>
        </p:nvSpPr>
        <p:spPr bwMode="auto">
          <a:xfrm flipH="1">
            <a:off x="4643437" y="3182620"/>
            <a:ext cx="2048305" cy="183070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94" name="Line 32"/>
          <p:cNvSpPr>
            <a:spLocks noChangeShapeType="1"/>
          </p:cNvSpPr>
          <p:nvPr/>
        </p:nvSpPr>
        <p:spPr bwMode="auto">
          <a:xfrm flipH="1">
            <a:off x="4429124" y="3689351"/>
            <a:ext cx="3753847" cy="172932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296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20955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97" name="Line 35"/>
          <p:cNvSpPr>
            <a:spLocks noChangeShapeType="1"/>
          </p:cNvSpPr>
          <p:nvPr/>
        </p:nvSpPr>
        <p:spPr bwMode="auto">
          <a:xfrm flipH="1">
            <a:off x="2051050" y="4508500"/>
            <a:ext cx="649288" cy="2889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298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233997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99" name="Line 37"/>
          <p:cNvSpPr>
            <a:spLocks noChangeShapeType="1"/>
          </p:cNvSpPr>
          <p:nvPr/>
        </p:nvSpPr>
        <p:spPr bwMode="auto">
          <a:xfrm flipH="1" flipV="1">
            <a:off x="2051050" y="2205038"/>
            <a:ext cx="576263" cy="2159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Oval 8"/>
          <p:cNvSpPr>
            <a:spLocks noChangeArrowheads="1"/>
          </p:cNvSpPr>
          <p:nvPr/>
        </p:nvSpPr>
        <p:spPr bwMode="auto">
          <a:xfrm>
            <a:off x="5808367" y="2374702"/>
            <a:ext cx="288925" cy="2159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 flipH="1" flipV="1">
            <a:off x="5002213" y="2303265"/>
            <a:ext cx="826780" cy="189111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3437380" y="2091639"/>
            <a:ext cx="1651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sk-SK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Súost</a:t>
            </a:r>
            <a:r>
              <a:rPr lang="en-GB" altLang="sk-SK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en-GB" altLang="sk-SK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Biagos</a:t>
            </a:r>
            <a:endParaRPr lang="en-GB" altLang="sk-SK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cxnSp>
        <p:nvCxnSpPr>
          <p:cNvPr id="4" name="Zaoblená spojnica 3"/>
          <p:cNvCxnSpPr>
            <a:stCxn id="11276" idx="4"/>
            <a:endCxn id="23579" idx="3"/>
          </p:cNvCxnSpPr>
          <p:nvPr/>
        </p:nvCxnSpPr>
        <p:spPr>
          <a:xfrm rot="5400000">
            <a:off x="4416172" y="3133715"/>
            <a:ext cx="3162563" cy="3317632"/>
          </a:xfrm>
          <a:prstGeom prst="curvedConnector2">
            <a:avLst/>
          </a:prstGeom>
          <a:ln w="254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6860735" y="3329340"/>
            <a:ext cx="12239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dirty="0"/>
              <a:t>Guinejský</a:t>
            </a:r>
          </a:p>
          <a:p>
            <a:pPr algn="ctr" eaLnBrk="1" hangingPunct="1"/>
            <a:r>
              <a:rPr lang="sk-SK" altLang="sk-SK" dirty="0"/>
              <a:t>záliv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0"/>
            <a:ext cx="5900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19700" cy="765175"/>
          </a:xfrm>
          <a:noFill/>
        </p:spPr>
        <p:txBody>
          <a:bodyPr/>
          <a:lstStyle/>
          <a:p>
            <a:pPr eaLnBrk="1" hangingPunct="1"/>
            <a:r>
              <a:rPr lang="sk-SK" altLang="sk-SK"/>
              <a:t>Vertikálna členitosť</a:t>
            </a:r>
          </a:p>
        </p:txBody>
      </p:sp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5795963" y="4365625"/>
            <a:ext cx="1223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1000" b="1" dirty="0"/>
              <a:t>Plošina        </a:t>
            </a:r>
            <a:r>
              <a:rPr lang="sk-SK" altLang="sk-SK" sz="1000" b="1" dirty="0" err="1"/>
              <a:t>Lunga</a:t>
            </a:r>
            <a:r>
              <a:rPr lang="sk-SK" altLang="sk-SK" sz="1000" b="1" dirty="0"/>
              <a:t> - Katanga</a:t>
            </a:r>
          </a:p>
        </p:txBody>
      </p:sp>
      <p:sp>
        <p:nvSpPr>
          <p:cNvPr id="12293" name="Text Box 12"/>
          <p:cNvSpPr txBox="1">
            <a:spLocks noChangeArrowheads="1"/>
          </p:cNvSpPr>
          <p:nvPr/>
        </p:nvSpPr>
        <p:spPr bwMode="auto">
          <a:xfrm>
            <a:off x="6011863" y="2565400"/>
            <a:ext cx="12239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1000" b="1" dirty="0" err="1"/>
              <a:t>Darfúr</a:t>
            </a:r>
            <a:endParaRPr lang="sk-SK" altLang="sk-SK" sz="1000" b="1" dirty="0"/>
          </a:p>
        </p:txBody>
      </p:sp>
      <p:sp>
        <p:nvSpPr>
          <p:cNvPr id="12294" name="Text Box 13"/>
          <p:cNvSpPr txBox="1">
            <a:spLocks noChangeArrowheads="1"/>
          </p:cNvSpPr>
          <p:nvPr/>
        </p:nvSpPr>
        <p:spPr bwMode="auto">
          <a:xfrm>
            <a:off x="0" y="765175"/>
            <a:ext cx="5076825" cy="583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Africký štít: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- kryštalické horniny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- na juhu a východe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sk-SK" altLang="sk-SK" dirty="0">
                <a:latin typeface="Arial Narrow" panose="020B0606020202030204" pitchFamily="34" charset="0"/>
              </a:rPr>
              <a:t>vystupujú na povrch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3 hlavné oblasti: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b="1" dirty="0">
                <a:latin typeface="Arial Narrow" panose="020B0606020202030204" pitchFamily="34" charset="0"/>
              </a:rPr>
              <a:t>Atlasu</a:t>
            </a:r>
            <a:r>
              <a:rPr lang="sk-SK" altLang="sk-SK" dirty="0">
                <a:latin typeface="Arial Narrow" panose="020B0606020202030204" pitchFamily="34" charset="0"/>
              </a:rPr>
              <a:t> (treťohorné alpínske pohorie)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b="1" dirty="0">
                <a:latin typeface="Arial Narrow" panose="020B0606020202030204" pitchFamily="34" charset="0"/>
              </a:rPr>
              <a:t>tabuľových plošín, vrchovín, rovín a paniev</a:t>
            </a:r>
            <a:r>
              <a:rPr lang="sk-SK" altLang="sk-SK" dirty="0">
                <a:latin typeface="Arial Narrow" panose="020B0606020202030204" pitchFamily="34" charset="0"/>
              </a:rPr>
              <a:t> (najrozsiahlejšia </a:t>
            </a:r>
            <a:r>
              <a:rPr lang="sk-SK" altLang="sk-SK" dirty="0" err="1">
                <a:latin typeface="Arial Narrow" panose="020B0606020202030204" pitchFamily="34" charset="0"/>
              </a:rPr>
              <a:t>Saharsko</a:t>
            </a:r>
            <a:r>
              <a:rPr lang="sk-SK" altLang="sk-SK" dirty="0">
                <a:latin typeface="Arial Narrow" panose="020B0606020202030204" pitchFamily="34" charset="0"/>
              </a:rPr>
              <a:t> – sudánska tabuľa)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b="1" dirty="0">
                <a:latin typeface="Arial Narrow" panose="020B0606020202030204" pitchFamily="34" charset="0"/>
              </a:rPr>
              <a:t>východoafrických vysočín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geologicky najpestrejšia</a:t>
            </a: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náhorná plošina budovaná kryštalickými horninami, najmä žulami, je hlboko tektonicky rozrušená zložitou sústavou priekopových prepadlín</a:t>
            </a: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sopečné masívy s malými vrcholovými ľadovcami na rovníku </a:t>
            </a: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na SV dominuje </a:t>
            </a:r>
            <a:r>
              <a:rPr lang="sk-SK" altLang="sk-SK" b="1" dirty="0">
                <a:latin typeface="Arial Narrow" panose="020B0606020202030204" pitchFamily="34" charset="0"/>
              </a:rPr>
              <a:t>Etiópska vysočina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3"/>
            <a:ext cx="63341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372225" y="0"/>
            <a:ext cx="2771775" cy="325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sk-SK" altLang="sk-SK" b="1" dirty="0">
                <a:latin typeface="Arial Narrow" panose="020B0606020202030204" pitchFamily="34" charset="0"/>
              </a:rPr>
              <a:t>Zhrnutie: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Pôvodne veľká plošina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Vysoko vyzdvihnutá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Rozčlenená tektonickými zlomami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Viaceré oblasti poklesli (zníženiny – zelené)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Iné boli vyzdvihnuté (plošiny – hnedé)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malá horizontálna členitosť</a:t>
            </a:r>
          </a:p>
        </p:txBody>
      </p:sp>
      <p:sp>
        <p:nvSpPr>
          <p:cNvPr id="13316" name="Oval 6"/>
          <p:cNvSpPr>
            <a:spLocks noChangeArrowheads="1"/>
          </p:cNvSpPr>
          <p:nvPr/>
        </p:nvSpPr>
        <p:spPr bwMode="auto">
          <a:xfrm>
            <a:off x="5364163" y="2420938"/>
            <a:ext cx="215900" cy="2174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7" name="Oval 7"/>
          <p:cNvSpPr>
            <a:spLocks noChangeArrowheads="1"/>
          </p:cNvSpPr>
          <p:nvPr/>
        </p:nvSpPr>
        <p:spPr bwMode="auto">
          <a:xfrm>
            <a:off x="5003800" y="3500438"/>
            <a:ext cx="215900" cy="2174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8" name="Line 8"/>
          <p:cNvSpPr>
            <a:spLocks noChangeShapeType="1"/>
          </p:cNvSpPr>
          <p:nvPr/>
        </p:nvSpPr>
        <p:spPr bwMode="auto">
          <a:xfrm>
            <a:off x="5580063" y="2565400"/>
            <a:ext cx="936625" cy="1079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>
            <a:off x="5219700" y="3644900"/>
            <a:ext cx="1439863" cy="12239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659563" y="3429000"/>
            <a:ext cx="21605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solidFill>
                  <a:srgbClr val="FF0000"/>
                </a:solidFill>
                <a:latin typeface="Arial Narrow" panose="020B0606020202030204" pitchFamily="34" charset="0"/>
              </a:rPr>
              <a:t>Najnižší bod: </a:t>
            </a:r>
            <a:r>
              <a:rPr lang="sk-SK" altLang="sk-SK" dirty="0" err="1">
                <a:solidFill>
                  <a:srgbClr val="FF0000"/>
                </a:solidFill>
                <a:latin typeface="Arial Narrow" panose="020B0606020202030204" pitchFamily="34" charset="0"/>
              </a:rPr>
              <a:t>Asalská</a:t>
            </a:r>
            <a:r>
              <a:rPr lang="sk-SK" altLang="sk-SK" dirty="0">
                <a:solidFill>
                  <a:srgbClr val="FF0000"/>
                </a:solidFill>
                <a:latin typeface="Arial Narrow" panose="020B0606020202030204" pitchFamily="34" charset="0"/>
              </a:rPr>
              <a:t> preliačina -155 m n. m.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659563" y="4365625"/>
            <a:ext cx="23764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 err="1">
                <a:solidFill>
                  <a:srgbClr val="FF0000"/>
                </a:solidFill>
                <a:latin typeface="Arial Narrow" panose="020B0606020202030204" pitchFamily="34" charset="0"/>
              </a:rPr>
              <a:t>Navyšší</a:t>
            </a:r>
            <a:r>
              <a:rPr lang="sk-SK" altLang="sk-SK" dirty="0">
                <a:solidFill>
                  <a:srgbClr val="FF0000"/>
                </a:solidFill>
                <a:latin typeface="Arial Narrow" panose="020B0606020202030204" pitchFamily="34" charset="0"/>
              </a:rPr>
              <a:t> bod: Kilimandžáro (</a:t>
            </a:r>
            <a:r>
              <a:rPr lang="sk-SK" altLang="sk-SK" dirty="0" err="1">
                <a:solidFill>
                  <a:srgbClr val="FF0000"/>
                </a:solidFill>
                <a:latin typeface="Arial Narrow" panose="020B0606020202030204" pitchFamily="34" charset="0"/>
              </a:rPr>
              <a:t>Uhuru</a:t>
            </a:r>
            <a:r>
              <a:rPr lang="sk-SK" altLang="sk-SK" dirty="0">
                <a:solidFill>
                  <a:srgbClr val="FF0000"/>
                </a:solidFill>
                <a:latin typeface="Arial Narrow" panose="020B0606020202030204" pitchFamily="34" charset="0"/>
              </a:rPr>
              <a:t>) 5895 m n. m.</a:t>
            </a:r>
          </a:p>
        </p:txBody>
      </p:sp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6516688" y="5876925"/>
            <a:ext cx="25923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- Rozsiahle územie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s vnútrozemím ďaleko vzdialeným od mora</a:t>
            </a:r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6443663" y="5445125"/>
            <a:ext cx="2700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solidFill>
                  <a:srgbClr val="FF6600"/>
                </a:solidFill>
                <a:latin typeface="Arial Narrow" panose="020B0606020202030204" pitchFamily="34" charset="0"/>
              </a:rPr>
              <a:t>priemerná n. </a:t>
            </a:r>
            <a:r>
              <a:rPr lang="en-GB" altLang="sk-SK" dirty="0">
                <a:solidFill>
                  <a:srgbClr val="FF6600"/>
                </a:solidFill>
                <a:latin typeface="Arial Narrow" panose="020B0606020202030204" pitchFamily="34" charset="0"/>
              </a:rPr>
              <a:t>v.:</a:t>
            </a:r>
            <a:r>
              <a:rPr lang="sk-SK" altLang="sk-SK" dirty="0">
                <a:solidFill>
                  <a:srgbClr val="FF6600"/>
                </a:solidFill>
                <a:latin typeface="Arial Narrow" panose="020B0606020202030204" pitchFamily="34" charset="0"/>
              </a:rPr>
              <a:t> 800 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680939"/>
          </a:xfrm>
        </p:spPr>
        <p:txBody>
          <a:bodyPr/>
          <a:lstStyle/>
          <a:p>
            <a:pPr marL="0" indent="0" algn="r">
              <a:buNone/>
            </a:pPr>
            <a:r>
              <a:rPr lang="sk-SK" dirty="0">
                <a:solidFill>
                  <a:schemeClr val="bg1"/>
                </a:solidFill>
              </a:rPr>
              <a:t>Ďakujem za pozornosť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981075"/>
          </a:xfrm>
        </p:spPr>
        <p:txBody>
          <a:bodyPr/>
          <a:lstStyle/>
          <a:p>
            <a:pPr algn="l" eaLnBrk="1" hangingPunct="1"/>
            <a:r>
              <a:rPr lang="sk-SK" altLang="sk-SK">
                <a:solidFill>
                  <a:schemeClr val="bg1"/>
                </a:solidFill>
              </a:rPr>
              <a:t>Základné fakty</a:t>
            </a:r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5364088" cy="5949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rozloha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30 mil. km</a:t>
            </a:r>
            <a:r>
              <a:rPr lang="sk-SK" altLang="sk-SK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6 % Zeme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20 % zem. súše 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počet obyvateľov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1,5 mld.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18 % populácie sveta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hustota zaľudnenia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50 obyv./km</a:t>
            </a:r>
            <a:r>
              <a:rPr lang="sk-SK" altLang="sk-SK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lvl="1" eaLnBrk="1" hangingPunct="1">
              <a:lnSpc>
                <a:spcPct val="90000"/>
              </a:lnSpc>
            </a:pPr>
            <a:endParaRPr lang="sk-SK" altLang="sk-SK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solidFill>
                  <a:schemeClr val="bg1"/>
                </a:solidFill>
                <a:latin typeface="Arial Narrow" panose="020B0606020202030204" pitchFamily="34" charset="0"/>
              </a:rPr>
              <a:t>54 štátov + 2 medzinárodne neuznané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solidFill>
                  <a:schemeClr val="bg1"/>
                </a:solidFill>
                <a:latin typeface="Arial Narrow" panose="020B0606020202030204" pitchFamily="34" charset="0"/>
              </a:rPr>
              <a:t>7 – 10 závislých území</a:t>
            </a:r>
          </a:p>
        </p:txBody>
      </p:sp>
    </p:spTree>
    <p:extLst>
      <p:ext uri="{BB962C8B-B14F-4D97-AF65-F5344CB8AC3E}">
        <p14:creationId xmlns:p14="http://schemas.microsoft.com/office/powerpoint/2010/main" val="2741373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sk-SK" altLang="sk-SK"/>
              <a:t>poloha – základné črty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949950"/>
            <a:ext cx="3779838" cy="908050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sk-SK" altLang="sk-SK" sz="2300" dirty="0">
                <a:latin typeface="Arial Narrow" panose="020B0606020202030204" pitchFamily="34" charset="0"/>
              </a:rPr>
              <a:t>porovnanie veľkosti kontinentov</a:t>
            </a: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9144000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5080000"/>
            <a:ext cx="532765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2844800" y="614363"/>
            <a:ext cx="3887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v čom tkvie jej výnimočnosť?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68363"/>
          </a:xfrm>
        </p:spPr>
        <p:txBody>
          <a:bodyPr/>
          <a:lstStyle/>
          <a:p>
            <a:pPr eaLnBrk="1" hangingPunct="1"/>
            <a:r>
              <a:rPr lang="sk-SK" altLang="sk-SK"/>
              <a:t>základné črty</a:t>
            </a:r>
          </a:p>
        </p:txBody>
      </p:sp>
      <p:pic>
        <p:nvPicPr>
          <p:cNvPr id="512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6813" y="765175"/>
            <a:ext cx="5437187" cy="6092825"/>
          </a:xfrm>
        </p:spPr>
      </p:pic>
      <p:sp>
        <p:nvSpPr>
          <p:cNvPr id="512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68363"/>
            <a:ext cx="3706813" cy="5989638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centrálna poloha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v histórii ľudstva kľúčová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poloha z oboch strán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rovníka, na Z aj V pologuli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stará pevnina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vysoké nadmorské výšky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nemá </a:t>
            </a:r>
            <a:r>
              <a:rPr lang="sk-SK" altLang="sk-SK" sz="2400" dirty="0" err="1">
                <a:latin typeface="Arial Narrow" panose="020B0606020202030204" pitchFamily="34" charset="0"/>
              </a:rPr>
              <a:t>vyvrásnené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dirty="0" err="1">
                <a:latin typeface="Arial Narrow" panose="020B0606020202030204" pitchFamily="34" charset="0"/>
              </a:rPr>
              <a:t>domi-nantné</a:t>
            </a:r>
            <a:r>
              <a:rPr lang="sk-SK" altLang="sk-SK" sz="2400" dirty="0">
                <a:latin typeface="Arial Narrow" panose="020B0606020202030204" pitchFamily="34" charset="0"/>
              </a:rPr>
              <a:t> treťohorné pohorie typu Álp, </a:t>
            </a:r>
            <a:r>
              <a:rPr lang="sk-SK" altLang="sk-SK" sz="2400" dirty="0" err="1">
                <a:latin typeface="Arial Narrow" panose="020B0606020202030204" pitchFamily="34" charset="0"/>
              </a:rPr>
              <a:t>Himaláji</a:t>
            </a:r>
            <a:r>
              <a:rPr lang="sk-SK" altLang="sk-SK" sz="2400" dirty="0">
                <a:latin typeface="Arial Narrow" panose="020B0606020202030204" pitchFamily="34" charset="0"/>
              </a:rPr>
              <a:t>, </a:t>
            </a:r>
            <a:r>
              <a:rPr lang="sk-SK" altLang="sk-SK" sz="2400" dirty="0" err="1">
                <a:latin typeface="Arial Narrow" panose="020B0606020202030204" pitchFamily="34" charset="0"/>
              </a:rPr>
              <a:t>Kordiler</a:t>
            </a:r>
            <a:r>
              <a:rPr lang="sk-SK" altLang="sk-SK" sz="2400" dirty="0">
                <a:latin typeface="Arial Narrow" panose="020B0606020202030204" pitchFamily="34" charset="0"/>
              </a:rPr>
              <a:t>...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výnimočný charakter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riečnej siete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795963" cy="1052513"/>
          </a:xfrm>
          <a:solidFill>
            <a:srgbClr val="CCFFFF">
              <a:alpha val="30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sk-SK" altLang="sk-SK" sz="4800" b="1">
                <a:effectLst>
                  <a:outerShdw blurRad="38100" dist="38100" dir="2700000" algn="tl">
                    <a:srgbClr val="FFFFFF"/>
                  </a:outerShdw>
                </a:effectLst>
              </a:rPr>
              <a:t>platňová tektonika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0"/>
            <a:ext cx="5795963" cy="1052513"/>
          </a:xfrm>
          <a:prstGeom prst="rect">
            <a:avLst/>
          </a:prstGeom>
          <a:solidFill>
            <a:srgbClr val="CC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sk-SK" altLang="sk-SK" sz="4800" b="1">
                <a:effectLst>
                  <a:outerShdw blurRad="38100" dist="38100" dir="2700000" algn="tl">
                    <a:srgbClr val="FFFFFF"/>
                  </a:outerShdw>
                </a:effectLst>
              </a:rPr>
              <a:t>platňová tektonika</a:t>
            </a:r>
          </a:p>
        </p:txBody>
      </p:sp>
      <p:sp>
        <p:nvSpPr>
          <p:cNvPr id="6148" name="AutoShape 8"/>
          <p:cNvSpPr>
            <a:spLocks/>
          </p:cNvSpPr>
          <p:nvPr/>
        </p:nvSpPr>
        <p:spPr bwMode="auto">
          <a:xfrm>
            <a:off x="0" y="981075"/>
            <a:ext cx="2268538" cy="1265238"/>
          </a:xfrm>
          <a:prstGeom prst="borderCallout1">
            <a:avLst>
              <a:gd name="adj1" fmla="val 9032"/>
              <a:gd name="adj2" fmla="val 103361"/>
              <a:gd name="adj3" fmla="val 145546"/>
              <a:gd name="adj4" fmla="val 179287"/>
            </a:avLst>
          </a:prstGeom>
          <a:solidFill>
            <a:srgbClr val="CCFFFF">
              <a:alpha val="39999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i="1"/>
              <a:t>Základom je stabilná</a:t>
            </a:r>
            <a:r>
              <a:rPr lang="sk-SK" altLang="sk-SK" b="1" i="1"/>
              <a:t> Africká platňa </a:t>
            </a:r>
            <a:r>
              <a:rPr lang="sk-SK" altLang="sk-SK" i="1"/>
              <a:t>(Africká litosférická doska)</a:t>
            </a:r>
          </a:p>
        </p:txBody>
      </p:sp>
      <p:sp>
        <p:nvSpPr>
          <p:cNvPr id="6151" name="AutoShape 11"/>
          <p:cNvSpPr>
            <a:spLocks/>
          </p:cNvSpPr>
          <p:nvPr/>
        </p:nvSpPr>
        <p:spPr bwMode="auto">
          <a:xfrm>
            <a:off x="0" y="2306638"/>
            <a:ext cx="2411413" cy="1193800"/>
          </a:xfrm>
          <a:prstGeom prst="borderCallout1">
            <a:avLst>
              <a:gd name="adj1" fmla="val 9574"/>
              <a:gd name="adj2" fmla="val 103162"/>
              <a:gd name="adj3" fmla="val 51727"/>
              <a:gd name="adj4" fmla="val 166491"/>
            </a:avLst>
          </a:prstGeom>
          <a:solidFill>
            <a:schemeClr val="accent1">
              <a:alpha val="59999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i="1"/>
              <a:t>Po rozpade </a:t>
            </a:r>
            <a:r>
              <a:rPr lang="sk-SK" altLang="sk-SK" b="1" i="1"/>
              <a:t>Pangey</a:t>
            </a:r>
            <a:r>
              <a:rPr lang="sk-SK" altLang="sk-SK" i="1"/>
              <a:t> (220 mil rokov) sa </a:t>
            </a:r>
            <a:r>
              <a:rPr lang="sk-SK" altLang="sk-SK" b="1" i="1"/>
              <a:t>Afrika</a:t>
            </a:r>
            <a:r>
              <a:rPr lang="sk-SK" altLang="sk-SK" i="1"/>
              <a:t> stáva súčasťou </a:t>
            </a:r>
            <a:r>
              <a:rPr lang="sk-SK" altLang="sk-SK" b="1" i="1"/>
              <a:t>Gondwany</a:t>
            </a:r>
          </a:p>
        </p:txBody>
      </p:sp>
      <p:sp>
        <p:nvSpPr>
          <p:cNvPr id="6152" name="AutoShape 12"/>
          <p:cNvSpPr>
            <a:spLocks/>
          </p:cNvSpPr>
          <p:nvPr/>
        </p:nvSpPr>
        <p:spPr bwMode="auto">
          <a:xfrm>
            <a:off x="0" y="3789363"/>
            <a:ext cx="2411413" cy="649287"/>
          </a:xfrm>
          <a:prstGeom prst="borderCallout1">
            <a:avLst>
              <a:gd name="adj1" fmla="val 17602"/>
              <a:gd name="adj2" fmla="val 103162"/>
              <a:gd name="adj3" fmla="val -22005"/>
              <a:gd name="adj4" fmla="val 148389"/>
            </a:avLst>
          </a:prstGeom>
          <a:solidFill>
            <a:schemeClr val="accent1">
              <a:alpha val="39999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i="1"/>
              <a:t>Ostatné dosky sa od Afriky </a:t>
            </a:r>
            <a:r>
              <a:rPr lang="sk-SK" altLang="sk-SK" b="1" i="1"/>
              <a:t>vzďaľujú</a:t>
            </a:r>
          </a:p>
        </p:txBody>
      </p:sp>
      <p:sp>
        <p:nvSpPr>
          <p:cNvPr id="6153" name="AutoShape 13"/>
          <p:cNvSpPr>
            <a:spLocks/>
          </p:cNvSpPr>
          <p:nvPr/>
        </p:nvSpPr>
        <p:spPr bwMode="auto">
          <a:xfrm>
            <a:off x="-19050" y="4538663"/>
            <a:ext cx="2646363" cy="1411287"/>
          </a:xfrm>
          <a:prstGeom prst="borderCallout1">
            <a:avLst>
              <a:gd name="adj1" fmla="val 8097"/>
              <a:gd name="adj2" fmla="val 102880"/>
              <a:gd name="adj3" fmla="val -48032"/>
              <a:gd name="adj4" fmla="val 143551"/>
            </a:avLst>
          </a:prstGeom>
          <a:solidFill>
            <a:schemeClr val="accent1">
              <a:alpha val="39999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i="1"/>
              <a:t>V rámci nej sa vyčleňuje </a:t>
            </a:r>
            <a:r>
              <a:rPr lang="sk-SK" altLang="sk-SK" b="1" i="1"/>
              <a:t>Somálska doska</a:t>
            </a:r>
            <a:r>
              <a:rPr lang="sk-SK" altLang="sk-SK" i="1"/>
              <a:t>, ktorá má tendenciu posúvať sa ako </a:t>
            </a:r>
            <a:r>
              <a:rPr lang="sk-SK" altLang="sk-SK" b="1" i="1"/>
              <a:t>Indická a Arabská</a:t>
            </a:r>
          </a:p>
        </p:txBody>
      </p:sp>
      <p:sp>
        <p:nvSpPr>
          <p:cNvPr id="6154" name="AutoShape 14"/>
          <p:cNvSpPr>
            <a:spLocks/>
          </p:cNvSpPr>
          <p:nvPr/>
        </p:nvSpPr>
        <p:spPr bwMode="auto">
          <a:xfrm>
            <a:off x="611560" y="6165850"/>
            <a:ext cx="3115518" cy="692150"/>
          </a:xfrm>
          <a:prstGeom prst="borderCallout1">
            <a:avLst>
              <a:gd name="adj1" fmla="val 16514"/>
              <a:gd name="adj2" fmla="val 101741"/>
              <a:gd name="adj3" fmla="val -179357"/>
              <a:gd name="adj4" fmla="val 125254"/>
            </a:avLst>
          </a:prstGeom>
          <a:solidFill>
            <a:schemeClr val="accent1">
              <a:alpha val="39999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i="1" dirty="0"/>
              <a:t>Pozdĺž zlomov sa vyskytuje </a:t>
            </a:r>
            <a:r>
              <a:rPr lang="sk-SK" altLang="sk-SK" b="1" i="1" dirty="0"/>
              <a:t>sopečná činnosť</a:t>
            </a:r>
            <a:endParaRPr lang="sk-SK" altLang="sk-SK" sz="1600" i="1" dirty="0"/>
          </a:p>
        </p:txBody>
      </p:sp>
      <p:sp>
        <p:nvSpPr>
          <p:cNvPr id="6155" name="AutoShape 15"/>
          <p:cNvSpPr>
            <a:spLocks/>
          </p:cNvSpPr>
          <p:nvPr/>
        </p:nvSpPr>
        <p:spPr bwMode="auto">
          <a:xfrm>
            <a:off x="5867400" y="2492375"/>
            <a:ext cx="3276600" cy="431800"/>
          </a:xfrm>
          <a:prstGeom prst="borderCallout1">
            <a:avLst>
              <a:gd name="adj1" fmla="val 26472"/>
              <a:gd name="adj2" fmla="val -2324"/>
              <a:gd name="adj3" fmla="val 393384"/>
              <a:gd name="adj4" fmla="val -13181"/>
            </a:avLst>
          </a:prstGeom>
          <a:solidFill>
            <a:schemeClr val="folHlink">
              <a:alpha val="30196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i="1"/>
              <a:t>Veľký kontinentálny rift (zlom)</a:t>
            </a:r>
          </a:p>
        </p:txBody>
      </p:sp>
      <p:sp>
        <p:nvSpPr>
          <p:cNvPr id="6156" name="AutoShape 16"/>
          <p:cNvSpPr>
            <a:spLocks/>
          </p:cNvSpPr>
          <p:nvPr/>
        </p:nvSpPr>
        <p:spPr bwMode="auto">
          <a:xfrm>
            <a:off x="7672388" y="3602038"/>
            <a:ext cx="1471612" cy="1195387"/>
          </a:xfrm>
          <a:prstGeom prst="borderCallout1">
            <a:avLst>
              <a:gd name="adj1" fmla="val 9560"/>
              <a:gd name="adj2" fmla="val -5176"/>
              <a:gd name="adj3" fmla="val 63880"/>
              <a:gd name="adj4" fmla="val -156852"/>
            </a:avLst>
          </a:prstGeom>
          <a:solidFill>
            <a:schemeClr val="accent1">
              <a:alpha val="39999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/>
              <a:t>Vplyv na horizontálnu i vertikálnu členitosť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29" y="0"/>
            <a:ext cx="3346688" cy="1942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D391D9-B978-11D9-D78D-F8A0E4C3E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76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Plate Tectonics,  540Ma - Modern World -  Scotese Animation 022116b">
            <a:hlinkClick r:id="" action="ppaction://media"/>
            <a:extLst>
              <a:ext uri="{FF2B5EF4-FFF2-40B4-BE49-F238E27FC236}">
                <a16:creationId xmlns:a16="http://schemas.microsoft.com/office/drawing/2014/main" id="{80A57F40-9FF2-C284-9D19-DA19E6490D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846138"/>
            <a:ext cx="9144000" cy="5165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FF6600"/>
            </a:gs>
            <a:gs pos="100000">
              <a:srgbClr val="CCFF99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err="1"/>
              <a:t>Horizontálna</a:t>
            </a:r>
            <a:r>
              <a:rPr lang="en-GB" dirty="0"/>
              <a:t> </a:t>
            </a:r>
            <a:r>
              <a:rPr lang="en-GB" dirty="0" err="1"/>
              <a:t>členitosť</a:t>
            </a:r>
            <a:r>
              <a:rPr lang="en-GB" dirty="0"/>
              <a:t> </a:t>
            </a:r>
            <a:br>
              <a:rPr lang="en-GB" dirty="0"/>
            </a:br>
            <a:r>
              <a:rPr lang="en-GB" sz="2500" dirty="0"/>
              <a:t>(</a:t>
            </a:r>
            <a:r>
              <a:rPr lang="en-GB" sz="2500" dirty="0" err="1"/>
              <a:t>členitosť</a:t>
            </a:r>
            <a:r>
              <a:rPr lang="en-GB" sz="2500" dirty="0"/>
              <a:t> </a:t>
            </a:r>
            <a:r>
              <a:rPr lang="en-GB" sz="2500" dirty="0" err="1"/>
              <a:t>pobrežia</a:t>
            </a:r>
            <a:r>
              <a:rPr lang="en-GB" sz="2500" dirty="0"/>
              <a:t>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3178696" cy="3196952"/>
          </a:xfrm>
        </p:spPr>
        <p:txBody>
          <a:bodyPr/>
          <a:lstStyle/>
          <a:p>
            <a:r>
              <a:rPr lang="sk-SK" sz="2400" dirty="0">
                <a:latin typeface="Arial Narrow" panose="020B0606020202030204" pitchFamily="34" charset="0"/>
              </a:rPr>
              <a:t>veľmi málo členité pobrežie</a:t>
            </a: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nedochádza tu k silnej kolízii lit. dosiek</a:t>
            </a:r>
            <a:r>
              <a:rPr lang="en-GB" sz="2000" dirty="0">
                <a:latin typeface="Arial Narrow" panose="020B0606020202030204" pitchFamily="34" charset="0"/>
              </a:rPr>
              <a:t>, </a:t>
            </a:r>
            <a:r>
              <a:rPr lang="en-GB" sz="2000" dirty="0" err="1">
                <a:latin typeface="Arial Narrow" panose="020B0606020202030204" pitchFamily="34" charset="0"/>
              </a:rPr>
              <a:t>ktorá</a:t>
            </a:r>
            <a:r>
              <a:rPr lang="en-GB" sz="2000" dirty="0">
                <a:latin typeface="Arial Narrow" panose="020B0606020202030204" pitchFamily="34" charset="0"/>
              </a:rPr>
              <a:t> by </a:t>
            </a:r>
            <a:r>
              <a:rPr lang="en-GB" sz="2000" dirty="0" err="1">
                <a:latin typeface="Arial Narrow" panose="020B0606020202030204" pitchFamily="34" charset="0"/>
              </a:rPr>
              <a:t>pobrežie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výrazne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modelovala</a:t>
            </a:r>
            <a:endParaRPr lang="en-GB" sz="2000" dirty="0">
              <a:latin typeface="Arial Narrow" panose="020B0606020202030204" pitchFamily="34" charset="0"/>
            </a:endParaRPr>
          </a:p>
          <a:p>
            <a:pPr lvl="1"/>
            <a:r>
              <a:rPr lang="en-GB" altLang="sk-SK" sz="2000" dirty="0">
                <a:latin typeface="Arial Narrow" panose="020B0606020202030204" pitchFamily="34" charset="0"/>
              </a:rPr>
              <a:t>d</a:t>
            </a:r>
            <a:r>
              <a:rPr lang="sk-SK" altLang="sk-SK" sz="2000" dirty="0" err="1">
                <a:latin typeface="Arial Narrow" panose="020B0606020202030204" pitchFamily="34" charset="0"/>
              </a:rPr>
              <a:t>ĺžka</a:t>
            </a:r>
            <a:r>
              <a:rPr lang="sk-SK" altLang="sk-SK" sz="2000" dirty="0">
                <a:latin typeface="Arial Narrow" panose="020B0606020202030204" pitchFamily="34" charset="0"/>
              </a:rPr>
              <a:t> pobrežia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je len 26 000 km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2"/>
            <a:r>
              <a:rPr lang="sk-SK" altLang="sk-SK" sz="1600" dirty="0">
                <a:latin typeface="Arial Narrow" panose="020B0606020202030204" pitchFamily="34" charset="0"/>
              </a:rPr>
              <a:t>Európa 32 000 km</a:t>
            </a:r>
          </a:p>
          <a:p>
            <a:pPr lvl="1"/>
            <a:endParaRPr lang="en-GB" sz="2000" dirty="0">
              <a:latin typeface="Arial Narrow" panose="020B0606020202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68" y="1143000"/>
            <a:ext cx="5188132" cy="571048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5976" y="6597352"/>
            <a:ext cx="4788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err="1">
                <a:solidFill>
                  <a:schemeClr val="bg1"/>
                </a:solidFill>
              </a:rPr>
              <a:t>Zdroj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mapy</a:t>
            </a:r>
            <a:r>
              <a:rPr lang="en-GB" sz="1000" dirty="0">
                <a:solidFill>
                  <a:schemeClr val="bg1"/>
                </a:solidFill>
              </a:rPr>
              <a:t>: http://photojournal.jpl.nasa.gov/catalog/PIA04965</a:t>
            </a:r>
          </a:p>
        </p:txBody>
      </p:sp>
    </p:spTree>
    <p:extLst>
      <p:ext uri="{BB962C8B-B14F-4D97-AF65-F5344CB8AC3E}">
        <p14:creationId xmlns:p14="http://schemas.microsoft.com/office/powerpoint/2010/main" val="564552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CC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" y="3685097"/>
            <a:ext cx="9142463" cy="3200287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508625" cy="836613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Horizontálna členitosť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5292725" cy="1728788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Sever: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Stredozemné more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Gibraltársky prieliv (14 km)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4716016" y="1557338"/>
            <a:ext cx="4427984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/>
            <a:r>
              <a:rPr lang="en-GB" altLang="sk-SK" dirty="0">
                <a:latin typeface="Arial Narrow" panose="020B0606020202030204" pitchFamily="34" charset="0"/>
              </a:rPr>
              <a:t>  </a:t>
            </a:r>
            <a:r>
              <a:rPr lang="sk-SK" altLang="sk-SK" dirty="0">
                <a:latin typeface="Arial Narrow" panose="020B0606020202030204" pitchFamily="34" charset="0"/>
              </a:rPr>
              <a:t>Zálivy:  Malá Syrta     </a:t>
            </a:r>
            <a:r>
              <a:rPr lang="en-GB" altLang="sk-SK" dirty="0">
                <a:latin typeface="Arial Narrow" panose="020B0606020202030204" pitchFamily="34" charset="0"/>
              </a:rPr>
              <a:t>      </a:t>
            </a:r>
            <a:r>
              <a:rPr lang="sk-SK" altLang="sk-SK" dirty="0">
                <a:latin typeface="Arial Narrow" panose="020B0606020202030204" pitchFamily="34" charset="0"/>
              </a:rPr>
              <a:t>Veľká Syrta</a:t>
            </a:r>
          </a:p>
        </p:txBody>
      </p:sp>
      <p:sp>
        <p:nvSpPr>
          <p:cNvPr id="8199" name="Line 8"/>
          <p:cNvSpPr>
            <a:spLocks noChangeShapeType="1"/>
          </p:cNvSpPr>
          <p:nvPr/>
        </p:nvSpPr>
        <p:spPr bwMode="auto">
          <a:xfrm flipV="1">
            <a:off x="3506470" y="1952626"/>
            <a:ext cx="2649855" cy="3088083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820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20955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4813"/>
            <a:ext cx="1676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8" y="5329634"/>
            <a:ext cx="17287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3" name="Text Box 12"/>
          <p:cNvSpPr txBox="1">
            <a:spLocks noChangeArrowheads="1"/>
          </p:cNvSpPr>
          <p:nvPr/>
        </p:nvSpPr>
        <p:spPr bwMode="auto">
          <a:xfrm>
            <a:off x="176938" y="5329634"/>
            <a:ext cx="1728788" cy="3667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Ostrov </a:t>
            </a:r>
            <a:r>
              <a:rPr lang="sk-SK" altLang="sk-SK" dirty="0" err="1"/>
              <a:t>Džerba</a:t>
            </a:r>
            <a:endParaRPr lang="sk-SK" altLang="sk-SK" dirty="0"/>
          </a:p>
        </p:txBody>
      </p:sp>
      <p:sp>
        <p:nvSpPr>
          <p:cNvPr id="8204" name="Oval 13"/>
          <p:cNvSpPr>
            <a:spLocks noChangeArrowheads="1"/>
          </p:cNvSpPr>
          <p:nvPr/>
        </p:nvSpPr>
        <p:spPr bwMode="auto">
          <a:xfrm>
            <a:off x="3435033" y="5040709"/>
            <a:ext cx="288925" cy="2889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 flipH="1">
            <a:off x="1905725" y="5157787"/>
            <a:ext cx="1529307" cy="100751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6" name="Oval 15"/>
          <p:cNvSpPr>
            <a:spLocks noChangeArrowheads="1"/>
          </p:cNvSpPr>
          <p:nvPr/>
        </p:nvSpPr>
        <p:spPr bwMode="auto">
          <a:xfrm>
            <a:off x="3292157" y="4232927"/>
            <a:ext cx="142875" cy="1428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611188" y="2924175"/>
            <a:ext cx="55451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Najsevernejší bod: </a:t>
            </a:r>
            <a:r>
              <a:rPr lang="sk-SK" altLang="sk-SK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Ras</a:t>
            </a:r>
            <a:r>
              <a:rPr lang="sk-SK" altLang="sk-SK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k-SK" altLang="sk-SK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Ben</a:t>
            </a:r>
            <a:r>
              <a:rPr lang="sk-SK" altLang="sk-SK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sk-SK" altLang="sk-SK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Sekka</a:t>
            </a:r>
            <a:r>
              <a:rPr lang="sk-SK" altLang="sk-SK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(37°21´ s. z. š.)</a:t>
            </a:r>
          </a:p>
        </p:txBody>
      </p:sp>
      <p:sp>
        <p:nvSpPr>
          <p:cNvPr id="8208" name="Line 17"/>
          <p:cNvSpPr>
            <a:spLocks noChangeShapeType="1"/>
          </p:cNvSpPr>
          <p:nvPr/>
        </p:nvSpPr>
        <p:spPr bwMode="auto">
          <a:xfrm flipV="1">
            <a:off x="3435032" y="3284537"/>
            <a:ext cx="560706" cy="920501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8657" y="3128963"/>
            <a:ext cx="3059832" cy="1508700"/>
          </a:xfrm>
          <a:prstGeom prst="rect">
            <a:avLst/>
          </a:prstGeom>
        </p:spPr>
      </p:pic>
      <p:sp>
        <p:nvSpPr>
          <p:cNvPr id="8198" name="Line 7"/>
          <p:cNvSpPr>
            <a:spLocks noChangeShapeType="1"/>
          </p:cNvSpPr>
          <p:nvPr/>
        </p:nvSpPr>
        <p:spPr bwMode="auto">
          <a:xfrm flipV="1">
            <a:off x="5196346" y="1916113"/>
            <a:ext cx="2471279" cy="3780234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BlokTextu 4"/>
          <p:cNvSpPr txBox="1"/>
          <p:nvPr/>
        </p:nvSpPr>
        <p:spPr>
          <a:xfrm>
            <a:off x="7157454" y="312896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Malta</a:t>
            </a: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4150377" y="4493200"/>
            <a:ext cx="288925" cy="2889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V="1">
            <a:off x="4410080" y="3717032"/>
            <a:ext cx="1817681" cy="84780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611</Words>
  <Application>Microsoft Office PowerPoint</Application>
  <PresentationFormat>Prezentácia na obrazovke (4:3)</PresentationFormat>
  <Paragraphs>140</Paragraphs>
  <Slides>15</Slides>
  <Notes>13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9" baseType="lpstr">
      <vt:lpstr>Arial</vt:lpstr>
      <vt:lpstr>Arial Narrow</vt:lpstr>
      <vt:lpstr>Calibri</vt:lpstr>
      <vt:lpstr>Predvolený návrh</vt:lpstr>
      <vt:lpstr>AFRIKA</vt:lpstr>
      <vt:lpstr>Základné fakty</vt:lpstr>
      <vt:lpstr>poloha – základné črty</vt:lpstr>
      <vt:lpstr>základné črty</vt:lpstr>
      <vt:lpstr>platňová tektonika</vt:lpstr>
      <vt:lpstr>Prezentácia programu PowerPoint</vt:lpstr>
      <vt:lpstr>Prezentácia programu PowerPoint</vt:lpstr>
      <vt:lpstr>Horizontálna členitosť  (členitosť pobrežia)</vt:lpstr>
      <vt:lpstr>Horizontálna členitosť</vt:lpstr>
      <vt:lpstr>Horizontálna členitosť</vt:lpstr>
      <vt:lpstr>Horizontálna členitosť</vt:lpstr>
      <vt:lpstr>Horizontálna členitosť</vt:lpstr>
      <vt:lpstr>Vertikálna členitosť</vt:lpstr>
      <vt:lpstr>Prezentácia programu PowerPoint</vt:lpstr>
      <vt:lpstr>Prezentácia programu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AFRIKA</dc:title>
  <dc:creator>Laco</dc:creator>
  <cp:lastModifiedBy>doc. Mgr. Ladislav Novotný PhD.</cp:lastModifiedBy>
  <cp:revision>64</cp:revision>
  <dcterms:created xsi:type="dcterms:W3CDTF">2012-01-30T17:10:05Z</dcterms:created>
  <dcterms:modified xsi:type="dcterms:W3CDTF">2025-02-10T11:36:41Z</dcterms:modified>
</cp:coreProperties>
</file>