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1" r:id="rId11"/>
    <p:sldId id="266" r:id="rId12"/>
    <p:sldId id="265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72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Upravte štýly predlohy textu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Upravte štýl predlohy podnadpisov</a:t>
            </a:r>
            <a:endParaRPr lang="en-GB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B8F7-17C6-45EB-A765-4727F1CDA68F}" type="datetimeFigureOut">
              <a:rPr lang="en-GB" smtClean="0"/>
              <a:t>29/04/2024</a:t>
            </a:fld>
            <a:endParaRPr lang="en-GB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0CDB3-5978-4446-BAEB-EEC015955A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8031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GB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B8F7-17C6-45EB-A765-4727F1CDA68F}" type="datetimeFigureOut">
              <a:rPr lang="en-GB" smtClean="0"/>
              <a:t>29/04/2024</a:t>
            </a:fld>
            <a:endParaRPr lang="en-GB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0CDB3-5978-4446-BAEB-EEC015955A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7592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Upravte štýly predlohy textu</a:t>
            </a:r>
            <a:endParaRPr lang="en-GB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B8F7-17C6-45EB-A765-4727F1CDA68F}" type="datetimeFigureOut">
              <a:rPr lang="en-GB" smtClean="0"/>
              <a:t>29/04/2024</a:t>
            </a:fld>
            <a:endParaRPr lang="en-GB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0CDB3-5978-4446-BAEB-EEC015955A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4845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B8F7-17C6-45EB-A765-4727F1CDA68F}" type="datetimeFigureOut">
              <a:rPr lang="en-GB" smtClean="0"/>
              <a:t>29/04/2024</a:t>
            </a:fld>
            <a:endParaRPr lang="en-GB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0CDB3-5978-4446-BAEB-EEC015955A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2643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Upravte štýly predlohy textu</a:t>
            </a:r>
            <a:endParaRPr lang="en-GB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B8F7-17C6-45EB-A765-4727F1CDA68F}" type="datetimeFigureOut">
              <a:rPr lang="en-GB" smtClean="0"/>
              <a:t>29/04/2024</a:t>
            </a:fld>
            <a:endParaRPr lang="en-GB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0CDB3-5978-4446-BAEB-EEC015955A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8164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B8F7-17C6-45EB-A765-4727F1CDA68F}" type="datetimeFigureOut">
              <a:rPr lang="en-GB" smtClean="0"/>
              <a:t>29/04/2024</a:t>
            </a:fld>
            <a:endParaRPr lang="en-GB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0CDB3-5978-4446-BAEB-EEC015955A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4001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Upravte štýly predlohy textu</a:t>
            </a:r>
            <a:endParaRPr lang="en-GB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B8F7-17C6-45EB-A765-4727F1CDA68F}" type="datetimeFigureOut">
              <a:rPr lang="en-GB" smtClean="0"/>
              <a:t>29/04/2024</a:t>
            </a:fld>
            <a:endParaRPr lang="en-GB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0CDB3-5978-4446-BAEB-EEC015955A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1983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GB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B8F7-17C6-45EB-A765-4727F1CDA68F}" type="datetimeFigureOut">
              <a:rPr lang="en-GB" smtClean="0"/>
              <a:t>29/04/2024</a:t>
            </a:fld>
            <a:endParaRPr lang="en-GB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0CDB3-5978-4446-BAEB-EEC015955A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9059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B8F7-17C6-45EB-A765-4727F1CDA68F}" type="datetimeFigureOut">
              <a:rPr lang="en-GB" smtClean="0"/>
              <a:t>29/04/2024</a:t>
            </a:fld>
            <a:endParaRPr lang="en-GB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0CDB3-5978-4446-BAEB-EEC015955A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8329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B8F7-17C6-45EB-A765-4727F1CDA68F}" type="datetimeFigureOut">
              <a:rPr lang="en-GB" smtClean="0"/>
              <a:t>29/04/2024</a:t>
            </a:fld>
            <a:endParaRPr lang="en-GB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0CDB3-5978-4446-BAEB-EEC015955A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2934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  <a:endParaRPr lang="en-GB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B8F7-17C6-45EB-A765-4727F1CDA68F}" type="datetimeFigureOut">
              <a:rPr lang="en-GB" smtClean="0"/>
              <a:t>29/04/2024</a:t>
            </a:fld>
            <a:endParaRPr lang="en-GB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0CDB3-5978-4446-BAEB-EEC015955A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1563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Upravte štýly predlohy textu</a:t>
            </a:r>
            <a:endParaRPr lang="en-GB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AB8F7-17C6-45EB-A765-4727F1CDA68F}" type="datetimeFigureOut">
              <a:rPr lang="en-GB" smtClean="0"/>
              <a:t>29/04/2024</a:t>
            </a:fld>
            <a:endParaRPr lang="en-GB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0CDB3-5978-4446-BAEB-EEC015955A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9441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678502"/>
          </a:xfrm>
        </p:spPr>
        <p:txBody>
          <a:bodyPr/>
          <a:lstStyle/>
          <a:p>
            <a:r>
              <a:rPr lang="en-GB" dirty="0" err="1"/>
              <a:t>zhrnutie</a:t>
            </a:r>
            <a:endParaRPr lang="en-GB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2800866"/>
            <a:ext cx="9144000" cy="1400432"/>
          </a:xfrm>
        </p:spPr>
        <p:txBody>
          <a:bodyPr>
            <a:normAutofit fontScale="92500"/>
          </a:bodyPr>
          <a:lstStyle/>
          <a:p>
            <a:r>
              <a:rPr lang="en-GB" sz="9600" dirty="0" err="1"/>
              <a:t>Subsaharská</a:t>
            </a:r>
            <a:r>
              <a:rPr lang="en-GB" sz="9600" dirty="0"/>
              <a:t> </a:t>
            </a:r>
            <a:r>
              <a:rPr lang="en-GB" sz="9600" dirty="0" err="1"/>
              <a:t>Afrika</a:t>
            </a:r>
            <a:endParaRPr lang="en-GB" sz="9600" dirty="0"/>
          </a:p>
        </p:txBody>
      </p:sp>
    </p:spTree>
    <p:extLst>
      <p:ext uri="{BB962C8B-B14F-4D97-AF65-F5344CB8AC3E}">
        <p14:creationId xmlns:p14="http://schemas.microsoft.com/office/powerpoint/2010/main" val="39647194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obyvateľstvo	</a:t>
            </a:r>
            <a:endParaRPr lang="en-GB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43464" y="1825625"/>
            <a:ext cx="10810336" cy="4351338"/>
          </a:xfrm>
        </p:spPr>
        <p:txBody>
          <a:bodyPr/>
          <a:lstStyle/>
          <a:p>
            <a:r>
              <a:rPr lang="sk-SK" dirty="0">
                <a:latin typeface="Arial Narrow" panose="020B0606020202030204" pitchFamily="34" charset="0"/>
              </a:rPr>
              <a:t>chorobnosť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špecifickým problémom tejto oblasti je vysoká chorobnosť</a:t>
            </a:r>
          </a:p>
          <a:p>
            <a:pPr lvl="1"/>
            <a:r>
              <a:rPr lang="sk-SK" u="sng" dirty="0">
                <a:latin typeface="Arial Narrow" panose="020B0606020202030204" pitchFamily="34" charset="0"/>
              </a:rPr>
              <a:t>AIDS</a:t>
            </a:r>
            <a:r>
              <a:rPr lang="sk-SK" dirty="0">
                <a:latin typeface="Arial Narrow" panose="020B0606020202030204" pitchFamily="34" charset="0"/>
              </a:rPr>
              <a:t>, malária, spavá choroba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príčiny: slabá vzdelanosť a informovanosť, nedostupnosť zdravotnej starostlivosti a prevencie, obmedzená dostupnosť základných životných potrieb (potraviny, pitná voda)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dôsledky: zvýšená mortalita, v mnohých krajinách skrátená očakávaná dĺžka života pri narodení (aj pod 40 rokov), sociálne dôsledky – množstvo sirôt, ekonomický dôsledky – nedostatok pracovnej sily...</a:t>
            </a:r>
          </a:p>
        </p:txBody>
      </p:sp>
    </p:spTree>
    <p:extLst>
      <p:ext uri="{BB962C8B-B14F-4D97-AF65-F5344CB8AC3E}">
        <p14:creationId xmlns:p14="http://schemas.microsoft.com/office/powerpoint/2010/main" val="29166784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hospodárstvo</a:t>
            </a:r>
            <a:endParaRPr lang="en-GB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1515762"/>
            <a:ext cx="11353800" cy="5342237"/>
          </a:xfrm>
        </p:spPr>
        <p:txBody>
          <a:bodyPr>
            <a:normAutofit fontScale="92500" lnSpcReduction="10000"/>
          </a:bodyPr>
          <a:lstStyle/>
          <a:p>
            <a:r>
              <a:rPr lang="sk-SK" dirty="0">
                <a:latin typeface="Arial Narrow" panose="020B0606020202030204" pitchFamily="34" charset="0"/>
              </a:rPr>
              <a:t>najmenej rozvinutý región sveta</a:t>
            </a:r>
          </a:p>
          <a:p>
            <a:pPr lvl="1"/>
            <a:r>
              <a:rPr lang="sk-SK" sz="2200" dirty="0">
                <a:latin typeface="Arial Narrow" panose="020B0606020202030204" pitchFamily="34" charset="0"/>
              </a:rPr>
              <a:t>hoci pomerne rýchlo rastúci (ale rýchlo rastie aj populácia) a bohatý na nerastné suroviny</a:t>
            </a:r>
          </a:p>
          <a:p>
            <a:pPr lvl="1"/>
            <a:r>
              <a:rPr lang="sk-SK" sz="2200" dirty="0">
                <a:latin typeface="Arial Narrow" panose="020B0606020202030204" pitchFamily="34" charset="0"/>
              </a:rPr>
              <a:t>do značnej miery závislé na vývoze nerastných surovín, príp. </a:t>
            </a:r>
            <a:r>
              <a:rPr lang="sk-SK" sz="2200" dirty="0" err="1">
                <a:latin typeface="Arial Narrow" panose="020B0606020202030204" pitchFamily="34" charset="0"/>
              </a:rPr>
              <a:t>poľnohosp</a:t>
            </a:r>
            <a:r>
              <a:rPr lang="sk-SK" sz="2200" dirty="0">
                <a:latin typeface="Arial Narrow" panose="020B0606020202030204" pitchFamily="34" charset="0"/>
              </a:rPr>
              <a:t>. produktov</a:t>
            </a:r>
          </a:p>
          <a:p>
            <a:pPr lvl="1"/>
            <a:r>
              <a:rPr lang="sk-SK" sz="2200" dirty="0">
                <a:latin typeface="Arial Narrow" panose="020B0606020202030204" pitchFamily="34" charset="0"/>
              </a:rPr>
              <a:t>málo rozvinutý najmä výrobný sektor</a:t>
            </a:r>
          </a:p>
          <a:p>
            <a:r>
              <a:rPr lang="sk-SK" dirty="0">
                <a:latin typeface="Arial Narrow" panose="020B0606020202030204" pitchFamily="34" charset="0"/>
              </a:rPr>
              <a:t>hosp. ukazovatele</a:t>
            </a:r>
          </a:p>
          <a:p>
            <a:pPr lvl="1"/>
            <a:r>
              <a:rPr lang="sk-SK" sz="2200" dirty="0">
                <a:latin typeface="Arial Narrow" panose="020B0606020202030204" pitchFamily="34" charset="0"/>
              </a:rPr>
              <a:t>HDP – najvyšší v Nigérii (1. v Afrike), v africkej prvej 10 aj JAR, Angola, Etiópia, Keňa, Tanzánia</a:t>
            </a:r>
          </a:p>
          <a:p>
            <a:pPr lvl="1"/>
            <a:r>
              <a:rPr lang="sk-SK" sz="2200" dirty="0">
                <a:latin typeface="Arial Narrow" panose="020B0606020202030204" pitchFamily="34" charset="0"/>
              </a:rPr>
              <a:t>HDP per capia – Seychely, Gabon, Rovníková Guinea, Maurícius, Botswana, Namíbia, JAR</a:t>
            </a:r>
          </a:p>
          <a:p>
            <a:r>
              <a:rPr lang="sk-SK" dirty="0">
                <a:latin typeface="Arial Narrow" panose="020B0606020202030204" pitchFamily="34" charset="0"/>
              </a:rPr>
              <a:t>najvýznamnejší exportný tovar</a:t>
            </a:r>
          </a:p>
          <a:p>
            <a:pPr lvl="1"/>
            <a:r>
              <a:rPr lang="sk-SK" sz="2200" dirty="0">
                <a:latin typeface="Arial Narrow" panose="020B0606020202030204" pitchFamily="34" charset="0"/>
              </a:rPr>
              <a:t>ropa a zemný plyn – </a:t>
            </a:r>
            <a:r>
              <a:rPr lang="sk-SK" sz="2200" b="1" dirty="0">
                <a:latin typeface="Arial Narrow" panose="020B0606020202030204" pitchFamily="34" charset="0"/>
              </a:rPr>
              <a:t>Nigéria, Angola</a:t>
            </a:r>
            <a:r>
              <a:rPr lang="sk-SK" sz="2200" dirty="0">
                <a:latin typeface="Arial Narrow" panose="020B0606020202030204" pitchFamily="34" charset="0"/>
              </a:rPr>
              <a:t>, Ghana, Kamerun, Čad, J. Sudán, Gabon, </a:t>
            </a:r>
            <a:r>
              <a:rPr lang="sk-SK" sz="2200" dirty="0" err="1">
                <a:latin typeface="Arial Narrow" panose="020B0606020202030204" pitchFamily="34" charset="0"/>
              </a:rPr>
              <a:t>Rovn</a:t>
            </a:r>
            <a:r>
              <a:rPr lang="sk-SK" sz="2200" dirty="0">
                <a:latin typeface="Arial Narrow" panose="020B0606020202030204" pitchFamily="34" charset="0"/>
              </a:rPr>
              <a:t>. Guinea, Konžská </a:t>
            </a:r>
            <a:r>
              <a:rPr lang="sk-SK" sz="2200" dirty="0" err="1">
                <a:latin typeface="Arial Narrow" panose="020B0606020202030204" pitchFamily="34" charset="0"/>
              </a:rPr>
              <a:t>rep</a:t>
            </a:r>
            <a:r>
              <a:rPr lang="sk-SK" sz="2200" dirty="0">
                <a:latin typeface="Arial Narrow" panose="020B0606020202030204" pitchFamily="34" charset="0"/>
              </a:rPr>
              <a:t>.</a:t>
            </a:r>
          </a:p>
          <a:p>
            <a:pPr lvl="1"/>
            <a:r>
              <a:rPr lang="sk-SK" sz="2200" dirty="0">
                <a:latin typeface="Arial Narrow" panose="020B0606020202030204" pitchFamily="34" charset="0"/>
              </a:rPr>
              <a:t>diamanty a zlato – </a:t>
            </a:r>
            <a:r>
              <a:rPr lang="sk-SK" sz="2200" b="1" dirty="0">
                <a:latin typeface="Arial Narrow" panose="020B0606020202030204" pitchFamily="34" charset="0"/>
              </a:rPr>
              <a:t>JAR, Botswana, Namíbia, D. R. Kongo</a:t>
            </a:r>
            <a:r>
              <a:rPr lang="sk-SK" sz="2200" dirty="0">
                <a:latin typeface="Arial Narrow" panose="020B0606020202030204" pitchFamily="34" charset="0"/>
              </a:rPr>
              <a:t>, Tanzánia, SAR, Burkina-Faso</a:t>
            </a:r>
          </a:p>
          <a:p>
            <a:pPr lvl="1"/>
            <a:r>
              <a:rPr lang="sk-SK" sz="2200" dirty="0">
                <a:latin typeface="Arial Narrow" panose="020B0606020202030204" pitchFamily="34" charset="0"/>
              </a:rPr>
              <a:t>rudy (</a:t>
            </a:r>
            <a:r>
              <a:rPr lang="sk-SK" sz="2200" dirty="0" err="1">
                <a:latin typeface="Arial Narrow" panose="020B0606020202030204" pitchFamily="34" charset="0"/>
              </a:rPr>
              <a:t>železné+farebné</a:t>
            </a:r>
            <a:r>
              <a:rPr lang="sk-SK" sz="2200" dirty="0">
                <a:latin typeface="Arial Narrow" panose="020B0606020202030204" pitchFamily="34" charset="0"/>
              </a:rPr>
              <a:t> </a:t>
            </a:r>
            <a:r>
              <a:rPr lang="sk-SK" sz="2200" dirty="0" err="1">
                <a:latin typeface="Arial Narrow" panose="020B0606020202030204" pitchFamily="34" charset="0"/>
              </a:rPr>
              <a:t>kovy+urán</a:t>
            </a:r>
            <a:r>
              <a:rPr lang="sk-SK" sz="2200" dirty="0">
                <a:latin typeface="Arial Narrow" panose="020B0606020202030204" pitchFamily="34" charset="0"/>
              </a:rPr>
              <a:t>) – Mauritánia, Niger, Mozambik, Zambia</a:t>
            </a:r>
          </a:p>
          <a:p>
            <a:pPr lvl="1"/>
            <a:r>
              <a:rPr lang="sk-SK" sz="2200" dirty="0" err="1">
                <a:latin typeface="Arial Narrow" panose="020B0606020202030204" pitchFamily="34" charset="0"/>
              </a:rPr>
              <a:t>poľnohosp</a:t>
            </a:r>
            <a:r>
              <a:rPr lang="sk-SK" sz="2200" dirty="0">
                <a:latin typeface="Arial Narrow" panose="020B0606020202030204" pitchFamily="34" charset="0"/>
              </a:rPr>
              <a:t>. produkty a potraviny – krajiny afrického rohu až po Rwandu, niektoré krajiny Guinejského zálivu, Gambia, </a:t>
            </a:r>
            <a:r>
              <a:rPr lang="sk-SK" sz="2200" dirty="0" err="1">
                <a:latin typeface="Arial Narrow" panose="020B0606020202030204" pitchFamily="34" charset="0"/>
              </a:rPr>
              <a:t>Senega</a:t>
            </a:r>
            <a:r>
              <a:rPr lang="sk-SK" sz="2200" dirty="0">
                <a:latin typeface="Arial Narrow" panose="020B0606020202030204" pitchFamily="34" charset="0"/>
              </a:rPr>
              <a:t>, Guinea-Bissau, Mali...</a:t>
            </a:r>
          </a:p>
          <a:p>
            <a:r>
              <a:rPr lang="sk-SK" dirty="0">
                <a:latin typeface="Arial Narrow" panose="020B0606020202030204" pitchFamily="34" charset="0"/>
              </a:rPr>
              <a:t>najvýznamnejší obchodní partneri – európske a ázijské krajiny (prudký rast Číny)</a:t>
            </a:r>
          </a:p>
          <a:p>
            <a:pPr lvl="1"/>
            <a:r>
              <a:rPr lang="sk-SK" sz="2200" dirty="0">
                <a:latin typeface="Arial Narrow" panose="020B0606020202030204" pitchFamily="34" charset="0"/>
              </a:rPr>
              <a:t>často platí, že import smeruje hlavne z Európy, export (najmä kovy) do Ázie</a:t>
            </a:r>
          </a:p>
        </p:txBody>
      </p:sp>
    </p:spTree>
    <p:extLst>
      <p:ext uri="{BB962C8B-B14F-4D97-AF65-F5344CB8AC3E}">
        <p14:creationId xmlns:p14="http://schemas.microsoft.com/office/powerpoint/2010/main" val="34296765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hospodárstvo</a:t>
            </a:r>
            <a:endParaRPr lang="en-GB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48170"/>
          </a:xfrm>
        </p:spPr>
        <p:txBody>
          <a:bodyPr>
            <a:normAutofit fontScale="92500" lnSpcReduction="10000"/>
          </a:bodyPr>
          <a:lstStyle/>
          <a:p>
            <a:r>
              <a:rPr lang="sk-SK" dirty="0">
                <a:latin typeface="Arial Narrow" panose="020B0606020202030204" pitchFamily="34" charset="0"/>
              </a:rPr>
              <a:t>poľ</a:t>
            </a:r>
            <a:r>
              <a:rPr lang="en-GB" dirty="0">
                <a:latin typeface="Arial Narrow" panose="020B0606020202030204" pitchFamily="34" charset="0"/>
              </a:rPr>
              <a:t>n</a:t>
            </a:r>
            <a:r>
              <a:rPr lang="sk-SK" dirty="0" err="1">
                <a:latin typeface="Arial Narrow" panose="020B0606020202030204" pitchFamily="34" charset="0"/>
              </a:rPr>
              <a:t>ohospodárstvo</a:t>
            </a:r>
            <a:endParaRPr lang="sk-SK" dirty="0">
              <a:latin typeface="Arial Narrow" panose="020B0606020202030204" pitchFamily="34" charset="0"/>
            </a:endParaRP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je významné z hľadiska zamestnanosti (často viac ako 2/3), vo viacerých krajinách je zároveň základom celého hospodárstva (najviac sa podieľa na tvorbe HDP)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napriek tomu je spravidla veľmi extenzívne </a:t>
            </a:r>
            <a:r>
              <a:rPr lang="sk-SK" sz="2200" dirty="0">
                <a:latin typeface="Arial Narrow" panose="020B0606020202030204" pitchFamily="34" charset="0"/>
              </a:rPr>
              <a:t>(zaostalé postupy, technológie, absencia výskumu...)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často je zamerané na export, nie na obživu domáceho obyvateľstva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oblasti </a:t>
            </a:r>
            <a:r>
              <a:rPr lang="sk-SK" dirty="0" err="1">
                <a:latin typeface="Arial Narrow" panose="020B0606020202030204" pitchFamily="34" charset="0"/>
              </a:rPr>
              <a:t>využ</a:t>
            </a:r>
            <a:r>
              <a:rPr lang="en-GB" dirty="0" err="1">
                <a:latin typeface="Arial Narrow" panose="020B0606020202030204" pitchFamily="34" charset="0"/>
              </a:rPr>
              <a:t>i</a:t>
            </a:r>
            <a:r>
              <a:rPr lang="sk-SK" dirty="0">
                <a:latin typeface="Arial Narrow" panose="020B0606020202030204" pitchFamily="34" charset="0"/>
              </a:rPr>
              <a:t>teľné a intenzívne využívané na rastlinnú produkciu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ekvatoriálne a </a:t>
            </a:r>
            <a:r>
              <a:rPr lang="sk-SK" dirty="0" err="1">
                <a:latin typeface="Arial Narrow" panose="020B0606020202030204" pitchFamily="34" charset="0"/>
              </a:rPr>
              <a:t>subekvatoriálne</a:t>
            </a:r>
            <a:r>
              <a:rPr lang="sk-SK" dirty="0">
                <a:latin typeface="Arial Narrow" panose="020B0606020202030204" pitchFamily="34" charset="0"/>
              </a:rPr>
              <a:t> pásmo – kakao, bavlna, palma olejová, arašidy, káva, ryža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oblasť veľkých jazier – bavlník, sisal, kávovník, tabak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južná tropická a subtropická oblasť – pestujú sa subtropické a tropické plodiny</a:t>
            </a:r>
          </a:p>
          <a:p>
            <a:pPr lvl="3"/>
            <a:r>
              <a:rPr lang="sk-SK" dirty="0">
                <a:latin typeface="Arial Narrow" panose="020B0606020202030204" pitchFamily="34" charset="0"/>
              </a:rPr>
              <a:t>ovocie (aj vinič), pšenica, kukurica, tabak 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živočíšna produkcia	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daná prírodnými pomermi a religiozitou</a:t>
            </a:r>
          </a:p>
          <a:p>
            <a:pPr lvl="3"/>
            <a:r>
              <a:rPr lang="sk-SK" dirty="0">
                <a:latin typeface="Arial Narrow" panose="020B0606020202030204" pitchFamily="34" charset="0"/>
              </a:rPr>
              <a:t>v tropických oblastiach kozy, ťavy, ovce (zdroj mäsa, mlieka, vlny), </a:t>
            </a:r>
          </a:p>
          <a:p>
            <a:pPr lvl="3"/>
            <a:r>
              <a:rPr lang="sk-SK" dirty="0">
                <a:latin typeface="Arial Narrow" panose="020B0606020202030204" pitchFamily="34" charset="0"/>
              </a:rPr>
              <a:t>v subtropických a miernych aj hydina a hovädzí dobytok</a:t>
            </a:r>
          </a:p>
        </p:txBody>
      </p:sp>
    </p:spTree>
    <p:extLst>
      <p:ext uri="{BB962C8B-B14F-4D97-AF65-F5344CB8AC3E}">
        <p14:creationId xmlns:p14="http://schemas.microsoft.com/office/powerpoint/2010/main" val="20462028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hospodárstvo</a:t>
            </a:r>
            <a:endParaRPr lang="en-GB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1825625"/>
            <a:ext cx="10768914" cy="4351338"/>
          </a:xfrm>
        </p:spPr>
        <p:txBody>
          <a:bodyPr>
            <a:normAutofit/>
          </a:bodyPr>
          <a:lstStyle/>
          <a:p>
            <a:r>
              <a:rPr lang="sk-SK" sz="2500" dirty="0">
                <a:latin typeface="Arial Narrow" panose="020B0606020202030204" pitchFamily="34" charset="0"/>
              </a:rPr>
              <a:t>ťažba nerastných surovín</a:t>
            </a:r>
          </a:p>
          <a:p>
            <a:pPr lvl="1"/>
            <a:r>
              <a:rPr lang="sk-SK" sz="2000" dirty="0">
                <a:latin typeface="Arial Narrow" panose="020B0606020202030204" pitchFamily="34" charset="0"/>
              </a:rPr>
              <a:t>väčšina krajín má bohaté zásoby nerastných surovín, najmä ropy, zemného plynu, diamantov, zlata alebo iných drahých kovov</a:t>
            </a:r>
          </a:p>
          <a:p>
            <a:pPr lvl="1"/>
            <a:r>
              <a:rPr lang="sk-SK" sz="2000" dirty="0">
                <a:latin typeface="Arial Narrow" panose="020B0606020202030204" pitchFamily="34" charset="0"/>
              </a:rPr>
              <a:t>ťažba je často neefektívna a neprispieva k zvyšovaniu životnej úrovne</a:t>
            </a:r>
          </a:p>
          <a:p>
            <a:pPr lvl="1"/>
            <a:r>
              <a:rPr lang="sk-SK" sz="2000" dirty="0">
                <a:latin typeface="Arial Narrow" panose="020B0606020202030204" pitchFamily="34" charset="0"/>
              </a:rPr>
              <a:t>vyťažené suroviny, najmä diamanty sú často predmetom nelegálneho obchodu</a:t>
            </a:r>
          </a:p>
          <a:p>
            <a:r>
              <a:rPr lang="sk-SK" sz="2500" dirty="0">
                <a:latin typeface="Arial Narrow" panose="020B0606020202030204" pitchFamily="34" charset="0"/>
              </a:rPr>
              <a:t>najväčší producenti ropy: Nigéria, Angola</a:t>
            </a:r>
          </a:p>
          <a:p>
            <a:r>
              <a:rPr lang="sk-SK" sz="2500" dirty="0">
                <a:latin typeface="Arial Narrow" panose="020B0606020202030204" pitchFamily="34" charset="0"/>
              </a:rPr>
              <a:t>najväčší producent ropy na obyvateľa: Rovníková Guinea (svet. 3), Gabon, Angola</a:t>
            </a:r>
          </a:p>
          <a:p>
            <a:r>
              <a:rPr lang="sk-SK" sz="2500" dirty="0">
                <a:latin typeface="Arial Narrow" panose="020B0606020202030204" pitchFamily="34" charset="0"/>
              </a:rPr>
              <a:t>najväčší producenti zlata: JAR (svet. 7), Ghana (svet. 11)</a:t>
            </a:r>
          </a:p>
          <a:p>
            <a:r>
              <a:rPr lang="sk-SK" sz="2500" dirty="0">
                <a:latin typeface="Arial Narrow" panose="020B0606020202030204" pitchFamily="34" charset="0"/>
              </a:rPr>
              <a:t>najväčší producenti diamantov: Botswana (1. – 2. miesto spolu s Ruskom, </a:t>
            </a:r>
            <a:br>
              <a:rPr lang="en-GB" sz="2500" dirty="0">
                <a:latin typeface="Arial Narrow" panose="020B0606020202030204" pitchFamily="34" charset="0"/>
              </a:rPr>
            </a:br>
            <a:r>
              <a:rPr lang="sk-SK" sz="2500" dirty="0">
                <a:latin typeface="Arial Narrow" panose="020B0606020202030204" pitchFamily="34" charset="0"/>
              </a:rPr>
              <a:t>D. R. Kongo... </a:t>
            </a:r>
          </a:p>
        </p:txBody>
      </p:sp>
    </p:spTree>
    <p:extLst>
      <p:ext uri="{BB962C8B-B14F-4D97-AF65-F5344CB8AC3E}">
        <p14:creationId xmlns:p14="http://schemas.microsoft.com/office/powerpoint/2010/main" val="3745721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priemysel</a:t>
            </a:r>
            <a:endParaRPr lang="en-GB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2500" dirty="0">
                <a:latin typeface="Arial Narrow" panose="020B0606020202030204" pitchFamily="34" charset="0"/>
              </a:rPr>
              <a:t>z globálneho hľadiska najzaostalejší región</a:t>
            </a:r>
          </a:p>
          <a:p>
            <a:r>
              <a:rPr lang="sk-SK" sz="2500" dirty="0">
                <a:latin typeface="Arial Narrow" panose="020B0606020202030204" pitchFamily="34" charset="0"/>
              </a:rPr>
              <a:t>odvetvia nadväzujú na primárny sektor</a:t>
            </a:r>
          </a:p>
          <a:p>
            <a:pPr lvl="1"/>
            <a:r>
              <a:rPr lang="sk-SK" sz="2100" dirty="0">
                <a:latin typeface="Arial Narrow" panose="020B0606020202030204" pitchFamily="34" charset="0"/>
              </a:rPr>
              <a:t>poľnohospodárstvo -&gt; potravinársky, textilný a odevný priemysel</a:t>
            </a:r>
          </a:p>
          <a:p>
            <a:pPr lvl="1"/>
            <a:r>
              <a:rPr lang="sk-SK" sz="2100" dirty="0">
                <a:latin typeface="Arial Narrow" panose="020B0606020202030204" pitchFamily="34" charset="0"/>
              </a:rPr>
              <a:t>ťažba nerastných surovín -&gt; petrochemický, v menšej miere chemický a hutnícky priemysel</a:t>
            </a:r>
          </a:p>
          <a:p>
            <a:pPr lvl="1"/>
            <a:r>
              <a:rPr lang="sk-SK" sz="2100" dirty="0">
                <a:latin typeface="Arial Narrow" panose="020B0606020202030204" pitchFamily="34" charset="0"/>
              </a:rPr>
              <a:t>strojárska výroba zastúpená len výnimočne, v niektorých krajinách zaznamenáva prudký rast, hoci zväčša jednoduchšie formy</a:t>
            </a:r>
          </a:p>
          <a:p>
            <a:pPr lvl="2"/>
            <a:r>
              <a:rPr lang="sk-SK" sz="1900" dirty="0">
                <a:latin typeface="Arial Narrow" panose="020B0606020202030204" pitchFamily="34" charset="0"/>
              </a:rPr>
              <a:t>najpestrejšie je zastúpená v JAR (čiastočne dôsledok apartheidu)</a:t>
            </a:r>
          </a:p>
        </p:txBody>
      </p:sp>
    </p:spTree>
    <p:extLst>
      <p:ext uri="{BB962C8B-B14F-4D97-AF65-F5344CB8AC3E}">
        <p14:creationId xmlns:p14="http://schemas.microsoft.com/office/powerpoint/2010/main" val="39500600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doprava a služby	</a:t>
            </a:r>
            <a:endParaRPr lang="en-GB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k-SK" sz="2700" dirty="0">
                <a:latin typeface="Arial Narrow" panose="020B0606020202030204" pitchFamily="34" charset="0"/>
              </a:rPr>
              <a:t>veľmi slabo rozvinuté</a:t>
            </a:r>
          </a:p>
          <a:p>
            <a:r>
              <a:rPr lang="sk-SK" sz="2700" dirty="0">
                <a:latin typeface="Arial Narrow" panose="020B0606020202030204" pitchFamily="34" charset="0"/>
              </a:rPr>
              <a:t>napriek tomu v mnohých krajinách tvoria najväčší podiel na HDP</a:t>
            </a:r>
          </a:p>
          <a:p>
            <a:r>
              <a:rPr lang="sk-SK" sz="2700" dirty="0">
                <a:latin typeface="Arial Narrow" panose="020B0606020202030204" pitchFamily="34" charset="0"/>
              </a:rPr>
              <a:t>z globálneho hľadiska možno za významné finančné a obchodné centrá považovať Johannesburg a Lagos</a:t>
            </a:r>
            <a:endParaRPr lang="en-GB" sz="2700" dirty="0">
              <a:latin typeface="Arial Narrow" panose="020B0606020202030204" pitchFamily="34" charset="0"/>
            </a:endParaRPr>
          </a:p>
          <a:p>
            <a:endParaRPr lang="en-GB" sz="2700" dirty="0">
              <a:latin typeface="Arial Narrow" panose="020B0606020202030204" pitchFamily="34" charset="0"/>
            </a:endParaRPr>
          </a:p>
          <a:p>
            <a:r>
              <a:rPr lang="sk-SK" sz="2700" dirty="0">
                <a:latin typeface="Arial Narrow" panose="020B0606020202030204" pitchFamily="34" charset="0"/>
              </a:rPr>
              <a:t>rozvoj IT služieb a IKT – nízke nároky na dopravnú infraštruktúru (Keňa</a:t>
            </a:r>
            <a:r>
              <a:rPr lang="en-GB" sz="2700" dirty="0">
                <a:latin typeface="Arial Narrow" panose="020B0606020202030204" pitchFamily="34" charset="0"/>
              </a:rPr>
              <a:t>, Rwanda, Uganda</a:t>
            </a:r>
            <a:r>
              <a:rPr lang="sk-SK" sz="2700" dirty="0">
                <a:latin typeface="Arial Narrow" panose="020B0606020202030204" pitchFamily="34" charset="0"/>
              </a:rPr>
              <a:t>,</a:t>
            </a:r>
            <a:r>
              <a:rPr lang="en-GB" sz="2700" dirty="0">
                <a:latin typeface="Arial Narrow" panose="020B0606020202030204" pitchFamily="34" charset="0"/>
              </a:rPr>
              <a:t> Ghana, </a:t>
            </a:r>
            <a:r>
              <a:rPr lang="sk-SK" sz="2700" dirty="0">
                <a:latin typeface="Arial Narrow" panose="020B0606020202030204" pitchFamily="34" charset="0"/>
              </a:rPr>
              <a:t>Nigéria</a:t>
            </a:r>
            <a:r>
              <a:rPr lang="en-GB" sz="2700" dirty="0">
                <a:latin typeface="Arial Narrow" panose="020B0606020202030204" pitchFamily="34" charset="0"/>
              </a:rPr>
              <a:t>, JAR)</a:t>
            </a:r>
            <a:endParaRPr lang="sk-SK" sz="2700" dirty="0">
              <a:latin typeface="Arial Narrow" panose="020B0606020202030204" pitchFamily="34" charset="0"/>
            </a:endParaRPr>
          </a:p>
          <a:p>
            <a:endParaRPr lang="sk-SK" sz="2700" dirty="0">
              <a:latin typeface="Arial Narrow" panose="020B0606020202030204" pitchFamily="34" charset="0"/>
            </a:endParaRPr>
          </a:p>
          <a:p>
            <a:r>
              <a:rPr lang="sk-SK" sz="2700" dirty="0">
                <a:latin typeface="Arial Narrow" panose="020B0606020202030204" pitchFamily="34" charset="0"/>
              </a:rPr>
              <a:t>najväčšie letiská</a:t>
            </a:r>
          </a:p>
          <a:p>
            <a:pPr lvl="1"/>
            <a:r>
              <a:rPr lang="sk-SK" sz="2200" dirty="0">
                <a:latin typeface="Arial Narrow" panose="020B0606020202030204" pitchFamily="34" charset="0"/>
              </a:rPr>
              <a:t>Johannesburg, Kapské mesto, Addis Abeba, Nairobi, Lagos, Durban</a:t>
            </a:r>
          </a:p>
          <a:p>
            <a:pPr lvl="2"/>
            <a:r>
              <a:rPr lang="sk-SK" sz="1800" dirty="0">
                <a:latin typeface="Arial Narrow" panose="020B0606020202030204" pitchFamily="34" charset="0"/>
              </a:rPr>
              <a:t>zďaleka nepatria medzi najvýznamnejšie globálne letecké huby (uzly)</a:t>
            </a:r>
          </a:p>
          <a:p>
            <a:r>
              <a:rPr lang="sk-SK" sz="2700" dirty="0">
                <a:latin typeface="Arial Narrow" panose="020B0606020202030204" pitchFamily="34" charset="0"/>
              </a:rPr>
              <a:t>významné čínske investície do železničnej dopravy</a:t>
            </a:r>
          </a:p>
          <a:p>
            <a:pPr lvl="1"/>
            <a:r>
              <a:rPr lang="sk-SK" sz="2200" dirty="0">
                <a:latin typeface="Arial Narrow" panose="020B0606020202030204" pitchFamily="34" charset="0"/>
              </a:rPr>
              <a:t>príklad Addis Abeba – Džibuti</a:t>
            </a:r>
          </a:p>
          <a:p>
            <a:endParaRPr lang="sk-SK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1940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Poloha</a:t>
            </a:r>
            <a:endParaRPr lang="en-GB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>
                <a:latin typeface="Arial Narrow" panose="020B0606020202030204" pitchFamily="34" charset="0"/>
              </a:rPr>
              <a:t>vo vzťahu k svetovému oceánu</a:t>
            </a:r>
          </a:p>
          <a:p>
            <a:pPr lvl="1"/>
            <a:r>
              <a:rPr lang="sk-SK" sz="2000" dirty="0">
                <a:latin typeface="Arial Narrow" panose="020B0606020202030204" pitchFamily="34" charset="0"/>
              </a:rPr>
              <a:t>oceány, moria, ktoré ju obmývajú</a:t>
            </a:r>
          </a:p>
          <a:p>
            <a:r>
              <a:rPr lang="sk-SK" dirty="0">
                <a:latin typeface="Arial Narrow" panose="020B0606020202030204" pitchFamily="34" charset="0"/>
              </a:rPr>
              <a:t>vo vzťahu k ostatným svetadielom</a:t>
            </a:r>
          </a:p>
          <a:p>
            <a:pPr lvl="1"/>
            <a:r>
              <a:rPr lang="sk-SK" sz="2000" dirty="0">
                <a:latin typeface="Arial Narrow" panose="020B0606020202030204" pitchFamily="34" charset="0"/>
              </a:rPr>
              <a:t>nevýhodná, veľká vzdialenosť od ekonomicky rozvinutých regiónov</a:t>
            </a:r>
            <a:endParaRPr lang="en-GB" sz="2000" dirty="0">
              <a:latin typeface="Arial Narrow" panose="020B0606020202030204" pitchFamily="34" charset="0"/>
            </a:endParaRPr>
          </a:p>
          <a:p>
            <a:r>
              <a:rPr lang="en-GB" dirty="0">
                <a:latin typeface="Arial Narrow" panose="020B0606020202030204" pitchFamily="34" charset="0"/>
              </a:rPr>
              <a:t>v</a:t>
            </a:r>
            <a:r>
              <a:rPr lang="sk-SK" dirty="0">
                <a:latin typeface="Arial Narrow" panose="020B0606020202030204" pitchFamily="34" charset="0"/>
              </a:rPr>
              <a:t> kontexte pohybu litosferických dosiek</a:t>
            </a:r>
          </a:p>
          <a:p>
            <a:pPr lvl="1"/>
            <a:r>
              <a:rPr lang="sk-SK" sz="2000" dirty="0">
                <a:latin typeface="Arial Narrow" panose="020B0606020202030204" pitchFamily="34" charset="0"/>
              </a:rPr>
              <a:t>vplyv na vertikálnu a horizontálnu členitosť</a:t>
            </a:r>
          </a:p>
          <a:p>
            <a:r>
              <a:rPr lang="sk-SK" dirty="0">
                <a:latin typeface="Arial Narrow" panose="020B0606020202030204" pitchFamily="34" charset="0"/>
              </a:rPr>
              <a:t>severná hranica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podľa prírodných pomerov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podľa hraníc štátov</a:t>
            </a:r>
            <a:endParaRPr lang="en-GB" dirty="0">
              <a:latin typeface="Arial Narrow" panose="020B0606020202030204" pitchFamily="34" charset="0"/>
            </a:endParaRPr>
          </a:p>
        </p:txBody>
      </p:sp>
      <p:pic>
        <p:nvPicPr>
          <p:cNvPr id="4" name="Zástupný objekt pre obsah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6883" y="365125"/>
            <a:ext cx="4396917" cy="2663275"/>
          </a:xfrm>
          <a:prstGeom prst="rect">
            <a:avLst/>
          </a:prstGeom>
        </p:spPr>
      </p:pic>
      <p:sp>
        <p:nvSpPr>
          <p:cNvPr id="5" name="Ovál 4"/>
          <p:cNvSpPr/>
          <p:nvPr/>
        </p:nvSpPr>
        <p:spPr>
          <a:xfrm>
            <a:off x="8816197" y="1457864"/>
            <a:ext cx="905773" cy="88852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Rovná spojovacia šípka 8"/>
          <p:cNvCxnSpPr/>
          <p:nvPr/>
        </p:nvCxnSpPr>
        <p:spPr>
          <a:xfrm flipH="1">
            <a:off x="8497019" y="1902124"/>
            <a:ext cx="707366" cy="12508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ovná spojovacia šípka 10"/>
          <p:cNvCxnSpPr/>
          <p:nvPr/>
        </p:nvCxnSpPr>
        <p:spPr>
          <a:xfrm flipH="1" flipV="1">
            <a:off x="8169215" y="1143610"/>
            <a:ext cx="750498" cy="37463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ovná spojovacia šípka 12"/>
          <p:cNvCxnSpPr>
            <a:stCxn id="5" idx="0"/>
          </p:cNvCxnSpPr>
          <p:nvPr/>
        </p:nvCxnSpPr>
        <p:spPr>
          <a:xfrm flipH="1" flipV="1">
            <a:off x="9204385" y="1091936"/>
            <a:ext cx="64699" cy="3659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ovná spojovacia šípka 14"/>
          <p:cNvCxnSpPr/>
          <p:nvPr/>
        </p:nvCxnSpPr>
        <p:spPr>
          <a:xfrm flipV="1">
            <a:off x="9721970" y="1506448"/>
            <a:ext cx="382437" cy="26073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ovná spojovacia šípka 16"/>
          <p:cNvCxnSpPr/>
          <p:nvPr/>
        </p:nvCxnSpPr>
        <p:spPr>
          <a:xfrm flipV="1">
            <a:off x="9696809" y="1512293"/>
            <a:ext cx="672143" cy="40098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ovná spojovacia šípka 19"/>
          <p:cNvCxnSpPr/>
          <p:nvPr/>
        </p:nvCxnSpPr>
        <p:spPr>
          <a:xfrm>
            <a:off x="9577117" y="2027208"/>
            <a:ext cx="947109" cy="14790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3083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horizontálna</a:t>
            </a:r>
            <a:r>
              <a:rPr lang="en-GB" dirty="0"/>
              <a:t> a </a:t>
            </a:r>
            <a:r>
              <a:rPr lang="en-GB" dirty="0" err="1"/>
              <a:t>vertikálna</a:t>
            </a:r>
            <a:r>
              <a:rPr lang="en-GB" dirty="0"/>
              <a:t> </a:t>
            </a:r>
            <a:r>
              <a:rPr lang="en-GB" dirty="0" err="1"/>
              <a:t>členitosť</a:t>
            </a:r>
            <a:endParaRPr lang="en-GB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1825625"/>
            <a:ext cx="10851292" cy="4847024"/>
          </a:xfrm>
        </p:spPr>
        <p:txBody>
          <a:bodyPr>
            <a:normAutofit/>
          </a:bodyPr>
          <a:lstStyle/>
          <a:p>
            <a:r>
              <a:rPr lang="sk-SK" dirty="0">
                <a:latin typeface="Arial Narrow" panose="020B0606020202030204" pitchFamily="34" charset="0"/>
              </a:rPr>
              <a:t>vyplýva z pohybu litosferických dosiek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oddeľovanie sudánskej lit. dosky – vznik východoafrickej priekopovej prepadliny</a:t>
            </a:r>
          </a:p>
          <a:p>
            <a:r>
              <a:rPr lang="sk-SK" dirty="0">
                <a:latin typeface="Arial Narrow" panose="020B0606020202030204" pitchFamily="34" charset="0"/>
              </a:rPr>
              <a:t>horizontálne aj vertikálne pomerne málo členitý región</a:t>
            </a:r>
          </a:p>
          <a:p>
            <a:r>
              <a:rPr lang="sk-SK" dirty="0">
                <a:latin typeface="Arial Narrow" panose="020B0606020202030204" pitchFamily="34" charset="0"/>
              </a:rPr>
              <a:t>horizontálne členenie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ostrovy + súostrovia, polostrovy, prielivy, zálivy</a:t>
            </a:r>
          </a:p>
          <a:p>
            <a:r>
              <a:rPr lang="sk-SK" dirty="0">
                <a:latin typeface="Arial Narrow" panose="020B0606020202030204" pitchFamily="34" charset="0"/>
              </a:rPr>
              <a:t>vertikálne členenie</a:t>
            </a:r>
          </a:p>
          <a:p>
            <a:pPr lvl="1"/>
            <a:r>
              <a:rPr lang="sk-SK" sz="2000" dirty="0">
                <a:latin typeface="Arial Narrow" panose="020B0606020202030204" pitchFamily="34" charset="0"/>
              </a:rPr>
              <a:t>vyvýšený </a:t>
            </a:r>
            <a:r>
              <a:rPr lang="sk-SK" sz="2000" dirty="0" err="1">
                <a:latin typeface="Arial Narrow" panose="020B0606020202030204" pitchFamily="34" charset="0"/>
              </a:rPr>
              <a:t>plošinatý</a:t>
            </a:r>
            <a:r>
              <a:rPr lang="sk-SK" sz="2000" dirty="0">
                <a:latin typeface="Arial Narrow" panose="020B0606020202030204" pitchFamily="34" charset="0"/>
              </a:rPr>
              <a:t> reliéf, najväčšia členitosť vo východnej časti</a:t>
            </a:r>
          </a:p>
          <a:p>
            <a:pPr lvl="1"/>
            <a:r>
              <a:rPr lang="sk-SK" sz="2000" dirty="0">
                <a:latin typeface="Arial Narrow" panose="020B0606020202030204" pitchFamily="34" charset="0"/>
              </a:rPr>
              <a:t>pohoria: Etiópska v., Východoafrická v., </a:t>
            </a:r>
            <a:r>
              <a:rPr lang="sk-SK" sz="2000" dirty="0" err="1">
                <a:latin typeface="Arial Narrow" panose="020B0606020202030204" pitchFamily="34" charset="0"/>
              </a:rPr>
              <a:t>Ruwenzori</a:t>
            </a:r>
            <a:r>
              <a:rPr lang="sk-SK" sz="2000" dirty="0">
                <a:latin typeface="Arial Narrow" panose="020B0606020202030204" pitchFamily="34" charset="0"/>
              </a:rPr>
              <a:t>, Kilimandžáro, </a:t>
            </a:r>
            <a:r>
              <a:rPr lang="sk-SK" sz="2000" dirty="0" err="1">
                <a:latin typeface="Arial Narrow" panose="020B0606020202030204" pitchFamily="34" charset="0"/>
              </a:rPr>
              <a:t>Mt</a:t>
            </a:r>
            <a:r>
              <a:rPr lang="sk-SK" sz="2000" dirty="0">
                <a:latin typeface="Arial Narrow" panose="020B0606020202030204" pitchFamily="34" charset="0"/>
              </a:rPr>
              <a:t>. </a:t>
            </a:r>
            <a:r>
              <a:rPr lang="sk-SK" sz="2000" dirty="0" err="1">
                <a:latin typeface="Arial Narrow" panose="020B0606020202030204" pitchFamily="34" charset="0"/>
              </a:rPr>
              <a:t>Kenya</a:t>
            </a:r>
            <a:r>
              <a:rPr lang="sk-SK" sz="2000" dirty="0">
                <a:latin typeface="Arial Narrow" panose="020B0606020202030204" pitchFamily="34" charset="0"/>
              </a:rPr>
              <a:t>, Dračie vrchy, </a:t>
            </a:r>
            <a:r>
              <a:rPr lang="sk-SK" sz="2000" dirty="0" err="1">
                <a:latin typeface="Arial Narrow" panose="020B0606020202030204" pitchFamily="34" charset="0"/>
              </a:rPr>
              <a:t>Adamauská</a:t>
            </a:r>
            <a:r>
              <a:rPr lang="sk-SK" sz="2000" dirty="0">
                <a:latin typeface="Arial Narrow" panose="020B0606020202030204" pitchFamily="34" charset="0"/>
              </a:rPr>
              <a:t> v., Guinejská v.</a:t>
            </a:r>
          </a:p>
          <a:p>
            <a:pPr lvl="1"/>
            <a:r>
              <a:rPr lang="sk-SK" sz="2000" dirty="0">
                <a:latin typeface="Arial Narrow" panose="020B0606020202030204" pitchFamily="34" charset="0"/>
              </a:rPr>
              <a:t>plošiny: </a:t>
            </a:r>
            <a:r>
              <a:rPr lang="sk-SK" sz="2000" dirty="0" err="1">
                <a:latin typeface="Arial Narrow" panose="020B0606020202030204" pitchFamily="34" charset="0"/>
              </a:rPr>
              <a:t>Tibesti</a:t>
            </a:r>
            <a:r>
              <a:rPr lang="sk-SK" sz="2000" dirty="0">
                <a:latin typeface="Arial Narrow" panose="020B0606020202030204" pitchFamily="34" charset="0"/>
              </a:rPr>
              <a:t>, Air, Východoafrická, Lunda-Katanga, </a:t>
            </a:r>
            <a:r>
              <a:rPr lang="sk-SK" sz="2000" dirty="0" err="1">
                <a:latin typeface="Arial Narrow" panose="020B0606020202030204" pitchFamily="34" charset="0"/>
              </a:rPr>
              <a:t>Kaap</a:t>
            </a:r>
            <a:endParaRPr lang="sk-SK" sz="2000" dirty="0">
              <a:latin typeface="Arial Narrow" panose="020B0606020202030204" pitchFamily="34" charset="0"/>
            </a:endParaRPr>
          </a:p>
          <a:p>
            <a:pPr lvl="1"/>
            <a:r>
              <a:rPr lang="sk-SK" sz="2000" dirty="0">
                <a:latin typeface="Arial Narrow" panose="020B0606020202030204" pitchFamily="34" charset="0"/>
              </a:rPr>
              <a:t>panvy: Čadská, Konžská, Kalahari</a:t>
            </a:r>
          </a:p>
          <a:p>
            <a:pPr lvl="1"/>
            <a:r>
              <a:rPr lang="sk-SK" sz="2000" dirty="0">
                <a:latin typeface="Arial Narrow" panose="020B0606020202030204" pitchFamily="34" charset="0"/>
              </a:rPr>
              <a:t>najvyšší bod (</a:t>
            </a:r>
            <a:r>
              <a:rPr lang="sk-SK" sz="2000" dirty="0" err="1">
                <a:latin typeface="Arial Narrow" panose="020B0606020202030204" pitchFamily="34" charset="0"/>
              </a:rPr>
              <a:t>Uhuru</a:t>
            </a:r>
            <a:r>
              <a:rPr lang="sk-SK" sz="2000" dirty="0">
                <a:latin typeface="Arial Narrow" panose="020B0606020202030204" pitchFamily="34" charset="0"/>
              </a:rPr>
              <a:t>, 5895), najnižší bod (</a:t>
            </a:r>
            <a:r>
              <a:rPr lang="sk-SK" sz="2000" dirty="0" err="1">
                <a:latin typeface="Arial Narrow" panose="020B0606020202030204" pitchFamily="34" charset="0"/>
              </a:rPr>
              <a:t>Asalská</a:t>
            </a:r>
            <a:r>
              <a:rPr lang="sk-SK" sz="2000" dirty="0">
                <a:latin typeface="Arial Narrow" panose="020B0606020202030204" pitchFamily="34" charset="0"/>
              </a:rPr>
              <a:t> preliačina, -155)</a:t>
            </a:r>
          </a:p>
          <a:p>
            <a:pPr lvl="1"/>
            <a:endParaRPr lang="sk-SK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77270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klimatické pomery	</a:t>
            </a:r>
            <a:endParaRPr lang="en-GB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1474572"/>
            <a:ext cx="10515600" cy="5383427"/>
          </a:xfrm>
        </p:spPr>
        <p:txBody>
          <a:bodyPr>
            <a:normAutofit fontScale="77500" lnSpcReduction="20000"/>
          </a:bodyPr>
          <a:lstStyle/>
          <a:p>
            <a:r>
              <a:rPr lang="sk-SK" dirty="0">
                <a:latin typeface="Arial Narrow" panose="020B0606020202030204" pitchFamily="34" charset="0"/>
              </a:rPr>
              <a:t>zemepisná šírka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ekvatoriálne, </a:t>
            </a:r>
            <a:r>
              <a:rPr lang="sk-SK" dirty="0" err="1">
                <a:latin typeface="Arial Narrow" panose="020B0606020202030204" pitchFamily="34" charset="0"/>
              </a:rPr>
              <a:t>subekvatoriálne</a:t>
            </a:r>
            <a:r>
              <a:rPr lang="sk-SK" dirty="0">
                <a:latin typeface="Arial Narrow" panose="020B0606020202030204" pitchFamily="34" charset="0"/>
              </a:rPr>
              <a:t>, tropické (suché), na juhu aj subtropické</a:t>
            </a:r>
          </a:p>
          <a:p>
            <a:r>
              <a:rPr lang="sk-SK" dirty="0">
                <a:latin typeface="Arial Narrow" panose="020B0606020202030204" pitchFamily="34" charset="0"/>
              </a:rPr>
              <a:t>prevládajúci smer prúdenia vzduchu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zo západu na východ – mierne šírky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z východu na západ – okolo rovníka (priamo na rovníku skôr tíšiny</a:t>
            </a:r>
            <a:r>
              <a:rPr lang="en-GB" dirty="0">
                <a:latin typeface="Arial Narrow" panose="020B0606020202030204" pitchFamily="34" charset="0"/>
              </a:rPr>
              <a:t>, resp. </a:t>
            </a:r>
            <a:r>
              <a:rPr lang="en-GB" dirty="0" err="1">
                <a:latin typeface="Arial Narrow" panose="020B0606020202030204" pitchFamily="34" charset="0"/>
              </a:rPr>
              <a:t>západný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protiprúd</a:t>
            </a:r>
            <a:r>
              <a:rPr lang="sk-SK" dirty="0">
                <a:latin typeface="Arial Narrow" panose="020B0606020202030204" pitchFamily="34" charset="0"/>
              </a:rPr>
              <a:t>)</a:t>
            </a:r>
          </a:p>
          <a:p>
            <a:r>
              <a:rPr lang="sk-SK" dirty="0">
                <a:latin typeface="Arial Narrow" panose="020B0606020202030204" pitchFamily="34" charset="0"/>
              </a:rPr>
              <a:t>morské prúdy 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studený </a:t>
            </a:r>
            <a:r>
              <a:rPr lang="sk-SK" dirty="0" err="1">
                <a:latin typeface="Arial Narrow" panose="020B0606020202030204" pitchFamily="34" charset="0"/>
              </a:rPr>
              <a:t>Benguelský</a:t>
            </a:r>
            <a:r>
              <a:rPr lang="sk-SK" dirty="0">
                <a:latin typeface="Arial Narrow" panose="020B0606020202030204" pitchFamily="34" charset="0"/>
              </a:rPr>
              <a:t> na západe (južne od rovníka) -&gt; netvoria sa zrážky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teplý Guinejský na západe, </a:t>
            </a:r>
            <a:r>
              <a:rPr lang="sk-SK" dirty="0" err="1">
                <a:latin typeface="Arial Narrow" panose="020B0606020202030204" pitchFamily="34" charset="0"/>
              </a:rPr>
              <a:t>Monzúnový</a:t>
            </a:r>
            <a:r>
              <a:rPr lang="sk-SK" dirty="0">
                <a:latin typeface="Arial Narrow" panose="020B0606020202030204" pitchFamily="34" charset="0"/>
              </a:rPr>
              <a:t>, resp. Mozambický na východe -&gt; zrážky </a:t>
            </a:r>
          </a:p>
          <a:p>
            <a:r>
              <a:rPr lang="sk-SK" dirty="0">
                <a:latin typeface="Arial Narrow" panose="020B0606020202030204" pitchFamily="34" charset="0"/>
              </a:rPr>
              <a:t>charakter pevniny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na severe veľká pevnina -&gt; silná </a:t>
            </a:r>
            <a:r>
              <a:rPr lang="sk-SK" dirty="0" err="1">
                <a:latin typeface="Arial Narrow" panose="020B0606020202030204" pitchFamily="34" charset="0"/>
              </a:rPr>
              <a:t>kontinentalita</a:t>
            </a:r>
            <a:endParaRPr lang="sk-SK" dirty="0">
              <a:latin typeface="Arial Narrow" panose="020B0606020202030204" pitchFamily="34" charset="0"/>
            </a:endParaRPr>
          </a:p>
          <a:p>
            <a:r>
              <a:rPr lang="sk-SK" dirty="0">
                <a:latin typeface="Arial Narrow" panose="020B0606020202030204" pitchFamily="34" charset="0"/>
              </a:rPr>
              <a:t>reliéf a nadmorské výšky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bariéra prenikaniu oceánskych vzduchových más do vnútrozemia</a:t>
            </a:r>
            <a:r>
              <a:rPr lang="en-GB" dirty="0">
                <a:latin typeface="Arial Narrow" panose="020B0606020202030204" pitchFamily="34" charset="0"/>
              </a:rPr>
              <a:t>, </a:t>
            </a:r>
            <a:r>
              <a:rPr lang="en-GB" dirty="0" err="1">
                <a:latin typeface="Arial Narrow" panose="020B0606020202030204" pitchFamily="34" charset="0"/>
              </a:rPr>
              <a:t>výnimka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najmä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Konžská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panva</a:t>
            </a:r>
            <a:endParaRPr lang="sk-SK" dirty="0">
              <a:latin typeface="Arial Narrow" panose="020B0606020202030204" pitchFamily="34" charset="0"/>
            </a:endParaRPr>
          </a:p>
          <a:p>
            <a:pPr lvl="1"/>
            <a:endParaRPr lang="sk-SK" dirty="0">
              <a:latin typeface="Arial Narrow" panose="020B0606020202030204" pitchFamily="34" charset="0"/>
            </a:endParaRPr>
          </a:p>
          <a:p>
            <a:r>
              <a:rPr lang="sk-SK" dirty="0">
                <a:latin typeface="Arial Narrow" panose="020B0606020202030204" pitchFamily="34" charset="0"/>
              </a:rPr>
              <a:t>ekvatoriálne – Guinejský záliv a Konžská panva</a:t>
            </a:r>
          </a:p>
          <a:p>
            <a:r>
              <a:rPr lang="sk-SK" dirty="0" err="1">
                <a:latin typeface="Arial Narrow" panose="020B0606020202030204" pitchFamily="34" charset="0"/>
              </a:rPr>
              <a:t>subekvatoriálne</a:t>
            </a:r>
            <a:endParaRPr lang="sk-SK" dirty="0">
              <a:latin typeface="Arial Narrow" panose="020B0606020202030204" pitchFamily="34" charset="0"/>
            </a:endParaRPr>
          </a:p>
          <a:p>
            <a:r>
              <a:rPr lang="sk-SK" dirty="0">
                <a:latin typeface="Arial Narrow" panose="020B0606020202030204" pitchFamily="34" charset="0"/>
              </a:rPr>
              <a:t>tropické – okolo obratníkov</a:t>
            </a:r>
          </a:p>
          <a:p>
            <a:r>
              <a:rPr lang="sk-SK" dirty="0">
                <a:latin typeface="Arial Narrow" panose="020B0606020202030204" pitchFamily="34" charset="0"/>
              </a:rPr>
              <a:t>subtropické – južná časť JAR</a:t>
            </a:r>
          </a:p>
        </p:txBody>
      </p:sp>
    </p:spTree>
    <p:extLst>
      <p:ext uri="{BB962C8B-B14F-4D97-AF65-F5344CB8AC3E}">
        <p14:creationId xmlns:p14="http://schemas.microsoft.com/office/powerpoint/2010/main" val="2297810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vodstvo</a:t>
            </a:r>
            <a:endParaRPr lang="en-GB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1825624"/>
            <a:ext cx="11271422" cy="4657553"/>
          </a:xfrm>
        </p:spPr>
        <p:txBody>
          <a:bodyPr>
            <a:normAutofit/>
          </a:bodyPr>
          <a:lstStyle/>
          <a:p>
            <a:r>
              <a:rPr lang="sk-SK" dirty="0">
                <a:latin typeface="Arial Narrow" panose="020B0606020202030204" pitchFamily="34" charset="0"/>
              </a:rPr>
              <a:t>najväčšie veľtoky podľa </a:t>
            </a:r>
            <a:r>
              <a:rPr lang="sk-SK" dirty="0" err="1">
                <a:latin typeface="Arial Narrow" panose="020B0606020202030204" pitchFamily="34" charset="0"/>
              </a:rPr>
              <a:t>úmorí</a:t>
            </a:r>
            <a:endParaRPr lang="sk-SK" dirty="0">
              <a:latin typeface="Arial Narrow" panose="020B0606020202030204" pitchFamily="34" charset="0"/>
            </a:endParaRPr>
          </a:p>
          <a:p>
            <a:r>
              <a:rPr lang="sk-SK" dirty="0">
                <a:latin typeface="Arial Narrow" panose="020B0606020202030204" pitchFamily="34" charset="0"/>
              </a:rPr>
              <a:t>závislosť prietokov od klimatických pomerov (porovnanie Niger, Kongo)</a:t>
            </a:r>
          </a:p>
          <a:p>
            <a:r>
              <a:rPr lang="sk-SK" dirty="0">
                <a:latin typeface="Arial Narrow" panose="020B0606020202030204" pitchFamily="34" charset="0"/>
              </a:rPr>
              <a:t>bezodtokové oblasti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príklady Čadská panva, </a:t>
            </a:r>
            <a:r>
              <a:rPr lang="sk-SK" dirty="0" err="1">
                <a:latin typeface="Arial Narrow" panose="020B0606020202030204" pitchFamily="34" charset="0"/>
              </a:rPr>
              <a:t>Okawango</a:t>
            </a:r>
            <a:r>
              <a:rPr lang="sk-SK" dirty="0">
                <a:latin typeface="Arial Narrow" panose="020B0606020202030204" pitchFamily="34" charset="0"/>
              </a:rPr>
              <a:t> </a:t>
            </a:r>
            <a:r>
              <a:rPr lang="sk-SK" sz="1700" dirty="0">
                <a:latin typeface="Arial Narrow" panose="020B0606020202030204" pitchFamily="34" charset="0"/>
              </a:rPr>
              <a:t>(</a:t>
            </a:r>
            <a:r>
              <a:rPr lang="en-GB" sz="1700" dirty="0" err="1">
                <a:latin typeface="Arial Narrow" panose="020B0606020202030204" pitchFamily="34" charset="0"/>
              </a:rPr>
              <a:t>najv</a:t>
            </a:r>
            <a:r>
              <a:rPr lang="en-GB" sz="1700" dirty="0">
                <a:latin typeface="Arial Narrow" panose="020B0606020202030204" pitchFamily="34" charset="0"/>
              </a:rPr>
              <a:t>. </a:t>
            </a:r>
            <a:r>
              <a:rPr lang="en-GB" sz="1700" dirty="0" err="1">
                <a:latin typeface="Arial Narrow" panose="020B0606020202030204" pitchFamily="34" charset="0"/>
              </a:rPr>
              <a:t>vnútrozemská</a:t>
            </a:r>
            <a:r>
              <a:rPr lang="sk-SK" sz="1700" dirty="0">
                <a:latin typeface="Arial Narrow" panose="020B0606020202030204" pitchFamily="34" charset="0"/>
              </a:rPr>
              <a:t> bezodtoková delta + močaristá oblasť v tropickom pásme)</a:t>
            </a:r>
          </a:p>
          <a:p>
            <a:r>
              <a:rPr lang="sk-SK" dirty="0">
                <a:latin typeface="Arial Narrow" panose="020B0606020202030204" pitchFamily="34" charset="0"/>
              </a:rPr>
              <a:t>jazerá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prírodné – Veľké africké jazerá v priekopovej prepadline, </a:t>
            </a:r>
            <a:r>
              <a:rPr lang="sk-SK" dirty="0" err="1">
                <a:latin typeface="Arial Narrow" panose="020B0606020202030204" pitchFamily="34" charset="0"/>
              </a:rPr>
              <a:t>Tana</a:t>
            </a:r>
            <a:r>
              <a:rPr lang="sk-SK" dirty="0">
                <a:latin typeface="Arial Narrow" panose="020B0606020202030204" pitchFamily="34" charset="0"/>
              </a:rPr>
              <a:t> v Etiópskej v., Čadské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umelé – Volta</a:t>
            </a:r>
          </a:p>
          <a:p>
            <a:pPr lvl="1"/>
            <a:endParaRPr lang="sk-SK" dirty="0">
              <a:latin typeface="Arial Narrow" panose="020B0606020202030204" pitchFamily="34" charset="0"/>
            </a:endParaRPr>
          </a:p>
          <a:p>
            <a:r>
              <a:rPr lang="sk-SK" dirty="0">
                <a:latin typeface="Arial Narrow" panose="020B0606020202030204" pitchFamily="34" charset="0"/>
              </a:rPr>
              <a:t>KLÍMA, VODSTVO, RASTLINSTVO... dlhodobé sucho v oblasti Sahelu -&gt; </a:t>
            </a:r>
            <a:r>
              <a:rPr lang="sk-SK" dirty="0" err="1">
                <a:latin typeface="Arial Narrow" panose="020B0606020202030204" pitchFamily="34" charset="0"/>
              </a:rPr>
              <a:t>dezertifikácia</a:t>
            </a:r>
            <a:r>
              <a:rPr lang="sk-SK" dirty="0">
                <a:latin typeface="Arial Narrow" panose="020B0606020202030204" pitchFamily="34" charset="0"/>
              </a:rPr>
              <a:t>, vysychanie Čadského jazera, degradácia pôdy, hlad...</a:t>
            </a:r>
          </a:p>
          <a:p>
            <a:pPr lvl="1"/>
            <a:endParaRPr lang="sk-SK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8938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pôdy, rastlinstvo a živočíšstvo</a:t>
            </a:r>
            <a:endParaRPr lang="en-GB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733168" y="1825625"/>
            <a:ext cx="11384691" cy="4814072"/>
          </a:xfrm>
        </p:spPr>
        <p:txBody>
          <a:bodyPr>
            <a:normAutofit fontScale="92500"/>
          </a:bodyPr>
          <a:lstStyle/>
          <a:p>
            <a:r>
              <a:rPr lang="sk-SK" dirty="0">
                <a:latin typeface="Arial Narrow" panose="020B0606020202030204" pitchFamily="34" charset="0"/>
              </a:rPr>
              <a:t>vo všeobecnosti málo úrodné</a:t>
            </a:r>
          </a:p>
          <a:p>
            <a:r>
              <a:rPr lang="sk-SK" dirty="0">
                <a:latin typeface="Arial Narrow" panose="020B0606020202030204" pitchFamily="34" charset="0"/>
              </a:rPr>
              <a:t>v úrodných oblastiach často degradované extenzívnym </a:t>
            </a:r>
            <a:r>
              <a:rPr lang="sk-SK" dirty="0" err="1">
                <a:latin typeface="Arial Narrow" panose="020B0606020202030204" pitchFamily="34" charset="0"/>
              </a:rPr>
              <a:t>poľnohosp</a:t>
            </a:r>
            <a:r>
              <a:rPr lang="sk-SK" dirty="0">
                <a:latin typeface="Arial Narrow" panose="020B0606020202030204" pitchFamily="34" charset="0"/>
              </a:rPr>
              <a:t>.</a:t>
            </a:r>
          </a:p>
          <a:p>
            <a:r>
              <a:rPr lang="sk-SK" dirty="0">
                <a:latin typeface="Arial Narrow" panose="020B0606020202030204" pitchFamily="34" charset="0"/>
              </a:rPr>
              <a:t>problém </a:t>
            </a:r>
            <a:r>
              <a:rPr lang="sk-SK" dirty="0" err="1">
                <a:latin typeface="Arial Narrow" panose="020B0606020202030204" pitchFamily="34" charset="0"/>
              </a:rPr>
              <a:t>dezertifikácie</a:t>
            </a:r>
            <a:r>
              <a:rPr lang="sk-SK" dirty="0">
                <a:latin typeface="Arial Narrow" panose="020B0606020202030204" pitchFamily="34" charset="0"/>
              </a:rPr>
              <a:t> najmä v oblasti Sahelu, ale aj v južnom tropickom </a:t>
            </a:r>
            <a:br>
              <a:rPr lang="en-GB" dirty="0">
                <a:latin typeface="Arial Narrow" panose="020B0606020202030204" pitchFamily="34" charset="0"/>
              </a:rPr>
            </a:br>
            <a:r>
              <a:rPr lang="sk-SK" dirty="0">
                <a:latin typeface="Arial Narrow" panose="020B0606020202030204" pitchFamily="34" charset="0"/>
              </a:rPr>
              <a:t>a subtropickom pásme</a:t>
            </a:r>
          </a:p>
          <a:p>
            <a:r>
              <a:rPr lang="sk-SK" spc="-20" dirty="0">
                <a:latin typeface="Arial Narrow" panose="020B0606020202030204" pitchFamily="34" charset="0"/>
              </a:rPr>
              <a:t>púštne pôdy, gaštanové pôdy, čierne pôdy, </a:t>
            </a:r>
            <a:r>
              <a:rPr lang="sk-SK" b="1" spc="-20" dirty="0" err="1">
                <a:latin typeface="Arial Narrow" panose="020B0606020202030204" pitchFamily="34" charset="0"/>
              </a:rPr>
              <a:t>červenozeme</a:t>
            </a:r>
            <a:r>
              <a:rPr lang="sk-SK" b="1" spc="-20" dirty="0">
                <a:latin typeface="Arial Narrow" panose="020B0606020202030204" pitchFamily="34" charset="0"/>
              </a:rPr>
              <a:t> a červeno-žlté pôdy</a:t>
            </a:r>
            <a:r>
              <a:rPr lang="sk-SK" spc="-20" dirty="0">
                <a:latin typeface="Arial Narrow" panose="020B0606020202030204" pitchFamily="34" charset="0"/>
              </a:rPr>
              <a:t>, hnedozeme</a:t>
            </a:r>
          </a:p>
          <a:p>
            <a:endParaRPr lang="sk-SK" dirty="0">
              <a:latin typeface="Arial Narrow" panose="020B0606020202030204" pitchFamily="34" charset="0"/>
            </a:endParaRPr>
          </a:p>
          <a:p>
            <a:r>
              <a:rPr lang="sk-SK" dirty="0" err="1">
                <a:latin typeface="Arial Narrow" panose="020B0606020202030204" pitchFamily="34" charset="0"/>
              </a:rPr>
              <a:t>floristické</a:t>
            </a:r>
            <a:r>
              <a:rPr lang="sk-SK" dirty="0">
                <a:latin typeface="Arial Narrow" panose="020B0606020202030204" pitchFamily="34" charset="0"/>
              </a:rPr>
              <a:t> oblasti</a:t>
            </a:r>
          </a:p>
          <a:p>
            <a:pPr lvl="1"/>
            <a:r>
              <a:rPr lang="sk-SK" dirty="0" err="1">
                <a:latin typeface="Arial Narrow" panose="020B0606020202030204" pitchFamily="34" charset="0"/>
              </a:rPr>
              <a:t>paleotropická</a:t>
            </a:r>
            <a:r>
              <a:rPr lang="sk-SK" dirty="0">
                <a:latin typeface="Arial Narrow" panose="020B0606020202030204" pitchFamily="34" charset="0"/>
              </a:rPr>
              <a:t> – africká (+madagaskarská ako niekedy vyčleňovaná podoblasť)</a:t>
            </a:r>
          </a:p>
          <a:p>
            <a:pPr lvl="1"/>
            <a:r>
              <a:rPr lang="sk-SK" dirty="0" err="1">
                <a:latin typeface="Arial Narrow" panose="020B0606020202030204" pitchFamily="34" charset="0"/>
              </a:rPr>
              <a:t>kapská</a:t>
            </a:r>
            <a:r>
              <a:rPr lang="sk-SK" dirty="0">
                <a:latin typeface="Arial Narrow" panose="020B0606020202030204" pitchFamily="34" charset="0"/>
              </a:rPr>
              <a:t> (najjužnejšia časť Afriky)</a:t>
            </a:r>
          </a:p>
          <a:p>
            <a:r>
              <a:rPr lang="sk-SK" dirty="0" err="1">
                <a:latin typeface="Arial Narrow" panose="020B0606020202030204" pitchFamily="34" charset="0"/>
              </a:rPr>
              <a:t>faunistické</a:t>
            </a:r>
            <a:r>
              <a:rPr lang="sk-SK" dirty="0">
                <a:latin typeface="Arial Narrow" panose="020B0606020202030204" pitchFamily="34" charset="0"/>
              </a:rPr>
              <a:t> oblasti</a:t>
            </a:r>
          </a:p>
          <a:p>
            <a:pPr lvl="1"/>
            <a:r>
              <a:rPr lang="sk-SK" dirty="0" err="1">
                <a:latin typeface="Arial Narrow" panose="020B0606020202030204" pitchFamily="34" charset="0"/>
              </a:rPr>
              <a:t>paleoarktická</a:t>
            </a:r>
            <a:r>
              <a:rPr lang="sk-SK" dirty="0">
                <a:latin typeface="Arial Narrow" panose="020B0606020202030204" pitchFamily="34" charset="0"/>
              </a:rPr>
              <a:t> – </a:t>
            </a:r>
            <a:r>
              <a:rPr lang="sk-SK" dirty="0" err="1">
                <a:latin typeface="Arial Narrow" panose="020B0606020202030204" pitchFamily="34" charset="0"/>
              </a:rPr>
              <a:t>afrotropická</a:t>
            </a:r>
            <a:r>
              <a:rPr lang="sk-SK" dirty="0">
                <a:latin typeface="Arial Narrow" panose="020B0606020202030204" pitchFamily="34" charset="0"/>
              </a:rPr>
              <a:t> (tiež nazývaná etiópska), </a:t>
            </a:r>
            <a:r>
              <a:rPr lang="sk-SK" sz="1800" dirty="0">
                <a:latin typeface="Arial Narrow" panose="020B0606020202030204" pitchFamily="34" charset="0"/>
              </a:rPr>
              <a:t>uviesť príklady živočíchov v rôznych bioklimatických oblastiach</a:t>
            </a:r>
            <a:endParaRPr lang="en-GB" sz="18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09079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história a geopolitická situácia	</a:t>
            </a:r>
            <a:endParaRPr lang="en-GB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98740" y="1500996"/>
            <a:ext cx="11493260" cy="5357004"/>
          </a:xfrm>
        </p:spPr>
        <p:txBody>
          <a:bodyPr>
            <a:normAutofit fontScale="62500" lnSpcReduction="20000"/>
          </a:bodyPr>
          <a:lstStyle/>
          <a:p>
            <a:r>
              <a:rPr lang="sk-SK" sz="3000" dirty="0">
                <a:latin typeface="Arial Narrow" panose="020B0606020202030204" pitchFamily="34" charset="0"/>
              </a:rPr>
              <a:t>miesto zrodu dnešného človeka</a:t>
            </a:r>
          </a:p>
          <a:p>
            <a:r>
              <a:rPr lang="sk-SK" sz="3000" dirty="0">
                <a:latin typeface="Arial Narrow" panose="020B0606020202030204" pitchFamily="34" charset="0"/>
              </a:rPr>
              <a:t>najvýznamnejšie civilizácie a ríše</a:t>
            </a:r>
          </a:p>
          <a:p>
            <a:pPr lvl="1"/>
            <a:r>
              <a:rPr lang="sk-SK" sz="2200" dirty="0">
                <a:latin typeface="Arial Narrow" panose="020B0606020202030204" pitchFamily="34" charset="0"/>
              </a:rPr>
              <a:t>vzhľadom na neexistenciu písma, veľmi limitované poznatky</a:t>
            </a:r>
          </a:p>
          <a:p>
            <a:pPr lvl="1"/>
            <a:r>
              <a:rPr lang="sk-SK" sz="2200" dirty="0">
                <a:latin typeface="Arial Narrow" panose="020B0606020202030204" pitchFamily="34" charset="0"/>
              </a:rPr>
              <a:t>Ghanská ríša (Songhajská a Malijská na severe), Veľké Zimbabwe na juhu</a:t>
            </a:r>
            <a:r>
              <a:rPr lang="en-GB" sz="2200" dirty="0">
                <a:latin typeface="Arial Narrow" panose="020B0606020202030204" pitchFamily="34" charset="0"/>
              </a:rPr>
              <a:t>, </a:t>
            </a:r>
            <a:r>
              <a:rPr lang="en-GB" sz="2200" dirty="0" err="1">
                <a:latin typeface="Arial Narrow" panose="020B0606020202030204" pitchFamily="34" charset="0"/>
              </a:rPr>
              <a:t>Etiópska</a:t>
            </a:r>
            <a:r>
              <a:rPr lang="en-GB" sz="2200" dirty="0">
                <a:latin typeface="Arial Narrow" panose="020B0606020202030204" pitchFamily="34" charset="0"/>
              </a:rPr>
              <a:t> </a:t>
            </a:r>
            <a:r>
              <a:rPr lang="en-GB" sz="2200" dirty="0" err="1">
                <a:latin typeface="Arial Narrow" panose="020B0606020202030204" pitchFamily="34" charset="0"/>
              </a:rPr>
              <a:t>ríša</a:t>
            </a:r>
            <a:r>
              <a:rPr lang="sk-SK" sz="2200" dirty="0">
                <a:latin typeface="Arial Narrow" panose="020B0606020202030204" pitchFamily="34" charset="0"/>
              </a:rPr>
              <a:t> (</a:t>
            </a:r>
            <a:r>
              <a:rPr lang="sk-SK" sz="2200" dirty="0" err="1">
                <a:latin typeface="Arial Narrow" panose="020B0606020202030204" pitchFamily="34" charset="0"/>
              </a:rPr>
              <a:t>Aksumská</a:t>
            </a:r>
            <a:r>
              <a:rPr lang="sk-SK" sz="2200" dirty="0">
                <a:latin typeface="Arial Narrow" panose="020B0606020202030204" pitchFamily="34" charset="0"/>
              </a:rPr>
              <a:t> ríša od cca 80. p. K. do 10. stor. n. l., potom Etiópske cisárstvo do roku 1975)</a:t>
            </a:r>
          </a:p>
          <a:p>
            <a:r>
              <a:rPr lang="sk-SK" sz="3000" dirty="0">
                <a:latin typeface="Arial Narrow" panose="020B0606020202030204" pitchFamily="34" charset="0"/>
              </a:rPr>
              <a:t>Bantuská expanzia (odkiaľ, kam, kedy)</a:t>
            </a:r>
            <a:endParaRPr lang="en-GB" sz="3000" dirty="0">
              <a:latin typeface="Arial Narrow" panose="020B0606020202030204" pitchFamily="34" charset="0"/>
            </a:endParaRPr>
          </a:p>
          <a:p>
            <a:r>
              <a:rPr lang="en-GB" sz="3000" dirty="0" err="1">
                <a:latin typeface="Arial Narrow" panose="020B0606020202030204" pitchFamily="34" charset="0"/>
              </a:rPr>
              <a:t>šírenie</a:t>
            </a:r>
            <a:r>
              <a:rPr lang="en-GB" sz="3000" dirty="0">
                <a:latin typeface="Arial Narrow" panose="020B0606020202030204" pitchFamily="34" charset="0"/>
              </a:rPr>
              <a:t> </a:t>
            </a:r>
            <a:r>
              <a:rPr lang="en-GB" sz="3000" dirty="0" err="1">
                <a:latin typeface="Arial Narrow" panose="020B0606020202030204" pitchFamily="34" charset="0"/>
              </a:rPr>
              <a:t>kresťanstva</a:t>
            </a:r>
            <a:r>
              <a:rPr lang="en-GB" sz="3000" dirty="0">
                <a:latin typeface="Arial Narrow" panose="020B0606020202030204" pitchFamily="34" charset="0"/>
              </a:rPr>
              <a:t>, </a:t>
            </a:r>
            <a:r>
              <a:rPr lang="en-GB" sz="3000" dirty="0" err="1">
                <a:latin typeface="Arial Narrow" panose="020B0606020202030204" pitchFamily="34" charset="0"/>
              </a:rPr>
              <a:t>islamu</a:t>
            </a:r>
            <a:r>
              <a:rPr lang="sk-SK" sz="3000" dirty="0">
                <a:latin typeface="Arial Narrow" panose="020B0606020202030204" pitchFamily="34" charset="0"/>
              </a:rPr>
              <a:t> (a počas kolonizácie opäť kresťanstva)</a:t>
            </a:r>
          </a:p>
          <a:p>
            <a:r>
              <a:rPr lang="sk-SK" sz="3000" dirty="0">
                <a:latin typeface="Arial Narrow" panose="020B0606020202030204" pitchFamily="34" charset="0"/>
              </a:rPr>
              <a:t>kolonizácia</a:t>
            </a:r>
          </a:p>
          <a:p>
            <a:r>
              <a:rPr lang="sk-SK" sz="3000" dirty="0">
                <a:latin typeface="Arial Narrow" panose="020B0606020202030204" pitchFamily="34" charset="0"/>
              </a:rPr>
              <a:t>obchod s otrokmi</a:t>
            </a:r>
          </a:p>
          <a:p>
            <a:pPr lvl="1"/>
            <a:r>
              <a:rPr lang="sk-SK" sz="2200" dirty="0">
                <a:latin typeface="Arial Narrow" panose="020B0606020202030204" pitchFamily="34" charset="0"/>
              </a:rPr>
              <a:t>najprv Arabi, neskôr Európski kolonizátori</a:t>
            </a:r>
          </a:p>
          <a:p>
            <a:r>
              <a:rPr lang="sk-SK" sz="3000" dirty="0">
                <a:latin typeface="Arial Narrow" panose="020B0606020202030204" pitchFamily="34" charset="0"/>
              </a:rPr>
              <a:t>kto ovládal ktoré štáty</a:t>
            </a:r>
          </a:p>
          <a:p>
            <a:pPr lvl="1"/>
            <a:r>
              <a:rPr lang="sk-SK" sz="2200" dirty="0">
                <a:latin typeface="Arial Narrow" panose="020B0606020202030204" pitchFamily="34" charset="0"/>
              </a:rPr>
              <a:t>najvýznamnejší kolonizátori v regióne (Spojené kráľovstvo, Francúzsko, </a:t>
            </a:r>
            <a:br>
              <a:rPr lang="sk-SK" sz="2200" dirty="0">
                <a:latin typeface="Arial Narrow" panose="020B0606020202030204" pitchFamily="34" charset="0"/>
              </a:rPr>
            </a:br>
            <a:r>
              <a:rPr lang="sk-SK" sz="2200" dirty="0">
                <a:latin typeface="Arial Narrow" panose="020B0606020202030204" pitchFamily="34" charset="0"/>
              </a:rPr>
              <a:t>Portugalsko, Belgicko, Nemecko</a:t>
            </a:r>
            <a:r>
              <a:rPr lang="en-GB" sz="2200" dirty="0">
                <a:latin typeface="Arial Narrow" panose="020B0606020202030204" pitchFamily="34" charset="0"/>
              </a:rPr>
              <a:t>, </a:t>
            </a:r>
            <a:r>
              <a:rPr lang="en-GB" sz="2200" dirty="0" err="1">
                <a:latin typeface="Arial Narrow" panose="020B0606020202030204" pitchFamily="34" charset="0"/>
              </a:rPr>
              <a:t>menej</a:t>
            </a:r>
            <a:r>
              <a:rPr lang="en-GB" sz="2200" dirty="0">
                <a:latin typeface="Arial Narrow" panose="020B0606020202030204" pitchFamily="34" charset="0"/>
              </a:rPr>
              <a:t> </a:t>
            </a:r>
            <a:r>
              <a:rPr lang="en-GB" sz="2200" dirty="0" err="1">
                <a:latin typeface="Arial Narrow" panose="020B0606020202030204" pitchFamily="34" charset="0"/>
              </a:rPr>
              <a:t>Taliansko</a:t>
            </a:r>
            <a:r>
              <a:rPr lang="en-GB" sz="2200" dirty="0">
                <a:latin typeface="Arial Narrow" panose="020B0606020202030204" pitchFamily="34" charset="0"/>
              </a:rPr>
              <a:t>, </a:t>
            </a:r>
            <a:r>
              <a:rPr lang="en-GB" sz="2200" dirty="0" err="1">
                <a:latin typeface="Arial Narrow" panose="020B0606020202030204" pitchFamily="34" charset="0"/>
              </a:rPr>
              <a:t>Španielsko</a:t>
            </a:r>
            <a:r>
              <a:rPr lang="sk-SK" sz="2200" dirty="0">
                <a:latin typeface="Arial Narrow" panose="020B0606020202030204" pitchFamily="34" charset="0"/>
              </a:rPr>
              <a:t>)</a:t>
            </a:r>
          </a:p>
          <a:p>
            <a:r>
              <a:rPr lang="sk-SK" sz="3000" dirty="0">
                <a:latin typeface="Arial Narrow" panose="020B0606020202030204" pitchFamily="34" charset="0"/>
              </a:rPr>
              <a:t>dekolonizácia – kedy prebehla jej hlavná vlna a čo nasledovalo</a:t>
            </a:r>
          </a:p>
          <a:p>
            <a:pPr lvl="1"/>
            <a:r>
              <a:rPr lang="sk-SK" sz="2200" dirty="0">
                <a:latin typeface="Arial Narrow" panose="020B0606020202030204" pitchFamily="34" charset="0"/>
              </a:rPr>
              <a:t>vplyv situácie po 2. svetovej vojne</a:t>
            </a:r>
          </a:p>
          <a:p>
            <a:pPr lvl="1"/>
            <a:r>
              <a:rPr lang="sk-SK" sz="2200" dirty="0">
                <a:latin typeface="Arial Narrow" panose="020B0606020202030204" pitchFamily="34" charset="0"/>
              </a:rPr>
              <a:t>preberanie moci a správy pôvodným obyvateľstvom</a:t>
            </a:r>
          </a:p>
          <a:p>
            <a:pPr lvl="1"/>
            <a:r>
              <a:rPr lang="sk-SK" sz="2200" dirty="0">
                <a:latin typeface="Arial Narrow" panose="020B0606020202030204" pitchFamily="34" charset="0"/>
              </a:rPr>
              <a:t>konflikty medzi domácim obyvateľstvom (príklad Rwanda, aktuálne Južný Sudán), či domácim a európskym (JAR)</a:t>
            </a:r>
          </a:p>
          <a:p>
            <a:r>
              <a:rPr lang="sk-SK" sz="3000" spc="-10" dirty="0">
                <a:latin typeface="Arial Narrow" panose="020B0606020202030204" pitchFamily="34" charset="0"/>
              </a:rPr>
              <a:t>slabnúci ekonomický a diplomatický vplyv Európy/Západu, priestor realizácie mocenských ambícií Ruska (napr. aj </a:t>
            </a:r>
            <a:r>
              <a:rPr lang="sk-SK" sz="3000" spc="-10" dirty="0" err="1">
                <a:latin typeface="Arial Narrow" panose="020B0606020202030204" pitchFamily="34" charset="0"/>
              </a:rPr>
              <a:t>Wagnerova</a:t>
            </a:r>
            <a:r>
              <a:rPr lang="sk-SK" sz="3000" spc="-10" dirty="0">
                <a:latin typeface="Arial Narrow" panose="020B0606020202030204" pitchFamily="34" charset="0"/>
              </a:rPr>
              <a:t> skupina) či Číny, v menšej miere Indie a ďalších regionálnych mocností</a:t>
            </a:r>
          </a:p>
          <a:p>
            <a:r>
              <a:rPr lang="sk-SK" sz="3000" spc="-10" dirty="0">
                <a:latin typeface="Arial Narrow" panose="020B0606020202030204" pitchFamily="34" charset="0"/>
              </a:rPr>
              <a:t>štátne zriadenia: republiky + 2 monarchie</a:t>
            </a:r>
            <a:endParaRPr lang="en-GB" sz="3000" spc="-10" dirty="0">
              <a:latin typeface="Arial Narrow" panose="020B0606020202030204" pitchFamily="34" charset="0"/>
            </a:endParaRPr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0764" y="2540963"/>
            <a:ext cx="3494895" cy="3066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4318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obyvateľstvo</a:t>
            </a:r>
            <a:endParaRPr lang="en-GB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1825625"/>
            <a:ext cx="11109960" cy="4351338"/>
          </a:xfrm>
        </p:spPr>
        <p:txBody>
          <a:bodyPr>
            <a:normAutofit fontScale="62500" lnSpcReduction="20000"/>
          </a:bodyPr>
          <a:lstStyle/>
          <a:p>
            <a:r>
              <a:rPr lang="sk-SK" dirty="0">
                <a:latin typeface="Arial Narrow" panose="020B0606020202030204" pitchFamily="34" charset="0"/>
              </a:rPr>
              <a:t>rozmiestnenie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najväčšia hustota v oblastí Veľkých jazier, Guinejského zálivu (Nigéria), vysoká aj v oblasti Sahelu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miera urbanizácie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z regionálneho pohľadu najnižšia na svete, vo viacerých krajinách pod 25 %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najvyššia (nad 60 %): Gabon, Džibutsko, Konžská </a:t>
            </a:r>
            <a:r>
              <a:rPr lang="sk-SK" dirty="0" err="1">
                <a:latin typeface="Arial Narrow" panose="020B0606020202030204" pitchFamily="34" charset="0"/>
              </a:rPr>
              <a:t>rep</a:t>
            </a:r>
            <a:r>
              <a:rPr lang="sk-SK" dirty="0">
                <a:latin typeface="Arial Narrow" panose="020B0606020202030204" pitchFamily="34" charset="0"/>
              </a:rPr>
              <a:t>., JAR, Botswana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najväčšie mestá a ich poloha (</a:t>
            </a:r>
            <a:r>
              <a:rPr lang="sk-SK" dirty="0" err="1">
                <a:latin typeface="Arial Narrow" panose="020B0606020202030204" pitchFamily="34" charset="0"/>
              </a:rPr>
              <a:t>Kinšasa</a:t>
            </a:r>
            <a:r>
              <a:rPr lang="sk-SK" dirty="0">
                <a:latin typeface="Arial Narrow" panose="020B0606020202030204" pitchFamily="34" charset="0"/>
              </a:rPr>
              <a:t>, Lagos – nad 15. mil.; Dar es </a:t>
            </a:r>
            <a:r>
              <a:rPr lang="sk-SK" dirty="0" err="1">
                <a:latin typeface="Arial Narrow" panose="020B0606020202030204" pitchFamily="34" charset="0"/>
              </a:rPr>
              <a:t>Salam</a:t>
            </a:r>
            <a:r>
              <a:rPr lang="sk-SK" dirty="0">
                <a:latin typeface="Arial Narrow" panose="020B0606020202030204" pitchFamily="34" charset="0"/>
              </a:rPr>
              <a:t>, Chartúm, Johannesburg, Abidžan, Nairobi, Kapské Mesto, </a:t>
            </a:r>
            <a:r>
              <a:rPr lang="sk-SK" dirty="0" err="1">
                <a:latin typeface="Arial Narrow" panose="020B0606020202030204" pitchFamily="34" charset="0"/>
              </a:rPr>
              <a:t>Accra</a:t>
            </a:r>
            <a:r>
              <a:rPr lang="sk-SK" dirty="0">
                <a:latin typeface="Arial Narrow" panose="020B0606020202030204" pitchFamily="34" charset="0"/>
              </a:rPr>
              <a:t>, Yaoundé 4-10 mil.)</a:t>
            </a:r>
          </a:p>
          <a:p>
            <a:r>
              <a:rPr lang="sk-SK" dirty="0">
                <a:latin typeface="Arial Narrow" panose="020B0606020202030204" pitchFamily="34" charset="0"/>
              </a:rPr>
              <a:t>najľudnatejšie štáty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nad 100 mil. – Nigéria, Etiópia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nad 50. mil. – D. R. Kongo, JAR, Tanzánia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naopak, </a:t>
            </a:r>
            <a:r>
              <a:rPr lang="sk-SK" dirty="0" err="1">
                <a:latin typeface="Arial Narrow" panose="020B0606020202030204" pitchFamily="34" charset="0"/>
              </a:rPr>
              <a:t>Seychelly</a:t>
            </a:r>
            <a:r>
              <a:rPr lang="sk-SK" dirty="0">
                <a:latin typeface="Arial Narrow" panose="020B0606020202030204" pitchFamily="34" charset="0"/>
              </a:rPr>
              <a:t> &lt;100 000 obyv.</a:t>
            </a:r>
          </a:p>
          <a:p>
            <a:r>
              <a:rPr lang="sk-SK" dirty="0">
                <a:latin typeface="Arial Narrow" panose="020B0606020202030204" pitchFamily="34" charset="0"/>
              </a:rPr>
              <a:t>prirodzený prírastok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najvyššia miera na svete, najmä v severnej a centrálnej časti</a:t>
            </a:r>
          </a:p>
          <a:p>
            <a:r>
              <a:rPr lang="sk-SK" dirty="0">
                <a:latin typeface="Arial Narrow" panose="020B0606020202030204" pitchFamily="34" charset="0"/>
              </a:rPr>
              <a:t>migrácia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vyrovnaná alebo mierne záporná bilancia (celkovo mierne záporná)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často podmienená hladom, nepokojmi, vojnovými konfliktmi (napr. v súčasnosti J. Sudán; reg. </a:t>
            </a:r>
            <a:r>
              <a:rPr lang="sk-SK" dirty="0" err="1">
                <a:latin typeface="Arial Narrow" panose="020B0606020202030204" pitchFamily="34" charset="0"/>
              </a:rPr>
              <a:t>Tigraj</a:t>
            </a:r>
            <a:r>
              <a:rPr lang="sk-SK" dirty="0">
                <a:latin typeface="Arial Narrow" panose="020B0606020202030204" pitchFamily="34" charset="0"/>
              </a:rPr>
              <a:t> v Etiópii)</a:t>
            </a:r>
          </a:p>
          <a:p>
            <a:r>
              <a:rPr lang="sk-SK" dirty="0">
                <a:latin typeface="Arial Narrow" panose="020B0606020202030204" pitchFamily="34" charset="0"/>
              </a:rPr>
              <a:t>celkový prírastok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najvyššia miera na svete</a:t>
            </a:r>
          </a:p>
        </p:txBody>
      </p:sp>
    </p:spTree>
    <p:extLst>
      <p:ext uri="{BB962C8B-B14F-4D97-AF65-F5344CB8AC3E}">
        <p14:creationId xmlns:p14="http://schemas.microsoft.com/office/powerpoint/2010/main" val="9627494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obyvateľstvo</a:t>
            </a:r>
            <a:endParaRPr lang="en-GB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24287" y="1570008"/>
            <a:ext cx="11547583" cy="5287992"/>
          </a:xfrm>
        </p:spPr>
        <p:txBody>
          <a:bodyPr>
            <a:normAutofit fontScale="77500" lnSpcReduction="20000"/>
          </a:bodyPr>
          <a:lstStyle/>
          <a:p>
            <a:r>
              <a:rPr lang="sk-SK" dirty="0">
                <a:latin typeface="Arial Narrow" panose="020B0606020202030204" pitchFamily="34" charset="0"/>
              </a:rPr>
              <a:t>štruktúra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veková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najmladšie obyvateľstvo na svete</a:t>
            </a:r>
          </a:p>
          <a:p>
            <a:pPr lvl="1"/>
            <a:r>
              <a:rPr lang="sk-SK" spc="-20" dirty="0">
                <a:latin typeface="Arial Narrow" panose="020B0606020202030204" pitchFamily="34" charset="0"/>
              </a:rPr>
              <a:t>rasová – ekvatoriálna rasa</a:t>
            </a:r>
            <a:r>
              <a:rPr lang="en-GB" spc="-20" dirty="0">
                <a:latin typeface="Arial Narrow" panose="020B0606020202030204" pitchFamily="34" charset="0"/>
              </a:rPr>
              <a:t> (</a:t>
            </a:r>
            <a:r>
              <a:rPr lang="sk-SK" spc="-20" dirty="0">
                <a:latin typeface="Arial Narrow" panose="020B0606020202030204" pitchFamily="34" charset="0"/>
              </a:rPr>
              <a:t>najmä </a:t>
            </a:r>
            <a:r>
              <a:rPr lang="sk-SK" spc="-20" dirty="0" err="1">
                <a:latin typeface="Arial Narrow" panose="020B0606020202030204" pitchFamily="34" charset="0"/>
              </a:rPr>
              <a:t>Bantu</a:t>
            </a:r>
            <a:r>
              <a:rPr lang="sk-SK" spc="-20" dirty="0">
                <a:latin typeface="Arial Narrow" panose="020B0606020202030204" pitchFamily="34" charset="0"/>
              </a:rPr>
              <a:t>, pôvodné obyv. </a:t>
            </a:r>
            <a:r>
              <a:rPr lang="sk-SK" spc="-20" dirty="0" err="1">
                <a:latin typeface="Arial Narrow" panose="020B0606020202030204" pitchFamily="34" charset="0"/>
              </a:rPr>
              <a:t>Pygmejovia</a:t>
            </a:r>
            <a:r>
              <a:rPr lang="sk-SK" spc="-20" dirty="0">
                <a:latin typeface="Arial Narrow" panose="020B0606020202030204" pitchFamily="34" charset="0"/>
              </a:rPr>
              <a:t>, </a:t>
            </a:r>
            <a:r>
              <a:rPr lang="sk-SK" spc="-20" dirty="0" err="1">
                <a:latin typeface="Arial Narrow" panose="020B0606020202030204" pitchFamily="34" charset="0"/>
              </a:rPr>
              <a:t>Sanovia</a:t>
            </a:r>
            <a:r>
              <a:rPr lang="sk-SK" spc="-20" dirty="0">
                <a:latin typeface="Arial Narrow" panose="020B0606020202030204" pitchFamily="34" charset="0"/>
              </a:rPr>
              <a:t> (</a:t>
            </a:r>
            <a:r>
              <a:rPr lang="sk-SK" spc="-20" dirty="0" err="1">
                <a:latin typeface="Arial Narrow" panose="020B0606020202030204" pitchFamily="34" charset="0"/>
              </a:rPr>
              <a:t>Bušmeni</a:t>
            </a:r>
            <a:r>
              <a:rPr lang="sk-SK" spc="-20" dirty="0">
                <a:latin typeface="Arial Narrow" panose="020B0606020202030204" pitchFamily="34" charset="0"/>
              </a:rPr>
              <a:t>), </a:t>
            </a:r>
            <a:r>
              <a:rPr lang="sk-SK" spc="-20" dirty="0" err="1">
                <a:latin typeface="Arial Narrow" panose="020B0606020202030204" pitchFamily="34" charset="0"/>
              </a:rPr>
              <a:t>Namovia</a:t>
            </a:r>
            <a:r>
              <a:rPr lang="sk-SK" spc="-20" dirty="0">
                <a:latin typeface="Arial Narrow" panose="020B0606020202030204" pitchFamily="34" charset="0"/>
              </a:rPr>
              <a:t> (Hotentoti)... – zatlačené</a:t>
            </a:r>
            <a:r>
              <a:rPr lang="en-GB" spc="-20" dirty="0">
                <a:latin typeface="Arial Narrow" panose="020B0606020202030204" pitchFamily="34" charset="0"/>
              </a:rPr>
              <a:t>)</a:t>
            </a:r>
            <a:endParaRPr lang="sk-SK" spc="-20" dirty="0">
              <a:latin typeface="Arial Narrow" panose="020B0606020202030204" pitchFamily="34" charset="0"/>
            </a:endParaRP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národnostná a jazyková – identifikácia národností je v tomto regióne zložitá, preto jazyk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v centrálnej a južnej časti pomerne homogénna – dominujú </a:t>
            </a:r>
            <a:r>
              <a:rPr lang="sk-SK" dirty="0" err="1">
                <a:latin typeface="Arial Narrow" panose="020B0606020202030204" pitchFamily="34" charset="0"/>
              </a:rPr>
              <a:t>Bantuovia</a:t>
            </a:r>
            <a:r>
              <a:rPr lang="sk-SK" dirty="0">
                <a:latin typeface="Arial Narrow" panose="020B0606020202030204" pitchFamily="34" charset="0"/>
              </a:rPr>
              <a:t>, najmä na juhu zatlačili pôvodné kmene do púštnych oblastí (napr. </a:t>
            </a:r>
            <a:r>
              <a:rPr lang="sk-SK" dirty="0" err="1">
                <a:latin typeface="Arial Narrow" panose="020B0606020202030204" pitchFamily="34" charset="0"/>
              </a:rPr>
              <a:t>Sanovia</a:t>
            </a:r>
            <a:r>
              <a:rPr lang="sk-SK" dirty="0">
                <a:latin typeface="Arial Narrow" panose="020B0606020202030204" pitchFamily="34" charset="0"/>
              </a:rPr>
              <a:t>) alebo do pralesných oblastí (</a:t>
            </a:r>
            <a:r>
              <a:rPr lang="sk-SK" dirty="0" err="1">
                <a:latin typeface="Arial Narrow" panose="020B0606020202030204" pitchFamily="34" charset="0"/>
              </a:rPr>
              <a:t>Pygmejovia</a:t>
            </a:r>
            <a:r>
              <a:rPr lang="sk-SK" dirty="0">
                <a:latin typeface="Arial Narrow" panose="020B0606020202030204" pitchFamily="34" charset="0"/>
              </a:rPr>
              <a:t>)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na severe a severozápade nesmierne pestrá jazyková aj etnická štruktúra, mieša sa </a:t>
            </a:r>
            <a:r>
              <a:rPr lang="sk-SK" dirty="0" err="1">
                <a:latin typeface="Arial Narrow" panose="020B0606020202030204" pitchFamily="34" charset="0"/>
              </a:rPr>
              <a:t>Nigero</a:t>
            </a:r>
            <a:r>
              <a:rPr lang="sk-SK" dirty="0">
                <a:latin typeface="Arial Narrow" panose="020B0606020202030204" pitchFamily="34" charset="0"/>
              </a:rPr>
              <a:t>-konžská jazyková rodina (sem patrí aj </a:t>
            </a:r>
            <a:r>
              <a:rPr lang="sk-SK" dirty="0" err="1">
                <a:latin typeface="Arial Narrow" panose="020B0606020202030204" pitchFamily="34" charset="0"/>
              </a:rPr>
              <a:t>Bantu</a:t>
            </a:r>
            <a:r>
              <a:rPr lang="sk-SK" dirty="0">
                <a:latin typeface="Arial Narrow" panose="020B0606020202030204" pitchFamily="34" charset="0"/>
              </a:rPr>
              <a:t> + napr. fulbčina, </a:t>
            </a:r>
            <a:r>
              <a:rPr lang="sk-SK" dirty="0" err="1">
                <a:latin typeface="Arial Narrow" panose="020B0606020202030204" pitchFamily="34" charset="0"/>
              </a:rPr>
              <a:t>wolofčina</a:t>
            </a:r>
            <a:r>
              <a:rPr lang="sk-SK" dirty="0">
                <a:latin typeface="Arial Narrow" panose="020B0606020202030204" pitchFamily="34" charset="0"/>
              </a:rPr>
              <a:t>), </a:t>
            </a:r>
            <a:r>
              <a:rPr lang="sk-SK" dirty="0" err="1">
                <a:latin typeface="Arial Narrow" panose="020B0606020202030204" pitchFamily="34" charset="0"/>
              </a:rPr>
              <a:t>Nilosaharská</a:t>
            </a:r>
            <a:r>
              <a:rPr lang="sk-SK" dirty="0">
                <a:latin typeface="Arial Narrow" panose="020B0606020202030204" pitchFamily="34" charset="0"/>
              </a:rPr>
              <a:t> a Afroázijská.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na </a:t>
            </a:r>
            <a:r>
              <a:rPr lang="sk-SK" dirty="0" err="1">
                <a:latin typeface="Arial Narrow" panose="020B0606020202030204" pitchFamily="34" charset="0"/>
              </a:rPr>
              <a:t>madagaskare</a:t>
            </a:r>
            <a:r>
              <a:rPr lang="sk-SK" dirty="0">
                <a:latin typeface="Arial Narrow" panose="020B0606020202030204" pitchFamily="34" charset="0"/>
              </a:rPr>
              <a:t> Malgaština – austronézsky jazyk (skupina jazykov)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v JAR aj afrikánčina (indoeurópsky jazyk) – viaže sa najmä na Búrov (</a:t>
            </a:r>
            <a:r>
              <a:rPr lang="sk-SK" dirty="0" err="1">
                <a:latin typeface="Arial Narrow" panose="020B0606020202030204" pitchFamily="34" charset="0"/>
              </a:rPr>
              <a:t>juhoafričanov</a:t>
            </a:r>
            <a:r>
              <a:rPr lang="sk-SK" dirty="0">
                <a:latin typeface="Arial Narrow" panose="020B0606020202030204" pitchFamily="34" charset="0"/>
              </a:rPr>
              <a:t> holandského pôvodu)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na východe rozšírená aj Svahilčina (vznikla prienikom arabčiny a angličtiny do pôvodných bantuských jazykov; je heterogénna)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veľká heterogenita aj v rámci jednotlivých štátov</a:t>
            </a:r>
          </a:p>
          <a:p>
            <a:pPr lvl="3"/>
            <a:r>
              <a:rPr lang="sk-SK" dirty="0">
                <a:latin typeface="Arial Narrow" panose="020B0606020202030204" pitchFamily="34" charset="0"/>
              </a:rPr>
              <a:t>dôležitú úlohu má preto LINGUA FRANCA – dorozumievací, zväčša aj úradný jazyk – v závislosti od kolonizátorov  arabčina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náboženská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v centrálnej a južnej časti dominuje kresťanstvo (denominácie v závislosti od kolonizátorov)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v severnej a východnej časti dochádza ku kontaktu islamu a kresťanstva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v prevažne kresťanských oblastiach sa zachovali aj pôvodné animistické náboženstvá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gramotnosť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vo všeobecnosti región s najnižšou mierou gramotnosti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najhoršia situácia je v oblastí Sahelu (často pod 50 %), najlepšia na juhu (JAR, Zimbabwe, Botswana nad 85 %)</a:t>
            </a:r>
          </a:p>
        </p:txBody>
      </p:sp>
    </p:spTree>
    <p:extLst>
      <p:ext uri="{BB962C8B-B14F-4D97-AF65-F5344CB8AC3E}">
        <p14:creationId xmlns:p14="http://schemas.microsoft.com/office/powerpoint/2010/main" val="2709434113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2138</TotalTime>
  <Words>1747</Words>
  <Application>Microsoft Office PowerPoint</Application>
  <PresentationFormat>Širokouhlá</PresentationFormat>
  <Paragraphs>182</Paragraphs>
  <Slides>15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15</vt:i4>
      </vt:variant>
    </vt:vector>
  </HeadingPairs>
  <TitlesOfParts>
    <vt:vector size="20" baseType="lpstr">
      <vt:lpstr>Arial</vt:lpstr>
      <vt:lpstr>Arial Narrow</vt:lpstr>
      <vt:lpstr>Calibri</vt:lpstr>
      <vt:lpstr>Calibri Light</vt:lpstr>
      <vt:lpstr>Motív Office</vt:lpstr>
      <vt:lpstr>zhrnutie</vt:lpstr>
      <vt:lpstr>Poloha</vt:lpstr>
      <vt:lpstr>horizontálna a vertikálna členitosť</vt:lpstr>
      <vt:lpstr>klimatické pomery </vt:lpstr>
      <vt:lpstr>vodstvo</vt:lpstr>
      <vt:lpstr>pôdy, rastlinstvo a živočíšstvo</vt:lpstr>
      <vt:lpstr>história a geopolitická situácia </vt:lpstr>
      <vt:lpstr>obyvateľstvo</vt:lpstr>
      <vt:lpstr>obyvateľstvo</vt:lpstr>
      <vt:lpstr>obyvateľstvo </vt:lpstr>
      <vt:lpstr>hospodárstvo</vt:lpstr>
      <vt:lpstr>hospodárstvo</vt:lpstr>
      <vt:lpstr>hospodárstvo</vt:lpstr>
      <vt:lpstr>priemysel</vt:lpstr>
      <vt:lpstr>doprava a služby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zhrnutie</dc:title>
  <dc:creator>PC_Novotny</dc:creator>
  <cp:lastModifiedBy>doc. Mgr. Ladislav Novotný PhD.</cp:lastModifiedBy>
  <cp:revision>46</cp:revision>
  <dcterms:created xsi:type="dcterms:W3CDTF">2017-05-02T07:28:21Z</dcterms:created>
  <dcterms:modified xsi:type="dcterms:W3CDTF">2024-04-29T11:22:40Z</dcterms:modified>
</cp:coreProperties>
</file>