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6" r:id="rId13"/>
    <p:sldId id="268" r:id="rId14"/>
    <p:sldId id="265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04" autoAdjust="0"/>
  </p:normalViewPr>
  <p:slideViewPr>
    <p:cSldViewPr snapToGrid="0">
      <p:cViewPr varScale="1">
        <p:scale>
          <a:sx n="103" d="100"/>
          <a:sy n="103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03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4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4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6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8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5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2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3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5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B8F7-17C6-45EB-A765-4727F1CDA68F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CDB3-5978-4446-BAEB-EEC015955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observatory.nasa.gov/images/149334/two-decades-of-change-at-toshka-lak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8502"/>
          </a:xfrm>
        </p:spPr>
        <p:txBody>
          <a:bodyPr/>
          <a:lstStyle/>
          <a:p>
            <a:r>
              <a:rPr lang="en-GB" dirty="0" err="1"/>
              <a:t>zhrnutie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00866"/>
            <a:ext cx="9144000" cy="1400432"/>
          </a:xfrm>
        </p:spPr>
        <p:txBody>
          <a:bodyPr>
            <a:normAutofit lnSpcReduction="10000"/>
          </a:bodyPr>
          <a:lstStyle/>
          <a:p>
            <a:r>
              <a:rPr lang="en-GB" sz="9600" dirty="0" err="1"/>
              <a:t>Severná</a:t>
            </a:r>
            <a:r>
              <a:rPr lang="en-GB" sz="9600" dirty="0"/>
              <a:t> </a:t>
            </a:r>
            <a:r>
              <a:rPr lang="en-GB" sz="9600" dirty="0" err="1"/>
              <a:t>Afrika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96471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rozmiestnenie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najväčšia hustota v údolí a delte Nílu + na sev. pobreží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miera urbanizácie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 africké pomery vysoká, nad 60 %, okrem Egypta (cca 40 %)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najväčšie mestá a ich poloha</a:t>
            </a:r>
          </a:p>
          <a:p>
            <a:r>
              <a:rPr lang="sk-SK" dirty="0">
                <a:latin typeface="Arial Narrow" panose="020B0606020202030204" pitchFamily="34" charset="0"/>
              </a:rPr>
              <a:t>najľudnatejší, najmenej ľudnatý štát</a:t>
            </a:r>
          </a:p>
          <a:p>
            <a:r>
              <a:rPr lang="sk-SK" dirty="0">
                <a:latin typeface="Arial Narrow" panose="020B0606020202030204" pitchFamily="34" charset="0"/>
              </a:rPr>
              <a:t>prirodzený prírastok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globálnom kontexte + porovnanie so Subsaharskou Afrikou, príp. Európou</a:t>
            </a:r>
          </a:p>
          <a:p>
            <a:r>
              <a:rPr lang="sk-SK" dirty="0">
                <a:latin typeface="Arial Narrow" panose="020B0606020202030204" pitchFamily="34" charset="0"/>
              </a:rPr>
              <a:t>migrácia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kontexte klimatickej zmeny, konfliktov, emigrácia z Afriky </a:t>
            </a:r>
            <a:r>
              <a:rPr lang="sk-SK" dirty="0" err="1">
                <a:latin typeface="Arial Narrow" panose="020B0606020202030204" pitchFamily="34" charset="0"/>
              </a:rPr>
              <a:t>vs</a:t>
            </a:r>
            <a:r>
              <a:rPr lang="sk-SK" dirty="0">
                <a:latin typeface="Arial Narrow" panose="020B0606020202030204" pitchFamily="34" charset="0"/>
              </a:rPr>
              <a:t>. vnútorná Afrika, Sev. Afrika ako tranzitný región</a:t>
            </a:r>
          </a:p>
          <a:p>
            <a:r>
              <a:rPr lang="sk-SK" dirty="0">
                <a:latin typeface="Arial Narrow" panose="020B0606020202030204" pitchFamily="34" charset="0"/>
              </a:rPr>
              <a:t>celkový prírastok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 globálnom kontexte + porovnanie so Subsaharskou Afrikou, príp. Európou</a:t>
            </a:r>
          </a:p>
        </p:txBody>
      </p:sp>
    </p:spTree>
    <p:extLst>
      <p:ext uri="{BB962C8B-B14F-4D97-AF65-F5344CB8AC3E}">
        <p14:creationId xmlns:p14="http://schemas.microsoft.com/office/powerpoint/2010/main" val="96274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obyvateľstvo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štruktúra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veková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pomerne mladé obyvateľstvo (mladšie ako Európa, staršie ako Subsaharská Afrika)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rasová – dominuje </a:t>
            </a:r>
            <a:r>
              <a:rPr lang="sk-SK" dirty="0" err="1">
                <a:latin typeface="Arial Narrow" panose="020B0606020202030204" pitchFamily="34" charset="0"/>
              </a:rPr>
              <a:t>europoidná</a:t>
            </a:r>
            <a:r>
              <a:rPr lang="sk-SK" dirty="0">
                <a:latin typeface="Arial Narrow" panose="020B0606020202030204" pitchFamily="34" charset="0"/>
              </a:rPr>
              <a:t> rasa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národnostná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dominujú Arabi (</a:t>
            </a:r>
            <a:r>
              <a:rPr lang="sk-SK" dirty="0" err="1">
                <a:latin typeface="Arial Narrow" panose="020B0606020202030204" pitchFamily="34" charset="0"/>
              </a:rPr>
              <a:t>vs</a:t>
            </a:r>
            <a:r>
              <a:rPr lang="sk-SK" dirty="0">
                <a:latin typeface="Arial Narrow" panose="020B0606020202030204" pitchFamily="34" charset="0"/>
              </a:rPr>
              <a:t>. Egypťania a </a:t>
            </a:r>
            <a:r>
              <a:rPr lang="sk-SK" dirty="0" err="1">
                <a:latin typeface="Arial Narrow" panose="020B0606020202030204" pitchFamily="34" charset="0"/>
              </a:rPr>
              <a:t>Maghrebovia</a:t>
            </a:r>
            <a:r>
              <a:rPr lang="sk-SK" dirty="0">
                <a:latin typeface="Arial Narrow" panose="020B0606020202030204" pitchFamily="34" charset="0"/>
              </a:rPr>
              <a:t>) + </a:t>
            </a:r>
            <a:r>
              <a:rPr lang="sk-SK" dirty="0" err="1">
                <a:latin typeface="Arial Narrow" panose="020B0606020202030204" pitchFamily="34" charset="0"/>
              </a:rPr>
              <a:t>Berberi</a:t>
            </a:r>
            <a:r>
              <a:rPr lang="sk-SK" dirty="0">
                <a:latin typeface="Arial Narrow" panose="020B0606020202030204" pitchFamily="34" charset="0"/>
              </a:rPr>
              <a:t> (vrátane </a:t>
            </a:r>
            <a:r>
              <a:rPr lang="sk-SK" dirty="0" err="1">
                <a:latin typeface="Arial Narrow" panose="020B0606020202030204" pitchFamily="34" charset="0"/>
              </a:rPr>
              <a:t>Tuarégov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náboženská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dominuje islam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Egypt (a Sudán) – koptskí kresťania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malé židovské komunity v oblasti Maghrebu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jazyková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dominuje arabčina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vlastné jazyky </a:t>
            </a:r>
            <a:r>
              <a:rPr lang="en-GB" dirty="0" err="1">
                <a:latin typeface="Arial Narrow" panose="020B0606020202030204" pitchFamily="34" charset="0"/>
              </a:rPr>
              <a:t>B</a:t>
            </a:r>
            <a:r>
              <a:rPr lang="sk-SK" dirty="0" err="1">
                <a:latin typeface="Arial Narrow" panose="020B0606020202030204" pitchFamily="34" charset="0"/>
              </a:rPr>
              <a:t>erberov</a:t>
            </a:r>
            <a:endParaRPr lang="sk-SK" dirty="0">
              <a:latin typeface="Arial Narrow" panose="020B0606020202030204" pitchFamily="34" charset="0"/>
            </a:endParaRP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koptčina (pôvodný egyptský jazyk) v koptských náboženských kruhoch (ako liturgický jazyk)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hlboko v púštnych oblastiach </a:t>
            </a:r>
            <a:r>
              <a:rPr lang="sk-SK" dirty="0" err="1">
                <a:latin typeface="Arial Narrow" panose="020B0606020202030204" pitchFamily="34" charset="0"/>
              </a:rPr>
              <a:t>nilosaharské</a:t>
            </a:r>
            <a:r>
              <a:rPr lang="sk-SK" dirty="0">
                <a:latin typeface="Arial Narrow" panose="020B0606020202030204" pitchFamily="34" charset="0"/>
              </a:rPr>
              <a:t> jazyky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často používané aj jazyky bývalých kolonizátorov (najmä vo vyšších spoločenských kruhoch)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gramotnosť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všetky krajiny nad 75 % – z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globálneho hľadiska nízka miera, v rámci Afriky nadpriemer</a:t>
            </a:r>
          </a:p>
        </p:txBody>
      </p:sp>
    </p:spTree>
    <p:extLst>
      <p:ext uri="{BB962C8B-B14F-4D97-AF65-F5344CB8AC3E}">
        <p14:creationId xmlns:p14="http://schemas.microsoft.com/office/powerpoint/2010/main" val="270943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425146"/>
            <a:ext cx="11353801" cy="5432853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 africké pomery rozvinuté</a:t>
            </a:r>
          </a:p>
          <a:p>
            <a:r>
              <a:rPr lang="sk-SK" dirty="0">
                <a:latin typeface="Arial Narrow" panose="020B0606020202030204" pitchFamily="34" charset="0"/>
              </a:rPr>
              <a:t>z globálneho hľadiska podpriemerne rozvinuté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do značnej miery závislé na vývoze nerastných surovín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málo rozvinutý najmä výrobný sektor, ale v súčasnosti rozvoj napr. aj automobilového priemyslu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v Egypte, Tunisku a Maroku významný aj cestovný ruch</a:t>
            </a:r>
            <a:r>
              <a:rPr lang="en-GB" sz="2200" dirty="0">
                <a:latin typeface="Arial Narrow" panose="020B0606020202030204" pitchFamily="34" charset="0"/>
              </a:rPr>
              <a:t> 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trpí politickou nestabilitou a zhoršenou bezpečnostnou situáciou</a:t>
            </a:r>
          </a:p>
          <a:p>
            <a:r>
              <a:rPr lang="sk-SK" dirty="0">
                <a:latin typeface="Arial Narrow" panose="020B0606020202030204" pitchFamily="34" charset="0"/>
              </a:rPr>
              <a:t>hosp. ukazovatele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HDP – najväčší v Egypte (2. v Afrike), v africkej prvej päťke aj Alžírsko a Maroko, s odstupom Líbya a Tunisko, avšak všetko v africkej 1. pätnástke; Sudán 16.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HDP per </a:t>
            </a:r>
            <a:r>
              <a:rPr lang="sk-SK" sz="2200" dirty="0" err="1">
                <a:latin typeface="Arial Narrow" panose="020B0606020202030204" pitchFamily="34" charset="0"/>
              </a:rPr>
              <a:t>capita</a:t>
            </a:r>
            <a:r>
              <a:rPr lang="sk-SK" sz="2200" dirty="0">
                <a:latin typeface="Arial Narrow" panose="020B0606020202030204" pitchFamily="34" charset="0"/>
              </a:rPr>
              <a:t> v PKS – Líbya (pred krízou africká 5.), ostatné krajiny medzi top 12 v Afrike; Sudán (21)</a:t>
            </a:r>
          </a:p>
          <a:p>
            <a:r>
              <a:rPr lang="sk-SK" dirty="0">
                <a:latin typeface="Arial Narrow" panose="020B0606020202030204" pitchFamily="34" charset="0"/>
              </a:rPr>
              <a:t>najvýznamnejší exportný tovar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ropa a zemný plyn – </a:t>
            </a:r>
            <a:r>
              <a:rPr lang="sk-SK" sz="2200" b="1" dirty="0">
                <a:latin typeface="Arial Narrow" panose="020B0606020202030204" pitchFamily="34" charset="0"/>
              </a:rPr>
              <a:t>Alžírsko, </a:t>
            </a:r>
            <a:r>
              <a:rPr lang="sk-SK" sz="2200" b="1" i="1" dirty="0">
                <a:latin typeface="Arial Narrow" panose="020B0606020202030204" pitchFamily="34" charset="0"/>
              </a:rPr>
              <a:t>Líbya</a:t>
            </a:r>
            <a:r>
              <a:rPr lang="sk-SK" sz="2200" b="1" dirty="0">
                <a:latin typeface="Arial Narrow" panose="020B0606020202030204" pitchFamily="34" charset="0"/>
              </a:rPr>
              <a:t>,</a:t>
            </a:r>
            <a:r>
              <a:rPr lang="sk-SK" sz="2200" dirty="0">
                <a:latin typeface="Arial Narrow" panose="020B0606020202030204" pitchFamily="34" charset="0"/>
              </a:rPr>
              <a:t> Egypt (ten má štruktúru pomerne pestrú)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odevy, potraviny a strojárske výrobky – Maroko a Tunisko</a:t>
            </a:r>
          </a:p>
          <a:p>
            <a:r>
              <a:rPr lang="sk-SK" dirty="0">
                <a:latin typeface="Arial Narrow" panose="020B0606020202030204" pitchFamily="34" charset="0"/>
              </a:rPr>
              <a:t>najvýznamnejší obchodní partneri – európske krajiny</a:t>
            </a:r>
          </a:p>
          <a:p>
            <a:pPr lvl="1"/>
            <a:r>
              <a:rPr lang="sk-SK" sz="2200" dirty="0">
                <a:latin typeface="Arial Narrow" panose="020B0606020202030204" pitchFamily="34" charset="0"/>
              </a:rPr>
              <a:t>smerom na východ rastie význam Ázie, v Egypte dokonca ázijské krajiny prevažujú</a:t>
            </a:r>
          </a:p>
        </p:txBody>
      </p:sp>
    </p:spTree>
    <p:extLst>
      <p:ext uri="{BB962C8B-B14F-4D97-AF65-F5344CB8AC3E}">
        <p14:creationId xmlns:p14="http://schemas.microsoft.com/office/powerpoint/2010/main" val="342967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ťažba nerastných surovín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všetky krajiny okrem Maroka majú značné zásoby ropy, v menšej miere aj zemného plynu</a:t>
            </a:r>
          </a:p>
          <a:p>
            <a:pPr lvl="2"/>
            <a:r>
              <a:rPr lang="sk-SK" sz="1800" dirty="0">
                <a:latin typeface="Arial Narrow" panose="020B0606020202030204" pitchFamily="34" charset="0"/>
              </a:rPr>
              <a:t>Sudán osamostatnením Južného Sudánu však značnú časť svojich zásob stratil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ťažba železnej rudy a rúd farebných kovov v Maroku a Sudáne</a:t>
            </a:r>
          </a:p>
          <a:p>
            <a:r>
              <a:rPr lang="sk-SK" dirty="0">
                <a:latin typeface="Arial Narrow" panose="020B0606020202030204" pitchFamily="34" charset="0"/>
              </a:rPr>
              <a:t>najväčší producenti ropy: Alžírsko, Líbya, menej Egypt</a:t>
            </a:r>
          </a:p>
          <a:p>
            <a:r>
              <a:rPr lang="sk-SK" dirty="0">
                <a:latin typeface="Arial Narrow" panose="020B0606020202030204" pitchFamily="34" charset="0"/>
              </a:rPr>
              <a:t>najväčší producent ropy na obyvateľa Líbya – úpadok/výkyvy od Arabskej jari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CECD056-8B25-89B6-3F6E-1E50F6AC1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63"/>
          <a:stretch/>
        </p:blipFill>
        <p:spPr>
          <a:xfrm>
            <a:off x="1171477" y="4534677"/>
            <a:ext cx="3413689" cy="218336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5D71F64-0331-C9E4-1A5B-BFA03758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872" y="4534933"/>
            <a:ext cx="3413757" cy="2183107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3D145596-11C9-F88D-11B6-706D9BCAF316}"/>
              </a:ext>
            </a:extLst>
          </p:cNvPr>
          <p:cNvSpPr txBox="1"/>
          <p:nvPr/>
        </p:nvSpPr>
        <p:spPr>
          <a:xfrm>
            <a:off x="5047861" y="5038531"/>
            <a:ext cx="1147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Arial Narrow" panose="020B0606020202030204" pitchFamily="34" charset="0"/>
              </a:rPr>
              <a:t>Líbya</a:t>
            </a:r>
          </a:p>
          <a:p>
            <a:pPr algn="ctr"/>
            <a:r>
              <a:rPr lang="sk-SK" dirty="0" err="1">
                <a:latin typeface="Arial Narrow" panose="020B0606020202030204" pitchFamily="34" charset="0"/>
              </a:rPr>
              <a:t>vs</a:t>
            </a:r>
            <a:r>
              <a:rPr lang="sk-SK" dirty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sk-SK" dirty="0">
                <a:latin typeface="Arial Narrow" panose="020B0606020202030204" pitchFamily="34" charset="0"/>
              </a:rPr>
              <a:t>Alžírsko</a:t>
            </a:r>
          </a:p>
        </p:txBody>
      </p:sp>
    </p:spTree>
    <p:extLst>
      <p:ext uri="{BB962C8B-B14F-4D97-AF65-F5344CB8AC3E}">
        <p14:creationId xmlns:p14="http://schemas.microsoft.com/office/powerpoint/2010/main" val="37457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1335" cy="4748170"/>
          </a:xfrm>
        </p:spPr>
        <p:txBody>
          <a:bodyPr>
            <a:normAutofit/>
          </a:bodyPr>
          <a:lstStyle/>
          <a:p>
            <a:r>
              <a:rPr lang="sk-SK" dirty="0" err="1">
                <a:latin typeface="Arial Narrow" panose="020B0606020202030204" pitchFamily="34" charset="0"/>
              </a:rPr>
              <a:t>poľohospodárstvo</a:t>
            </a:r>
            <a:endParaRPr lang="sk-SK" dirty="0">
              <a:latin typeface="Arial Narrow" panose="020B0606020202030204" pitchFamily="34" charset="0"/>
            </a:endParaRP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je významné z hľadiska zamestnanosti (avšak ani v jednej krajine nie nad 50 %, tzn. </a:t>
            </a:r>
            <a:br>
              <a:rPr lang="en-GB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v porovnaní so </a:t>
            </a:r>
            <a:r>
              <a:rPr lang="sk-SK" dirty="0" err="1">
                <a:latin typeface="Arial Narrow" panose="020B0606020202030204" pitchFamily="34" charset="0"/>
              </a:rPr>
              <a:t>Subsaharskou</a:t>
            </a:r>
            <a:r>
              <a:rPr lang="sk-SK" dirty="0">
                <a:latin typeface="Arial Narrow" panose="020B0606020202030204" pitchFamily="34" charset="0"/>
              </a:rPr>
              <a:t> Afrikou je menej významné), v menšej miere na tvorbe HDP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oblasti </a:t>
            </a:r>
            <a:r>
              <a:rPr lang="sk-SK" dirty="0" err="1">
                <a:latin typeface="Arial Narrow" panose="020B0606020202030204" pitchFamily="34" charset="0"/>
              </a:rPr>
              <a:t>využívateľné</a:t>
            </a:r>
            <a:r>
              <a:rPr lang="sk-SK" dirty="0">
                <a:latin typeface="Arial Narrow" panose="020B0606020202030204" pitchFamily="34" charset="0"/>
              </a:rPr>
              <a:t> a intenzívne využívané na rastlinnú produkciu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údolie + delta Nílu, severné pobrežné nížiny, oázy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rastie význam zavlažovania (Líbya, Egypt)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skôr extenzívne, ale na africké pomery nadpriemerne intenzívne poľnohospodárstvo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pestujú sa subtropické a tropické plodiny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pšenica, kukurica, ovocie (aj vinič), v údolí Nílu aj bavlna, v delte ryža; v oázach datle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živočíšna produkcia	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daná prírodnými pomermi a religiozitou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kozy, ťavy, ovce (zdroj mäsa, mlieka, vlny), významná aj hydina a hovädzí dobytok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nechovajú sa ošípané</a:t>
            </a:r>
          </a:p>
          <a:p>
            <a:pPr lvl="2"/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priemysel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priemysel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 globálneho hľadiska veľmi zaostalý región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 pohľadu Afriky je tu priemysel pomerne dobre rozvinutý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odvetvia nadväzujú na primárny sektor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poľnohospodárstvo -&gt; potravinársky, textilný a odevný priemysel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ťažba nerastných surovín -&gt; petrochemický, v menšej miere chemický a hutnícky priemysel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strojárska výroba v menšej miere, ale na africké pomery silne zastúpená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rozvíja sa aj automobilový (najmä subdodávatelia) (Maroko)</a:t>
            </a:r>
          </a:p>
        </p:txBody>
      </p:sp>
    </p:spTree>
    <p:extLst>
      <p:ext uri="{BB962C8B-B14F-4D97-AF65-F5344CB8AC3E}">
        <p14:creationId xmlns:p14="http://schemas.microsoft.com/office/powerpoint/2010/main" val="395006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hospodárstvo	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doprava a služby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služby späté s cestovným ruchom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najvýznamnejším obchodným a finančným centrom je Káhira</a:t>
            </a:r>
            <a:endParaRPr lang="en-GB" dirty="0">
              <a:latin typeface="Arial Narrow" panose="020B0606020202030204" pitchFamily="34" charset="0"/>
            </a:endParaRP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z globálneho hľadiska nepatrí k najvýznamnejším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doprava – najmä vo vnútrozemí slabo rozvinutá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vnútrozemskú vodnú dopravu na Níle komplikujú katarakty a priehrada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význam medzinárodnej leteckej dopravy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často súvisí s cestovným ruchom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najväčšie letiská – Káhira, Casablanca, Tunis</a:t>
            </a:r>
            <a:endParaRPr lang="en-GB" dirty="0">
              <a:latin typeface="Arial Narrow" panose="020B0606020202030204" pitchFamily="34" charset="0"/>
            </a:endParaRPr>
          </a:p>
          <a:p>
            <a:pPr lvl="2"/>
            <a:r>
              <a:rPr lang="en-GB" dirty="0" err="1">
                <a:latin typeface="Arial Narrow" panose="020B0606020202030204" pitchFamily="34" charset="0"/>
              </a:rPr>
              <a:t>snaha</a:t>
            </a:r>
            <a:r>
              <a:rPr lang="en-GB" dirty="0">
                <a:latin typeface="Arial Narrow" panose="020B0606020202030204" pitchFamily="34" charset="0"/>
              </a:rPr>
              <a:t> o </a:t>
            </a:r>
            <a:r>
              <a:rPr lang="en-GB" dirty="0" err="1">
                <a:latin typeface="Arial Narrow" panose="020B0606020202030204" pitchFamily="34" charset="0"/>
              </a:rPr>
              <a:t>rozvoj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dopravných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sieti</a:t>
            </a:r>
            <a:endParaRPr lang="en-GB" dirty="0">
              <a:latin typeface="Arial Narrow" panose="020B0606020202030204" pitchFamily="34" charset="0"/>
            </a:endParaRPr>
          </a:p>
          <a:p>
            <a:pPr lvl="3"/>
            <a:r>
              <a:rPr lang="en-GB" dirty="0" err="1">
                <a:latin typeface="Arial Narrow" panose="020B0606020202030204" pitchFamily="34" charset="0"/>
              </a:rPr>
              <a:t>príklad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vysokorýchlostná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železnica</a:t>
            </a:r>
            <a:r>
              <a:rPr lang="en-GB" dirty="0">
                <a:latin typeface="Arial Narrow" panose="020B0606020202030204" pitchFamily="34" charset="0"/>
              </a:rPr>
              <a:t> v </a:t>
            </a:r>
            <a:r>
              <a:rPr lang="en-GB" dirty="0" err="1">
                <a:latin typeface="Arial Narrow" panose="020B0606020202030204" pitchFamily="34" charset="0"/>
              </a:rPr>
              <a:t>Maroku</a:t>
            </a:r>
            <a:r>
              <a:rPr lang="sk-SK" dirty="0">
                <a:latin typeface="Arial Narrow" panose="020B0606020202030204" pitchFamily="34" charset="0"/>
              </a:rPr>
              <a:t> (s podporou Francúzska)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2CFED58-1DD1-6572-F140-4E02077A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452" y="2106653"/>
            <a:ext cx="3458547" cy="1938395"/>
          </a:xfrm>
          <a:prstGeom prst="rect">
            <a:avLst/>
          </a:prstGeom>
        </p:spPr>
      </p:pic>
      <p:pic>
        <p:nvPicPr>
          <p:cNvPr id="9" name="Obrázok 8" descr="Obrázok, na ktorom je text, mapa, atlas&#10;&#10;Automaticky generovaný popis">
            <a:extLst>
              <a:ext uri="{FF2B5EF4-FFF2-40B4-BE49-F238E27FC236}">
                <a16:creationId xmlns:a16="http://schemas.microsoft.com/office/drawing/2014/main" id="{1A2A7AA7-CAD1-6683-3D34-0F7EBFD5E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53" y="4045048"/>
            <a:ext cx="3458547" cy="28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" y="675148"/>
            <a:ext cx="9589967" cy="5808779"/>
          </a:xfrm>
        </p:spPr>
      </p:pic>
    </p:spTree>
    <p:extLst>
      <p:ext uri="{BB962C8B-B14F-4D97-AF65-F5344CB8AC3E}">
        <p14:creationId xmlns:p14="http://schemas.microsoft.com/office/powerpoint/2010/main" val="13014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Poloha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vo vzťahu k svetovému oceánu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oceány, moria, ktoré ju obmývajú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Suezský prieplav</a:t>
            </a:r>
          </a:p>
          <a:p>
            <a:pPr lvl="2"/>
            <a:r>
              <a:rPr lang="sk-SK" sz="1600" dirty="0">
                <a:latin typeface="Arial Narrow" panose="020B0606020202030204" pitchFamily="34" charset="0"/>
              </a:rPr>
              <a:t>kľúčový dopravný koridor medzi Indickým (Červeným morom) a Atlantickým oceánom (Stredozemným morom)</a:t>
            </a:r>
          </a:p>
          <a:p>
            <a:r>
              <a:rPr lang="sk-SK" dirty="0">
                <a:latin typeface="Arial Narrow" panose="020B0606020202030204" pitchFamily="34" charset="0"/>
              </a:rPr>
              <a:t>vo vzťahu k ostatným svetadielom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výhodná poloha voči Európe, ako </a:t>
            </a:r>
            <a:r>
              <a:rPr lang="sk-SK" sz="2000" dirty="0" err="1">
                <a:latin typeface="Arial Narrow" panose="020B0606020202030204" pitchFamily="34" charset="0"/>
              </a:rPr>
              <a:t>jedné</a:t>
            </a:r>
            <a:r>
              <a:rPr lang="en-GB" sz="2000" dirty="0">
                <a:latin typeface="Arial Narrow" panose="020B0606020202030204" pitchFamily="34" charset="0"/>
              </a:rPr>
              <a:t>mu</a:t>
            </a:r>
            <a:r>
              <a:rPr lang="sk-SK" sz="2000" dirty="0">
                <a:latin typeface="Arial Narrow" panose="020B0606020202030204" pitchFamily="34" charset="0"/>
              </a:rPr>
              <a:t> z ekonomicky najvyspelejších a geopoliticky najvýznamnejších regiónov sveta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výhodná poloha voči JZ Ázii – ekonomicky aj geopoliticky rýchlo rastúci význam</a:t>
            </a:r>
          </a:p>
          <a:p>
            <a:r>
              <a:rPr lang="sk-SK" dirty="0">
                <a:latin typeface="Arial Narrow" panose="020B0606020202030204" pitchFamily="34" charset="0"/>
              </a:rPr>
              <a:t>v kontexte pohybu litosferických dosiek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vplyv na vertikálnu a horizontálnu členitosť</a:t>
            </a:r>
          </a:p>
        </p:txBody>
      </p:sp>
    </p:spTree>
    <p:extLst>
      <p:ext uri="{BB962C8B-B14F-4D97-AF65-F5344CB8AC3E}">
        <p14:creationId xmlns:p14="http://schemas.microsoft.com/office/powerpoint/2010/main" val="241308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horizontálna</a:t>
            </a:r>
            <a:r>
              <a:rPr lang="en-GB" dirty="0"/>
              <a:t> a </a:t>
            </a:r>
            <a:r>
              <a:rPr lang="en-GB" dirty="0" err="1"/>
              <a:t>vertikálna</a:t>
            </a:r>
            <a:r>
              <a:rPr lang="en-GB" dirty="0"/>
              <a:t> </a:t>
            </a:r>
            <a:r>
              <a:rPr lang="en-GB" dirty="0" err="1"/>
              <a:t>členitosť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273" y="1825624"/>
            <a:ext cx="11030527" cy="5032375"/>
          </a:xfrm>
        </p:spPr>
        <p:txBody>
          <a:bodyPr>
            <a:normAutofit/>
          </a:bodyPr>
          <a:lstStyle/>
          <a:p>
            <a:r>
              <a:rPr lang="sk-SK" sz="2600" dirty="0">
                <a:latin typeface="Arial Narrow" panose="020B0606020202030204" pitchFamily="34" charset="0"/>
              </a:rPr>
              <a:t>vyplýva z pohybu litosferických dosiek</a:t>
            </a:r>
          </a:p>
          <a:p>
            <a:r>
              <a:rPr lang="sk-SK" sz="2600" dirty="0">
                <a:latin typeface="Arial Narrow" panose="020B0606020202030204" pitchFamily="34" charset="0"/>
              </a:rPr>
              <a:t>aj horizontálne aj vertikálne pomerne málo členitý región</a:t>
            </a:r>
          </a:p>
          <a:p>
            <a:r>
              <a:rPr lang="sk-SK" sz="2600" dirty="0">
                <a:latin typeface="Arial Narrow" panose="020B0606020202030204" pitchFamily="34" charset="0"/>
              </a:rPr>
              <a:t>horizontálne členenie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ostrovy + súostrovia, polostrovy, prielivy, zálivy</a:t>
            </a:r>
          </a:p>
          <a:p>
            <a:r>
              <a:rPr lang="sk-SK" sz="2600" dirty="0">
                <a:latin typeface="Arial Narrow" panose="020B0606020202030204" pitchFamily="34" charset="0"/>
              </a:rPr>
              <a:t>vertikálne členenie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vyvýšený </a:t>
            </a:r>
            <a:r>
              <a:rPr lang="sk-SK" sz="2000" dirty="0" err="1">
                <a:latin typeface="Arial Narrow" panose="020B0606020202030204" pitchFamily="34" charset="0"/>
              </a:rPr>
              <a:t>plošinatý</a:t>
            </a:r>
            <a:r>
              <a:rPr lang="sk-SK" sz="2000" dirty="0">
                <a:latin typeface="Arial Narrow" panose="020B0606020202030204" pitchFamily="34" charset="0"/>
              </a:rPr>
              <a:t> reliéf, avšak </a:t>
            </a:r>
            <a:br>
              <a:rPr lang="sk-SK" sz="2000" dirty="0">
                <a:latin typeface="Arial Narrow" panose="020B0606020202030204" pitchFamily="34" charset="0"/>
              </a:rPr>
            </a:br>
            <a:r>
              <a:rPr lang="sk-SK" sz="2000" dirty="0">
                <a:latin typeface="Arial Narrow" panose="020B0606020202030204" pitchFamily="34" charset="0"/>
              </a:rPr>
              <a:t>nachádza sa tu jediné treťohorné pohorie </a:t>
            </a:r>
            <a:br>
              <a:rPr lang="sk-SK" sz="2000" dirty="0">
                <a:latin typeface="Arial Narrow" panose="020B0606020202030204" pitchFamily="34" charset="0"/>
              </a:rPr>
            </a:br>
            <a:r>
              <a:rPr lang="sk-SK" sz="2000" dirty="0">
                <a:latin typeface="Arial Narrow" panose="020B0606020202030204" pitchFamily="34" charset="0"/>
              </a:rPr>
              <a:t>alpínskeho charakteru v Afrike (Atlas)</a:t>
            </a:r>
          </a:p>
          <a:p>
            <a:pPr lvl="2"/>
            <a:r>
              <a:rPr lang="sk-SK" sz="1600" dirty="0">
                <a:latin typeface="Arial Narrow" panose="020B0606020202030204" pitchFamily="34" charset="0"/>
              </a:rPr>
              <a:t>niektoré časti však boli </a:t>
            </a:r>
            <a:r>
              <a:rPr lang="sk-SK" sz="1600" dirty="0" err="1">
                <a:latin typeface="Arial Narrow" panose="020B0606020202030204" pitchFamily="34" charset="0"/>
              </a:rPr>
              <a:t>vyvrásnené</a:t>
            </a:r>
            <a:r>
              <a:rPr lang="sk-SK" sz="1600" dirty="0">
                <a:latin typeface="Arial Narrow" panose="020B0606020202030204" pitchFamily="34" charset="0"/>
              </a:rPr>
              <a:t> už skôr</a:t>
            </a:r>
          </a:p>
          <a:p>
            <a:pPr lvl="2"/>
            <a:r>
              <a:rPr lang="sk-SK" sz="1600" dirty="0">
                <a:latin typeface="Arial Narrow" panose="020B0606020202030204" pitchFamily="34" charset="0"/>
              </a:rPr>
              <a:t>najvyšší vrch </a:t>
            </a:r>
            <a:r>
              <a:rPr lang="sk-SK" sz="1600" dirty="0" err="1">
                <a:latin typeface="Arial Narrow" panose="020B0606020202030204" pitchFamily="34" charset="0"/>
              </a:rPr>
              <a:t>Džabal</a:t>
            </a:r>
            <a:r>
              <a:rPr lang="sk-SK" sz="1600" dirty="0">
                <a:latin typeface="Arial Narrow" panose="020B0606020202030204" pitchFamily="34" charset="0"/>
              </a:rPr>
              <a:t> </a:t>
            </a:r>
            <a:r>
              <a:rPr lang="sk-SK" sz="1600" dirty="0" err="1">
                <a:latin typeface="Arial Narrow" panose="020B0606020202030204" pitchFamily="34" charset="0"/>
              </a:rPr>
              <a:t>Tubkal</a:t>
            </a:r>
            <a:r>
              <a:rPr lang="sk-SK" sz="1600" dirty="0">
                <a:latin typeface="Arial Narrow" panose="020B0606020202030204" pitchFamily="34" charset="0"/>
              </a:rPr>
              <a:t> (4 167 m n. m.)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plošiny: </a:t>
            </a:r>
            <a:r>
              <a:rPr lang="sk-SK" sz="2000" dirty="0" err="1">
                <a:latin typeface="Arial Narrow" panose="020B0606020202030204" pitchFamily="34" charset="0"/>
              </a:rPr>
              <a:t>Ahagarská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r>
              <a:rPr lang="sk-SK" sz="2000" dirty="0" err="1">
                <a:latin typeface="Arial Narrow" panose="020B0606020202030204" pitchFamily="34" charset="0"/>
              </a:rPr>
              <a:t>Tibesti</a:t>
            </a:r>
            <a:r>
              <a:rPr lang="sk-SK" sz="2000" dirty="0">
                <a:latin typeface="Arial Narrow" panose="020B0606020202030204" pitchFamily="34" charset="0"/>
              </a:rPr>
              <a:t>, </a:t>
            </a:r>
            <a:r>
              <a:rPr lang="sk-SK" sz="2000" dirty="0" err="1">
                <a:latin typeface="Arial Narrow" panose="020B0606020202030204" pitchFamily="34" charset="0"/>
              </a:rPr>
              <a:t>Dafúr</a:t>
            </a:r>
            <a:r>
              <a:rPr lang="sk-SK" sz="2000" dirty="0">
                <a:latin typeface="Arial Narrow" panose="020B0606020202030204" pitchFamily="34" charset="0"/>
              </a:rPr>
              <a:t>, Kordofánska</a:t>
            </a: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panvy: Sudánska, čiastočne Čadská</a:t>
            </a:r>
          </a:p>
          <a:p>
            <a:pPr lvl="1"/>
            <a:r>
              <a:rPr lang="sk-SK" sz="2000" dirty="0" err="1">
                <a:latin typeface="Arial Narrow" panose="020B0606020202030204" pitchFamily="34" charset="0"/>
              </a:rPr>
              <a:t>Kattárska</a:t>
            </a:r>
            <a:r>
              <a:rPr lang="sk-SK" sz="2000" dirty="0">
                <a:latin typeface="Arial Narrow" panose="020B0606020202030204" pitchFamily="34" charset="0"/>
              </a:rPr>
              <a:t> preliačina (-133 m n. m.)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67" y="3907610"/>
            <a:ext cx="6629833" cy="29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klimatické pomery	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474573"/>
            <a:ext cx="10515600" cy="5280454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zemepisná šírka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tropické a subtropické pásmo</a:t>
            </a:r>
          </a:p>
          <a:p>
            <a:r>
              <a:rPr lang="sk-SK" dirty="0">
                <a:latin typeface="Arial Narrow" panose="020B0606020202030204" pitchFamily="34" charset="0"/>
              </a:rPr>
              <a:t>prevládajúci smer prúdenia vzduchu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zo západu na východ</a:t>
            </a:r>
            <a:r>
              <a:rPr lang="en-GB" dirty="0">
                <a:latin typeface="Arial Narrow" panose="020B0606020202030204" pitchFamily="34" charset="0"/>
              </a:rPr>
              <a:t> +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morské prúdy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studený Kanársky na západe → netvoria sa zrážky</a:t>
            </a:r>
            <a:r>
              <a:rPr lang="en-GB" dirty="0">
                <a:latin typeface="Arial Narrow" panose="020B0606020202030204" pitchFamily="34" charset="0"/>
              </a:rPr>
              <a:t> +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charakter pevniny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priestorovo rozsiahla pevnina → </a:t>
            </a:r>
            <a:r>
              <a:rPr lang="sk-SK" b="1" dirty="0">
                <a:latin typeface="Arial Narrow" panose="020B0606020202030204" pitchFamily="34" charset="0"/>
              </a:rPr>
              <a:t>silná </a:t>
            </a:r>
            <a:r>
              <a:rPr lang="sk-SK" b="1" dirty="0" err="1">
                <a:latin typeface="Arial Narrow" panose="020B0606020202030204" pitchFamily="34" charset="0"/>
              </a:rPr>
              <a:t>kontinentalita</a:t>
            </a:r>
            <a:endParaRPr lang="sk-SK" b="1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reliéf a nadmorské výšky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bariéra prenikaniu oceánskych vzduchových más do vnútrozemia</a:t>
            </a:r>
          </a:p>
          <a:p>
            <a:pPr lvl="1"/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subtropické na severnom pobreží</a:t>
            </a:r>
          </a:p>
          <a:p>
            <a:r>
              <a:rPr lang="sk-SK" dirty="0">
                <a:latin typeface="Arial Narrow" panose="020B0606020202030204" pitchFamily="34" charset="0"/>
              </a:rPr>
              <a:t>tropické (suché) vo vnútrozemí</a:t>
            </a:r>
          </a:p>
          <a:p>
            <a:pPr marL="0" indent="0">
              <a:buNone/>
            </a:pP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567" y="2851805"/>
            <a:ext cx="3257010" cy="1968959"/>
          </a:xfrm>
          <a:prstGeom prst="rect">
            <a:avLst/>
          </a:prstGeom>
        </p:spPr>
      </p:pic>
      <p:sp>
        <p:nvSpPr>
          <p:cNvPr id="10" name="Ľavá zložená zátvorka 9">
            <a:extLst>
              <a:ext uri="{FF2B5EF4-FFF2-40B4-BE49-F238E27FC236}">
                <a16:creationId xmlns:a16="http://schemas.microsoft.com/office/drawing/2014/main" id="{47633409-5A4E-7CE1-0232-33116DFBCC05}"/>
              </a:ext>
            </a:extLst>
          </p:cNvPr>
          <p:cNvSpPr/>
          <p:nvPr/>
        </p:nvSpPr>
        <p:spPr>
          <a:xfrm>
            <a:off x="307649" y="2264636"/>
            <a:ext cx="456328" cy="3025211"/>
          </a:xfrm>
          <a:prstGeom prst="leftBrace">
            <a:avLst>
              <a:gd name="adj1" fmla="val 9822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lúk 10">
            <a:extLst>
              <a:ext uri="{FF2B5EF4-FFF2-40B4-BE49-F238E27FC236}">
                <a16:creationId xmlns:a16="http://schemas.microsoft.com/office/drawing/2014/main" id="{458A145A-2195-DCE6-5330-9075509F0AB2}"/>
              </a:ext>
            </a:extLst>
          </p:cNvPr>
          <p:cNvSpPr/>
          <p:nvPr/>
        </p:nvSpPr>
        <p:spPr>
          <a:xfrm rot="10800000">
            <a:off x="101838" y="1760433"/>
            <a:ext cx="456328" cy="2016808"/>
          </a:xfrm>
          <a:prstGeom prst="arc">
            <a:avLst>
              <a:gd name="adj1" fmla="val 16200000"/>
              <a:gd name="adj2" fmla="val 53936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6DD3E732-C166-8DE1-044D-20FD9CE4BFFA}"/>
              </a:ext>
            </a:extLst>
          </p:cNvPr>
          <p:cNvCxnSpPr>
            <a:stCxn id="11" idx="2"/>
          </p:cNvCxnSpPr>
          <p:nvPr/>
        </p:nvCxnSpPr>
        <p:spPr>
          <a:xfrm flipV="1">
            <a:off x="328131" y="1760433"/>
            <a:ext cx="372624" cy="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81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vodstvo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553"/>
          </a:xfrm>
        </p:spPr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jediný veľtok – Níl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katarakty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kde pramení → cyklické záplavy (eliminované priehradami) → údolie + delta – veľmi úrodné oblasti → vysoká hustota zaľudnenia</a:t>
            </a:r>
          </a:p>
          <a:p>
            <a:pPr lvl="1"/>
            <a:r>
              <a:rPr lang="sk-SK" dirty="0" err="1">
                <a:latin typeface="Arial Narrow" panose="020B0606020202030204" pitchFamily="34" charset="0"/>
              </a:rPr>
              <a:t>Násirovo</a:t>
            </a:r>
            <a:r>
              <a:rPr lang="sk-SK" dirty="0">
                <a:latin typeface="Arial Narrow" panose="020B0606020202030204" pitchFamily="34" charset="0"/>
              </a:rPr>
              <a:t> jazero / </a:t>
            </a:r>
            <a:r>
              <a:rPr lang="sk-SK" dirty="0" err="1">
                <a:latin typeface="Arial Narrow" panose="020B0606020202030204" pitchFamily="34" charset="0"/>
              </a:rPr>
              <a:t>Asuánska</a:t>
            </a:r>
            <a:r>
              <a:rPr lang="sk-SK" dirty="0">
                <a:latin typeface="Arial Narrow" panose="020B0606020202030204" pitchFamily="34" charset="0"/>
              </a:rPr>
              <a:t> priehrada </a:t>
            </a:r>
            <a:r>
              <a:rPr lang="sk-SK" sz="2000" i="1" dirty="0">
                <a:latin typeface="Arial Narrow" panose="020B0606020202030204" pitchFamily="34" charset="0"/>
              </a:rPr>
              <a:t>(+projekt </a:t>
            </a:r>
            <a:r>
              <a:rPr lang="sk-SK" sz="2000" i="1" dirty="0" err="1">
                <a:latin typeface="Arial Narrow" panose="020B0606020202030204" pitchFamily="34" charset="0"/>
                <a:hlinkClick r:id="rId2"/>
              </a:rPr>
              <a:t>Toška</a:t>
            </a:r>
            <a:r>
              <a:rPr lang="sk-SK" sz="2000" i="1" dirty="0">
                <a:latin typeface="Arial Narrow" panose="020B0606020202030204" pitchFamily="34" charset="0"/>
                <a:hlinkClick r:id="rId2"/>
              </a:rPr>
              <a:t>/</a:t>
            </a:r>
            <a:r>
              <a:rPr lang="sk-SK" sz="2000" i="1" dirty="0" err="1">
                <a:latin typeface="Arial Narrow" panose="020B0606020202030204" pitchFamily="34" charset="0"/>
                <a:hlinkClick r:id="rId2"/>
              </a:rPr>
              <a:t>Toshka</a:t>
            </a:r>
            <a:r>
              <a:rPr lang="sk-SK" sz="2000" i="1" dirty="0">
                <a:latin typeface="Arial Narrow" panose="020B0606020202030204" pitchFamily="34" charset="0"/>
                <a:hlinkClick r:id="rId2"/>
              </a:rPr>
              <a:t> </a:t>
            </a:r>
            <a:r>
              <a:rPr lang="sk-SK" sz="2000" i="1" dirty="0" err="1">
                <a:latin typeface="Arial Narrow" panose="020B0606020202030204" pitchFamily="34" charset="0"/>
                <a:hlinkClick r:id="rId2"/>
              </a:rPr>
              <a:t>lakes</a:t>
            </a:r>
            <a:r>
              <a:rPr lang="sk-SK" sz="2000" i="1" dirty="0">
                <a:latin typeface="Arial Narrow" panose="020B0606020202030204" pitchFamily="34" charset="0"/>
              </a:rPr>
              <a:t>)</a:t>
            </a:r>
          </a:p>
          <a:p>
            <a:r>
              <a:rPr lang="sk-SK" dirty="0">
                <a:latin typeface="Arial Narrow" panose="020B0606020202030204" pitchFamily="34" charset="0"/>
              </a:rPr>
              <a:t>výskyt „</a:t>
            </a:r>
            <a:r>
              <a:rPr lang="sk-SK" dirty="0" err="1">
                <a:latin typeface="Arial Narrow" panose="020B0606020202030204" pitchFamily="34" charset="0"/>
              </a:rPr>
              <a:t>vádí</a:t>
            </a:r>
            <a:r>
              <a:rPr lang="sk-SK" dirty="0">
                <a:latin typeface="Arial Narrow" panose="020B0606020202030204" pitchFamily="34" charset="0"/>
              </a:rPr>
              <a:t>“ – občasných vodných tokov</a:t>
            </a:r>
          </a:p>
          <a:p>
            <a:r>
              <a:rPr lang="sk-SK" dirty="0">
                <a:latin typeface="Arial Narrow" panose="020B0606020202030204" pitchFamily="34" charset="0"/>
              </a:rPr>
              <a:t>väčšina územia je bezodtoková</a:t>
            </a:r>
          </a:p>
          <a:p>
            <a:r>
              <a:rPr lang="sk-SK" dirty="0">
                <a:latin typeface="Arial Narrow" panose="020B0606020202030204" pitchFamily="34" charset="0"/>
              </a:rPr>
              <a:t>viacero menších riek v oblasti Atlasu</a:t>
            </a:r>
          </a:p>
          <a:p>
            <a:r>
              <a:rPr lang="sk-SK" dirty="0" err="1">
                <a:latin typeface="Arial Narrow" panose="020B0606020202030204" pitchFamily="34" charset="0"/>
              </a:rPr>
              <a:t>podzemn</a:t>
            </a:r>
            <a:r>
              <a:rPr lang="en-GB" dirty="0">
                <a:latin typeface="Arial Narrow" panose="020B0606020202030204" pitchFamily="34" charset="0"/>
              </a:rPr>
              <a:t>á</a:t>
            </a:r>
            <a:r>
              <a:rPr lang="sk-SK" dirty="0">
                <a:latin typeface="Arial Narrow" panose="020B0606020202030204" pitchFamily="34" charset="0"/>
              </a:rPr>
              <a:t> </a:t>
            </a:r>
            <a:r>
              <a:rPr lang="sk-SK" dirty="0" err="1">
                <a:latin typeface="Arial Narrow" panose="020B0606020202030204" pitchFamily="34" charset="0"/>
              </a:rPr>
              <a:t>vod</a:t>
            </a:r>
            <a:r>
              <a:rPr lang="en-GB" dirty="0">
                <a:latin typeface="Arial Narrow" panose="020B0606020202030204" pitchFamily="34" charset="0"/>
              </a:rPr>
              <a:t>a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projekt veľkej podzemnej rieky v Líbyi</a:t>
            </a:r>
          </a:p>
        </p:txBody>
      </p:sp>
    </p:spTree>
    <p:extLst>
      <p:ext uri="{BB962C8B-B14F-4D97-AF65-F5344CB8AC3E}">
        <p14:creationId xmlns:p14="http://schemas.microsoft.com/office/powerpoint/2010/main" val="344893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pôdy, rastlinstvo a živočíšstvo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072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väčšina územia – púšte bez vyvinutého pôdneho krytu</a:t>
            </a:r>
          </a:p>
          <a:p>
            <a:r>
              <a:rPr lang="sk-SK" dirty="0">
                <a:latin typeface="Arial Narrow" panose="020B0606020202030204" pitchFamily="34" charset="0"/>
              </a:rPr>
              <a:t>problém </a:t>
            </a:r>
            <a:r>
              <a:rPr lang="sk-SK" dirty="0" err="1">
                <a:latin typeface="Arial Narrow" panose="020B0606020202030204" pitchFamily="34" charset="0"/>
              </a:rPr>
              <a:t>dezertifikácie</a:t>
            </a:r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 err="1">
                <a:latin typeface="Arial Narrow" panose="020B0606020202030204" pitchFamily="34" charset="0"/>
              </a:rPr>
              <a:t>hnedozeme</a:t>
            </a:r>
            <a:r>
              <a:rPr lang="sk-SK" dirty="0">
                <a:latin typeface="Arial Narrow" panose="020B0606020202030204" pitchFamily="34" charset="0"/>
              </a:rPr>
              <a:t>, južnejšie žlto- a </a:t>
            </a:r>
            <a:r>
              <a:rPr lang="sk-SK" dirty="0" err="1">
                <a:latin typeface="Arial Narrow" panose="020B0606020202030204" pitchFamily="34" charset="0"/>
              </a:rPr>
              <a:t>červe</a:t>
            </a:r>
            <a:r>
              <a:rPr lang="en-GB" dirty="0">
                <a:latin typeface="Arial Narrow" panose="020B0606020202030204" pitchFamily="34" charset="0"/>
              </a:rPr>
              <a:t>n</a:t>
            </a:r>
            <a:r>
              <a:rPr lang="sk-SK" dirty="0" err="1">
                <a:latin typeface="Arial Narrow" panose="020B0606020202030204" pitchFamily="34" charset="0"/>
              </a:rPr>
              <a:t>ozeme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rastlinstvo a živočíšstvo subtropického a tropického pásma</a:t>
            </a:r>
          </a:p>
          <a:p>
            <a:endParaRPr lang="en-GB" dirty="0">
              <a:latin typeface="Arial Narrow" panose="020B0606020202030204" pitchFamily="34" charset="0"/>
            </a:endParaRPr>
          </a:p>
          <a:p>
            <a:r>
              <a:rPr lang="sk-SK" dirty="0" err="1">
                <a:latin typeface="Arial Narrow" panose="020B0606020202030204" pitchFamily="34" charset="0"/>
              </a:rPr>
              <a:t>floristické</a:t>
            </a:r>
            <a:r>
              <a:rPr lang="sk-SK" dirty="0">
                <a:latin typeface="Arial Narrow" panose="020B0606020202030204" pitchFamily="34" charset="0"/>
              </a:rPr>
              <a:t> oblasti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severné pobrežie – </a:t>
            </a:r>
            <a:r>
              <a:rPr lang="sk-SK" dirty="0" err="1">
                <a:latin typeface="Arial Narrow" panose="020B0606020202030204" pitchFamily="34" charset="0"/>
              </a:rPr>
              <a:t>holarktická</a:t>
            </a:r>
            <a:r>
              <a:rPr lang="sk-SK" dirty="0">
                <a:latin typeface="Arial Narrow" panose="020B0606020202030204" pitchFamily="34" charset="0"/>
              </a:rPr>
              <a:t> – stredomorská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vnútrozemie – </a:t>
            </a:r>
            <a:r>
              <a:rPr lang="sk-SK" dirty="0" err="1">
                <a:latin typeface="Arial Narrow" panose="020B0606020202030204" pitchFamily="34" charset="0"/>
              </a:rPr>
              <a:t>paleotropická</a:t>
            </a:r>
            <a:r>
              <a:rPr lang="sk-SK" dirty="0">
                <a:latin typeface="Arial Narrow" panose="020B0606020202030204" pitchFamily="34" charset="0"/>
              </a:rPr>
              <a:t> – africká </a:t>
            </a:r>
          </a:p>
          <a:p>
            <a:r>
              <a:rPr lang="sk-SK" dirty="0" err="1">
                <a:latin typeface="Arial Narrow" panose="020B0606020202030204" pitchFamily="34" charset="0"/>
              </a:rPr>
              <a:t>faunistické</a:t>
            </a:r>
            <a:r>
              <a:rPr lang="sk-SK" dirty="0">
                <a:latin typeface="Arial Narrow" panose="020B0606020202030204" pitchFamily="34" charset="0"/>
              </a:rPr>
              <a:t> oblasti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severné pobrežie – </a:t>
            </a:r>
            <a:r>
              <a:rPr lang="sk-SK" dirty="0" err="1">
                <a:latin typeface="Arial Narrow" panose="020B0606020202030204" pitchFamily="34" charset="0"/>
              </a:rPr>
              <a:t>holarktická</a:t>
            </a:r>
            <a:r>
              <a:rPr lang="sk-SK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vnútrozemie – </a:t>
            </a:r>
            <a:r>
              <a:rPr lang="sk-SK" dirty="0" err="1">
                <a:latin typeface="Arial Narrow" panose="020B0606020202030204" pitchFamily="34" charset="0"/>
              </a:rPr>
              <a:t>afrotropická</a:t>
            </a:r>
            <a:r>
              <a:rPr lang="sk-SK" dirty="0">
                <a:latin typeface="Arial Narrow" panose="020B0606020202030204" pitchFamily="34" charset="0"/>
              </a:rPr>
              <a:t> (etiópska)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0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história	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01387"/>
          </a:xfrm>
        </p:spPr>
        <p:txBody>
          <a:bodyPr>
            <a:normAutofit fontScale="92500" lnSpcReduction="1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najvýznamnejšie ríše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Egypt, Kartágo, </a:t>
            </a:r>
            <a:r>
              <a:rPr lang="sk-SK" dirty="0" err="1">
                <a:latin typeface="Arial Narrow" panose="020B0606020202030204" pitchFamily="34" charset="0"/>
              </a:rPr>
              <a:t>Numídia</a:t>
            </a:r>
            <a:r>
              <a:rPr lang="sk-SK" dirty="0">
                <a:latin typeface="Arial Narrow" panose="020B0606020202030204" pitchFamily="34" charset="0"/>
              </a:rPr>
              <a:t> → Rímska ríša </a:t>
            </a:r>
            <a:r>
              <a:rPr lang="en-GB" dirty="0">
                <a:latin typeface="Arial Narrow" panose="020B0606020202030204" pitchFamily="34" charset="0"/>
              </a:rPr>
              <a:t>(</a:t>
            </a:r>
            <a:r>
              <a:rPr lang="en-GB" dirty="0" err="1">
                <a:latin typeface="Arial Narrow" panose="020B0606020202030204" pitchFamily="34" charset="0"/>
              </a:rPr>
              <a:t>šírenie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kresťanstva</a:t>
            </a:r>
            <a:r>
              <a:rPr lang="en-GB" dirty="0">
                <a:latin typeface="Arial Narrow" panose="020B0606020202030204" pitchFamily="34" charset="0"/>
              </a:rPr>
              <a:t>)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→ Arabská ríša (kalifát</a:t>
            </a:r>
            <a:r>
              <a:rPr lang="en-GB" dirty="0">
                <a:latin typeface="Arial Narrow" panose="020B0606020202030204" pitchFamily="34" charset="0"/>
              </a:rPr>
              <a:t>; </a:t>
            </a:r>
            <a:r>
              <a:rPr lang="en-GB" dirty="0" err="1">
                <a:latin typeface="Arial Narrow" panose="020B0606020202030204" pitchFamily="34" charset="0"/>
              </a:rPr>
              <a:t>šírenie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islamu</a:t>
            </a:r>
            <a:r>
              <a:rPr lang="sk-SK" dirty="0">
                <a:latin typeface="Arial Narrow" panose="020B0606020202030204" pitchFamily="34" charset="0"/>
              </a:rPr>
              <a:t>)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→ Osmanská ríša → kolonizácia</a:t>
            </a:r>
          </a:p>
          <a:p>
            <a:r>
              <a:rPr lang="sk-SK" dirty="0">
                <a:latin typeface="Arial Narrow" panose="020B0606020202030204" pitchFamily="34" charset="0"/>
              </a:rPr>
              <a:t>obchod s otrokmi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severnej sa dotkol úplne opačne ako </a:t>
            </a:r>
            <a:r>
              <a:rPr lang="sk-SK" dirty="0" err="1">
                <a:latin typeface="Arial Narrow" panose="020B0606020202030204" pitchFamily="34" charset="0"/>
              </a:rPr>
              <a:t>Subsaharskej</a:t>
            </a:r>
            <a:r>
              <a:rPr lang="sk-SK" dirty="0">
                <a:latin typeface="Arial Narrow" panose="020B0606020202030204" pitchFamily="34" charset="0"/>
              </a:rPr>
              <a:t>,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Arabmi sem boli privlečení otroci zo </a:t>
            </a:r>
            <a:r>
              <a:rPr lang="sk-SK" dirty="0" err="1">
                <a:latin typeface="Arial Narrow" panose="020B0606020202030204" pitchFamily="34" charset="0"/>
              </a:rPr>
              <a:t>Sub</a:t>
            </a:r>
            <a:r>
              <a:rPr lang="sk-SK" dirty="0">
                <a:latin typeface="Arial Narrow" panose="020B0606020202030204" pitchFamily="34" charset="0"/>
              </a:rPr>
              <a:t>. Afriky ešte </a:t>
            </a:r>
            <a:br>
              <a:rPr lang="sk-SK" dirty="0">
                <a:latin typeface="Arial Narrow" panose="020B0606020202030204" pitchFamily="34" charset="0"/>
              </a:rPr>
            </a:br>
            <a:r>
              <a:rPr lang="sk-SK" dirty="0">
                <a:latin typeface="Arial Narrow" panose="020B0606020202030204" pitchFamily="34" charset="0"/>
              </a:rPr>
              <a:t>pred vypuknutím „európskeho“ obchodu s otrokmi</a:t>
            </a:r>
          </a:p>
          <a:p>
            <a:r>
              <a:rPr lang="sk-SK" dirty="0">
                <a:latin typeface="Arial Narrow" panose="020B0606020202030204" pitchFamily="34" charset="0"/>
              </a:rPr>
              <a:t>kto ovládal ktoré štáty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postavenie kolonizovaných území (Maroko, Tunisko, Egypt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Libyjská</a:t>
            </a:r>
            <a:r>
              <a:rPr lang="en-GB" dirty="0">
                <a:latin typeface="Arial Narrow" panose="020B0606020202030204" pitchFamily="34" charset="0"/>
              </a:rPr>
              <a:t> Sahara</a:t>
            </a:r>
            <a:r>
              <a:rPr lang="sk-SK" dirty="0">
                <a:latin typeface="Arial Narrow" panose="020B0606020202030204" pitchFamily="34" charset="0"/>
              </a:rPr>
              <a:t> – protektoráty</a:t>
            </a:r>
            <a:r>
              <a:rPr lang="en-GB" dirty="0">
                <a:latin typeface="Arial Narrow" panose="020B0606020202030204" pitchFamily="34" charset="0"/>
              </a:rPr>
              <a:t>; </a:t>
            </a:r>
            <a:r>
              <a:rPr lang="en-GB" dirty="0" err="1">
                <a:latin typeface="Arial Narrow" panose="020B0606020202030204" pitchFamily="34" charset="0"/>
              </a:rPr>
              <a:t>Alžírsko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pobrežie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Líbye</a:t>
            </a:r>
            <a:r>
              <a:rPr lang="en-GB" dirty="0">
                <a:latin typeface="Arial Narrow" panose="020B0606020202030204" pitchFamily="34" charset="0"/>
              </a:rPr>
              <a:t> – </a:t>
            </a:r>
            <a:r>
              <a:rPr lang="en-GB" dirty="0" err="1">
                <a:latin typeface="Arial Narrow" panose="020B0606020202030204" pitchFamily="34" charset="0"/>
              </a:rPr>
              <a:t>integrálna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súčasť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koloniálnej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mocnosti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Sudán</a:t>
            </a:r>
            <a:r>
              <a:rPr lang="en-GB" dirty="0">
                <a:latin typeface="Arial Narrow" panose="020B0606020202030204" pitchFamily="34" charset="0"/>
              </a:rPr>
              <a:t> pod </a:t>
            </a:r>
            <a:r>
              <a:rPr lang="en-GB" dirty="0" err="1">
                <a:latin typeface="Arial Narrow" panose="020B0606020202030204" pitchFamily="34" charset="0"/>
              </a:rPr>
              <a:t>spoločnou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správou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sk-SK" dirty="0">
                <a:latin typeface="Arial Narrow" panose="020B0606020202030204" pitchFamily="34" charset="0"/>
              </a:rPr>
              <a:t>Spojeného kráľovstva</a:t>
            </a:r>
            <a:r>
              <a:rPr lang="en-GB" dirty="0">
                <a:latin typeface="Arial Narrow" panose="020B0606020202030204" pitchFamily="34" charset="0"/>
              </a:rPr>
              <a:t> a </a:t>
            </a:r>
            <a:r>
              <a:rPr lang="en-GB" dirty="0" err="1">
                <a:latin typeface="Arial Narrow" panose="020B0606020202030204" pitchFamily="34" charset="0"/>
              </a:rPr>
              <a:t>Egypta</a:t>
            </a:r>
            <a:r>
              <a:rPr lang="sk-SK" dirty="0">
                <a:latin typeface="Arial Narrow" panose="020B0606020202030204" pitchFamily="34" charset="0"/>
              </a:rPr>
              <a:t>)</a:t>
            </a:r>
          </a:p>
          <a:p>
            <a:r>
              <a:rPr lang="sk-SK" dirty="0">
                <a:latin typeface="Arial Narrow" panose="020B0606020202030204" pitchFamily="34" charset="0"/>
              </a:rPr>
              <a:t>dekolonizácia – kedy sa ktoré štáty osamostatnili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prvý Egypt (po 1. svet vojne), Líbya (po 2. svet vojne), francúzske (okolo 1960)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Maroko v r. 1956 + </a:t>
            </a:r>
            <a:r>
              <a:rPr lang="sk-SK" dirty="0" err="1">
                <a:latin typeface="Arial Narrow" panose="020B0606020202030204" pitchFamily="34" charset="0"/>
              </a:rPr>
              <a:t>Šp</a:t>
            </a:r>
            <a:r>
              <a:rPr lang="sk-SK" dirty="0">
                <a:latin typeface="Arial Narrow" panose="020B0606020202030204" pitchFamily="34" charset="0"/>
              </a:rPr>
              <a:t>. Maroko okrem </a:t>
            </a:r>
            <a:r>
              <a:rPr lang="sk-SK" dirty="0" err="1">
                <a:latin typeface="Arial Narrow" panose="020B0606020202030204" pitchFamily="34" charset="0"/>
              </a:rPr>
              <a:t>Ceuty</a:t>
            </a:r>
            <a:r>
              <a:rPr lang="sk-SK" dirty="0">
                <a:latin typeface="Arial Narrow" panose="020B0606020202030204" pitchFamily="34" charset="0"/>
              </a:rPr>
              <a:t> a </a:t>
            </a:r>
            <a:r>
              <a:rPr lang="sk-SK" dirty="0" err="1">
                <a:latin typeface="Arial Narrow" panose="020B0606020202030204" pitchFamily="34" charset="0"/>
              </a:rPr>
              <a:t>Melily</a:t>
            </a:r>
            <a:r>
              <a:rPr lang="sk-SK" dirty="0">
                <a:latin typeface="Arial Narrow" panose="020B0606020202030204" pitchFamily="34" charset="0"/>
              </a:rPr>
              <a:t>; </a:t>
            </a:r>
            <a:r>
              <a:rPr lang="sk-SK" dirty="0" err="1">
                <a:latin typeface="Arial Narrow" panose="020B0606020202030204" pitchFamily="34" charset="0"/>
              </a:rPr>
              <a:t>Šp</a:t>
            </a:r>
            <a:r>
              <a:rPr lang="sk-SK" dirty="0">
                <a:latin typeface="Arial Narrow" panose="020B0606020202030204" pitchFamily="34" charset="0"/>
              </a:rPr>
              <a:t>. Sahara (1975) – dodnes komplikované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264" y="230189"/>
            <a:ext cx="4270075" cy="14560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929" t="2266" r="523"/>
          <a:stretch/>
        </p:blipFill>
        <p:spPr>
          <a:xfrm>
            <a:off x="7116792" y="2567433"/>
            <a:ext cx="4738777" cy="22319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196" y="4483697"/>
            <a:ext cx="1088367" cy="237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súčasná geopolitická situácia	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8730" y="184210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>
                <a:latin typeface="Arial Narrow" panose="020B0606020202030204" pitchFamily="34" charset="0"/>
              </a:rPr>
              <a:t>štátne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zriadenie</a:t>
            </a:r>
            <a:endParaRPr lang="en-GB" dirty="0">
              <a:latin typeface="Arial Narrow" panose="020B0606020202030204" pitchFamily="34" charset="0"/>
            </a:endParaRPr>
          </a:p>
          <a:p>
            <a:pPr lvl="1"/>
            <a:r>
              <a:rPr lang="en-GB" dirty="0" err="1">
                <a:latin typeface="Arial Narrow" panose="020B0606020202030204" pitchFamily="34" charset="0"/>
              </a:rPr>
              <a:t>republiky</a:t>
            </a:r>
            <a:r>
              <a:rPr lang="en-GB" dirty="0">
                <a:latin typeface="Arial Narrow" panose="020B0606020202030204" pitchFamily="34" charset="0"/>
              </a:rPr>
              <a:t>, </a:t>
            </a:r>
            <a:r>
              <a:rPr lang="en-GB" dirty="0" err="1">
                <a:latin typeface="Arial Narrow" panose="020B0606020202030204" pitchFamily="34" charset="0"/>
              </a:rPr>
              <a:t>iba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Maroko</a:t>
            </a:r>
            <a:r>
              <a:rPr lang="en-GB" dirty="0">
                <a:latin typeface="Arial Narrow" panose="020B0606020202030204" pitchFamily="34" charset="0"/>
              </a:rPr>
              <a:t> je </a:t>
            </a:r>
            <a:r>
              <a:rPr lang="en-GB" dirty="0" err="1">
                <a:latin typeface="Arial Narrow" panose="020B0606020202030204" pitchFamily="34" charset="0"/>
              </a:rPr>
              <a:t>kráľovstvo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sk-SK" dirty="0">
                <a:latin typeface="Arial Narrow" panose="020B0606020202030204" pitchFamily="34" charset="0"/>
              </a:rPr>
              <a:t>Arabská jar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stav v jednotlivých krajinách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najlepšie Tunisko, Maroko, najhoršie Líbya</a:t>
            </a:r>
          </a:p>
          <a:p>
            <a:r>
              <a:rPr lang="sk-SK" dirty="0">
                <a:latin typeface="Arial Narrow" panose="020B0606020202030204" pitchFamily="34" charset="0"/>
              </a:rPr>
              <a:t>poloha voči Európe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možnosť čerpať prostriedky na rozvojové projekty v rámci Európskej susedskej politiky EÚ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jej cieľom je zároveň posilňovať spoločné hodnoty s EÚ</a:t>
            </a:r>
          </a:p>
          <a:p>
            <a:pPr lvl="3"/>
            <a:r>
              <a:rPr lang="sk-SK" dirty="0">
                <a:latin typeface="Arial Narrow" panose="020B0606020202030204" pitchFamily="34" charset="0"/>
              </a:rPr>
              <a:t>demokracia a ľudské práva, právny štát, dobrá správa verejných vecí, zásady trhového hospodárstva a udržateľný rozvoj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ekonomický (a teda aj geopolitický) príklon k autokratickým režimom JZ Ázie, Číne, sčasti Rusku</a:t>
            </a:r>
          </a:p>
          <a:p>
            <a:r>
              <a:rPr lang="sk-SK" dirty="0">
                <a:latin typeface="Arial Narrow" panose="020B0606020202030204" pitchFamily="34" charset="0"/>
              </a:rPr>
              <a:t>postavenie Západnej Sahary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územné nároky Maroka</a:t>
            </a:r>
          </a:p>
          <a:p>
            <a:pPr lvl="2"/>
            <a:r>
              <a:rPr lang="sk-SK" dirty="0">
                <a:latin typeface="Arial Narrow" panose="020B0606020202030204" pitchFamily="34" charset="0"/>
              </a:rPr>
              <a:t>sporná platnosť tzv. Madridských dohôd, ktoré delia ZS medzi Maroko a Mauritániu</a:t>
            </a:r>
          </a:p>
          <a:p>
            <a:pPr lvl="1"/>
            <a:r>
              <a:rPr lang="sk-SK" dirty="0">
                <a:latin typeface="Arial Narrow" panose="020B0606020202030204" pitchFamily="34" charset="0"/>
              </a:rPr>
              <a:t>Saharská arabská demokratická republika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2534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1313</Words>
  <Application>Microsoft Office PowerPoint</Application>
  <PresentationFormat>Širokouhlá</PresentationFormat>
  <Paragraphs>177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Motív Office</vt:lpstr>
      <vt:lpstr>zhrnutie</vt:lpstr>
      <vt:lpstr>Prezentácia programu PowerPoint</vt:lpstr>
      <vt:lpstr>Poloha</vt:lpstr>
      <vt:lpstr>horizontálna a vertikálna členitosť</vt:lpstr>
      <vt:lpstr>klimatické pomery </vt:lpstr>
      <vt:lpstr>vodstvo</vt:lpstr>
      <vt:lpstr>pôdy, rastlinstvo a živočíšstvo</vt:lpstr>
      <vt:lpstr>história </vt:lpstr>
      <vt:lpstr>súčasná geopolitická situácia </vt:lpstr>
      <vt:lpstr>obyvateľstvo</vt:lpstr>
      <vt:lpstr>obyvateľstvo</vt:lpstr>
      <vt:lpstr>hospodárstvo</vt:lpstr>
      <vt:lpstr>hospodárstvo</vt:lpstr>
      <vt:lpstr>hospodárstvo</vt:lpstr>
      <vt:lpstr>priemysel</vt:lpstr>
      <vt:lpstr>hospodárstvo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zhrnutie</dc:title>
  <dc:creator>PC_Novotny</dc:creator>
  <cp:lastModifiedBy>doc. Mgr. Ladislav Novotný PhD.</cp:lastModifiedBy>
  <cp:revision>40</cp:revision>
  <dcterms:created xsi:type="dcterms:W3CDTF">2017-05-02T07:28:21Z</dcterms:created>
  <dcterms:modified xsi:type="dcterms:W3CDTF">2024-04-22T08:42:41Z</dcterms:modified>
</cp:coreProperties>
</file>